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6"/>
    <p:sldMasterId id="2147483680" r:id="rId7"/>
  </p:sldMasterIdLst>
  <p:notesMasterIdLst>
    <p:notesMasterId r:id="rId34"/>
  </p:notesMasterIdLst>
  <p:handoutMasterIdLst>
    <p:handoutMasterId r:id="rId35"/>
  </p:handoutMasterIdLst>
  <p:sldIdLst>
    <p:sldId id="388" r:id="rId8"/>
    <p:sldId id="356" r:id="rId9"/>
    <p:sldId id="371" r:id="rId10"/>
    <p:sldId id="363" r:id="rId11"/>
    <p:sldId id="373" r:id="rId12"/>
    <p:sldId id="366" r:id="rId13"/>
    <p:sldId id="367" r:id="rId14"/>
    <p:sldId id="340" r:id="rId15"/>
    <p:sldId id="389" r:id="rId16"/>
    <p:sldId id="392" r:id="rId17"/>
    <p:sldId id="391" r:id="rId18"/>
    <p:sldId id="390" r:id="rId19"/>
    <p:sldId id="378" r:id="rId20"/>
    <p:sldId id="374" r:id="rId21"/>
    <p:sldId id="381" r:id="rId22"/>
    <p:sldId id="382" r:id="rId23"/>
    <p:sldId id="383" r:id="rId24"/>
    <p:sldId id="384" r:id="rId25"/>
    <p:sldId id="385" r:id="rId26"/>
    <p:sldId id="386" r:id="rId27"/>
    <p:sldId id="375" r:id="rId28"/>
    <p:sldId id="380" r:id="rId29"/>
    <p:sldId id="343" r:id="rId30"/>
    <p:sldId id="358" r:id="rId31"/>
    <p:sldId id="365" r:id="rId32"/>
    <p:sldId id="372" r:id="rId33"/>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NTI Zsuzsanna" initials="LZ" lastIdx="3" clrIdx="0"/>
  <p:cmAuthor id="1" name="LAFORTUNE Guillaume" initials="L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882" autoAdjust="0"/>
    <p:restoredTop sz="61943" autoAdjust="0"/>
  </p:normalViewPr>
  <p:slideViewPr>
    <p:cSldViewPr>
      <p:cViewPr>
        <p:scale>
          <a:sx n="71" d="100"/>
          <a:sy n="71" d="100"/>
        </p:scale>
        <p:origin x="-27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1215088498553"/>
          <c:y val="2.2143644683819727E-2"/>
          <c:w val="0.85126416890196421"/>
          <c:h val="0.79874210890924879"/>
        </c:manualLayout>
      </c:layout>
      <c:scatterChart>
        <c:scatterStyle val="lineMarker"/>
        <c:varyColors val="0"/>
        <c:ser>
          <c:idx val="0"/>
          <c:order val="0"/>
          <c:spPr>
            <a:ln w="28575">
              <a:noFill/>
            </a:ln>
          </c:spPr>
          <c:dLbls>
            <c:dLbl>
              <c:idx val="0"/>
              <c:layout>
                <c:manualLayout>
                  <c:x val="-1.8083612644460654E-3"/>
                  <c:y val="-9.8229269176815515E-3"/>
                </c:manualLayout>
              </c:layout>
              <c:tx>
                <c:rich>
                  <a:bodyPr/>
                  <a:lstStyle/>
                  <a:p>
                    <a:r>
                      <a:rPr lang="en-GB" sz="800"/>
                      <a:t>AUT</a:t>
                    </a:r>
                    <a:endParaRPr lang="en-GB"/>
                  </a:p>
                </c:rich>
              </c:tx>
              <c:showLegendKey val="0"/>
              <c:showVal val="1"/>
              <c:showCatName val="0"/>
              <c:showSerName val="0"/>
              <c:showPercent val="0"/>
              <c:showBubbleSize val="0"/>
            </c:dLbl>
            <c:dLbl>
              <c:idx val="1"/>
              <c:layout/>
              <c:tx>
                <c:rich>
                  <a:bodyPr/>
                  <a:lstStyle/>
                  <a:p>
                    <a:r>
                      <a:rPr lang="en-GB" sz="800"/>
                      <a:t>BEL</a:t>
                    </a:r>
                    <a:endParaRPr lang="en-GB"/>
                  </a:p>
                </c:rich>
              </c:tx>
              <c:showLegendKey val="0"/>
              <c:showVal val="1"/>
              <c:showCatName val="0"/>
              <c:showSerName val="0"/>
              <c:showPercent val="0"/>
              <c:showBubbleSize val="0"/>
            </c:dLbl>
            <c:dLbl>
              <c:idx val="2"/>
              <c:layout/>
              <c:tx>
                <c:rich>
                  <a:bodyPr/>
                  <a:lstStyle/>
                  <a:p>
                    <a:r>
                      <a:rPr lang="en-GB" sz="800"/>
                      <a:t>CZE</a:t>
                    </a:r>
                    <a:endParaRPr lang="en-GB"/>
                  </a:p>
                </c:rich>
              </c:tx>
              <c:showLegendKey val="0"/>
              <c:showVal val="1"/>
              <c:showCatName val="0"/>
              <c:showSerName val="0"/>
              <c:showPercent val="0"/>
              <c:showBubbleSize val="0"/>
            </c:dLbl>
            <c:dLbl>
              <c:idx val="3"/>
              <c:layout/>
              <c:tx>
                <c:rich>
                  <a:bodyPr/>
                  <a:lstStyle/>
                  <a:p>
                    <a:r>
                      <a:rPr lang="en-GB" sz="800"/>
                      <a:t>DNK</a:t>
                    </a:r>
                    <a:endParaRPr lang="en-GB"/>
                  </a:p>
                </c:rich>
              </c:tx>
              <c:showLegendKey val="0"/>
              <c:showVal val="1"/>
              <c:showCatName val="0"/>
              <c:showSerName val="0"/>
              <c:showPercent val="0"/>
              <c:showBubbleSize val="0"/>
            </c:dLbl>
            <c:dLbl>
              <c:idx val="4"/>
              <c:layout/>
              <c:tx>
                <c:rich>
                  <a:bodyPr/>
                  <a:lstStyle/>
                  <a:p>
                    <a:r>
                      <a:rPr lang="en-GB" sz="800"/>
                      <a:t>EST</a:t>
                    </a:r>
                    <a:endParaRPr lang="en-GB"/>
                  </a:p>
                </c:rich>
              </c:tx>
              <c:showLegendKey val="0"/>
              <c:showVal val="1"/>
              <c:showCatName val="0"/>
              <c:showSerName val="0"/>
              <c:showPercent val="0"/>
              <c:showBubbleSize val="0"/>
            </c:dLbl>
            <c:dLbl>
              <c:idx val="5"/>
              <c:layout>
                <c:manualLayout>
                  <c:x val="-4.8825754140043767E-2"/>
                  <c:y val="-1.9645853835363103E-2"/>
                </c:manualLayout>
              </c:layout>
              <c:tx>
                <c:rich>
                  <a:bodyPr/>
                  <a:lstStyle/>
                  <a:p>
                    <a:r>
                      <a:rPr lang="en-GB" sz="800"/>
                      <a:t>FIN</a:t>
                    </a:r>
                    <a:endParaRPr lang="en-GB"/>
                  </a:p>
                </c:rich>
              </c:tx>
              <c:showLegendKey val="0"/>
              <c:showVal val="1"/>
              <c:showCatName val="0"/>
              <c:showSerName val="0"/>
              <c:showPercent val="0"/>
              <c:showBubbleSize val="0"/>
            </c:dLbl>
            <c:dLbl>
              <c:idx val="6"/>
              <c:layout/>
              <c:tx>
                <c:rich>
                  <a:bodyPr/>
                  <a:lstStyle/>
                  <a:p>
                    <a:r>
                      <a:rPr lang="en-GB" sz="800"/>
                      <a:t>FRA</a:t>
                    </a:r>
                    <a:endParaRPr lang="en-GB"/>
                  </a:p>
                </c:rich>
              </c:tx>
              <c:showLegendKey val="0"/>
              <c:showVal val="1"/>
              <c:showCatName val="0"/>
              <c:showSerName val="0"/>
              <c:showPercent val="0"/>
              <c:showBubbleSize val="0"/>
            </c:dLbl>
            <c:dLbl>
              <c:idx val="7"/>
              <c:layout/>
              <c:tx>
                <c:rich>
                  <a:bodyPr/>
                  <a:lstStyle/>
                  <a:p>
                    <a:r>
                      <a:rPr lang="en-GB" sz="800"/>
                      <a:t>DEU</a:t>
                    </a:r>
                    <a:endParaRPr lang="en-GB"/>
                  </a:p>
                </c:rich>
              </c:tx>
              <c:showLegendKey val="0"/>
              <c:showVal val="1"/>
              <c:showCatName val="0"/>
              <c:showSerName val="0"/>
              <c:showPercent val="0"/>
              <c:showBubbleSize val="0"/>
            </c:dLbl>
            <c:dLbl>
              <c:idx val="8"/>
              <c:layout/>
              <c:tx>
                <c:rich>
                  <a:bodyPr/>
                  <a:lstStyle/>
                  <a:p>
                    <a:r>
                      <a:rPr lang="en-GB" sz="800"/>
                      <a:t>GRC</a:t>
                    </a:r>
                    <a:endParaRPr lang="en-GB"/>
                  </a:p>
                </c:rich>
              </c:tx>
              <c:showLegendKey val="0"/>
              <c:showVal val="1"/>
              <c:showCatName val="0"/>
              <c:showSerName val="0"/>
              <c:showPercent val="0"/>
              <c:showBubbleSize val="0"/>
            </c:dLbl>
            <c:dLbl>
              <c:idx val="9"/>
              <c:layout/>
              <c:tx>
                <c:rich>
                  <a:bodyPr/>
                  <a:lstStyle/>
                  <a:p>
                    <a:r>
                      <a:rPr lang="en-GB" sz="800"/>
                      <a:t>HUN</a:t>
                    </a:r>
                    <a:endParaRPr lang="en-GB"/>
                  </a:p>
                </c:rich>
              </c:tx>
              <c:showLegendKey val="0"/>
              <c:showVal val="1"/>
              <c:showCatName val="0"/>
              <c:showSerName val="0"/>
              <c:showPercent val="0"/>
              <c:showBubbleSize val="0"/>
            </c:dLbl>
            <c:dLbl>
              <c:idx val="10"/>
              <c:layout>
                <c:manualLayout>
                  <c:x val="-3.6167225288921308E-3"/>
                  <c:y val="3.2743089725605174E-3"/>
                </c:manualLayout>
              </c:layout>
              <c:tx>
                <c:rich>
                  <a:bodyPr/>
                  <a:lstStyle/>
                  <a:p>
                    <a:r>
                      <a:rPr lang="en-GB" sz="800"/>
                      <a:t>ISL</a:t>
                    </a:r>
                    <a:endParaRPr lang="en-GB"/>
                  </a:p>
                </c:rich>
              </c:tx>
              <c:showLegendKey val="0"/>
              <c:showVal val="1"/>
              <c:showCatName val="0"/>
              <c:showSerName val="0"/>
              <c:showPercent val="0"/>
              <c:showBubbleSize val="0"/>
            </c:dLbl>
            <c:dLbl>
              <c:idx val="11"/>
              <c:layout/>
              <c:tx>
                <c:rich>
                  <a:bodyPr/>
                  <a:lstStyle/>
                  <a:p>
                    <a:r>
                      <a:rPr lang="en-GB" sz="800"/>
                      <a:t>IRL</a:t>
                    </a:r>
                    <a:endParaRPr lang="en-GB"/>
                  </a:p>
                </c:rich>
              </c:tx>
              <c:showLegendKey val="0"/>
              <c:showVal val="1"/>
              <c:showCatName val="0"/>
              <c:showSerName val="0"/>
              <c:showPercent val="0"/>
              <c:showBubbleSize val="0"/>
            </c:dLbl>
            <c:dLbl>
              <c:idx val="12"/>
              <c:layout/>
              <c:tx>
                <c:rich>
                  <a:bodyPr/>
                  <a:lstStyle/>
                  <a:p>
                    <a:r>
                      <a:rPr lang="en-GB" sz="800"/>
                      <a:t>ITA</a:t>
                    </a:r>
                    <a:endParaRPr lang="en-GB"/>
                  </a:p>
                </c:rich>
              </c:tx>
              <c:showLegendKey val="0"/>
              <c:showVal val="1"/>
              <c:showCatName val="0"/>
              <c:showSerName val="0"/>
              <c:showPercent val="0"/>
              <c:showBubbleSize val="0"/>
            </c:dLbl>
            <c:dLbl>
              <c:idx val="13"/>
              <c:layout>
                <c:manualLayout>
                  <c:x val="-7.2334450577842616E-3"/>
                  <c:y val="-2.2920162807923621E-2"/>
                </c:manualLayout>
              </c:layout>
              <c:tx>
                <c:rich>
                  <a:bodyPr/>
                  <a:lstStyle/>
                  <a:p>
                    <a:r>
                      <a:rPr lang="en-GB" sz="800"/>
                      <a:t>LUX</a:t>
                    </a:r>
                    <a:endParaRPr lang="en-GB"/>
                  </a:p>
                </c:rich>
              </c:tx>
              <c:showLegendKey val="0"/>
              <c:showVal val="1"/>
              <c:showCatName val="0"/>
              <c:showSerName val="0"/>
              <c:showPercent val="0"/>
              <c:showBubbleSize val="0"/>
            </c:dLbl>
            <c:dLbl>
              <c:idx val="14"/>
              <c:layout>
                <c:manualLayout>
                  <c:x val="-1.8083612644460654E-3"/>
                  <c:y val="3.2743089725604875E-3"/>
                </c:manualLayout>
              </c:layout>
              <c:tx>
                <c:rich>
                  <a:bodyPr/>
                  <a:lstStyle/>
                  <a:p>
                    <a:r>
                      <a:rPr lang="en-GB" sz="800"/>
                      <a:t>NLD</a:t>
                    </a:r>
                    <a:endParaRPr lang="en-GB"/>
                  </a:p>
                </c:rich>
              </c:tx>
              <c:showLegendKey val="0"/>
              <c:showVal val="1"/>
              <c:showCatName val="0"/>
              <c:showSerName val="0"/>
              <c:showPercent val="0"/>
              <c:showBubbleSize val="0"/>
            </c:dLbl>
            <c:dLbl>
              <c:idx val="15"/>
              <c:layout/>
              <c:tx>
                <c:rich>
                  <a:bodyPr/>
                  <a:lstStyle/>
                  <a:p>
                    <a:r>
                      <a:rPr lang="en-GB" sz="800"/>
                      <a:t>POL</a:t>
                    </a:r>
                    <a:endParaRPr lang="en-GB"/>
                  </a:p>
                </c:rich>
              </c:tx>
              <c:showLegendKey val="0"/>
              <c:showVal val="1"/>
              <c:showCatName val="0"/>
              <c:showSerName val="0"/>
              <c:showPercent val="0"/>
              <c:showBubbleSize val="0"/>
            </c:dLbl>
            <c:dLbl>
              <c:idx val="16"/>
              <c:layout/>
              <c:tx>
                <c:rich>
                  <a:bodyPr/>
                  <a:lstStyle/>
                  <a:p>
                    <a:r>
                      <a:rPr lang="en-GB" sz="800"/>
                      <a:t>PRT</a:t>
                    </a:r>
                    <a:endParaRPr lang="en-GB"/>
                  </a:p>
                </c:rich>
              </c:tx>
              <c:showLegendKey val="0"/>
              <c:showVal val="1"/>
              <c:showCatName val="0"/>
              <c:showSerName val="0"/>
              <c:showPercent val="0"/>
              <c:showBubbleSize val="0"/>
            </c:dLbl>
            <c:dLbl>
              <c:idx val="17"/>
              <c:layout/>
              <c:tx>
                <c:rich>
                  <a:bodyPr/>
                  <a:lstStyle/>
                  <a:p>
                    <a:r>
                      <a:rPr lang="en-GB" sz="800"/>
                      <a:t>SVK</a:t>
                    </a:r>
                    <a:endParaRPr lang="en-GB"/>
                  </a:p>
                </c:rich>
              </c:tx>
              <c:showLegendKey val="0"/>
              <c:showVal val="1"/>
              <c:showCatName val="0"/>
              <c:showSerName val="0"/>
              <c:showPercent val="0"/>
              <c:showBubbleSize val="0"/>
            </c:dLbl>
            <c:dLbl>
              <c:idx val="18"/>
              <c:layout/>
              <c:tx>
                <c:rich>
                  <a:bodyPr/>
                  <a:lstStyle/>
                  <a:p>
                    <a:r>
                      <a:rPr lang="en-GB" sz="800"/>
                      <a:t>SVN</a:t>
                    </a:r>
                    <a:endParaRPr lang="en-GB"/>
                  </a:p>
                </c:rich>
              </c:tx>
              <c:showLegendKey val="0"/>
              <c:showVal val="1"/>
              <c:showCatName val="0"/>
              <c:showSerName val="0"/>
              <c:showPercent val="0"/>
              <c:showBubbleSize val="0"/>
            </c:dLbl>
            <c:dLbl>
              <c:idx val="19"/>
              <c:layout/>
              <c:tx>
                <c:rich>
                  <a:bodyPr/>
                  <a:lstStyle/>
                  <a:p>
                    <a:r>
                      <a:rPr lang="en-GB" sz="800"/>
                      <a:t>ESP</a:t>
                    </a:r>
                    <a:endParaRPr lang="en-GB"/>
                  </a:p>
                </c:rich>
              </c:tx>
              <c:showLegendKey val="0"/>
              <c:showVal val="1"/>
              <c:showCatName val="0"/>
              <c:showSerName val="0"/>
              <c:showPercent val="0"/>
              <c:showBubbleSize val="0"/>
            </c:dLbl>
            <c:dLbl>
              <c:idx val="20"/>
              <c:layout/>
              <c:tx>
                <c:rich>
                  <a:bodyPr/>
                  <a:lstStyle/>
                  <a:p>
                    <a:r>
                      <a:rPr lang="en-GB" sz="800"/>
                      <a:t>SWE</a:t>
                    </a:r>
                    <a:endParaRPr lang="en-GB"/>
                  </a:p>
                </c:rich>
              </c:tx>
              <c:showLegendKey val="0"/>
              <c:showVal val="1"/>
              <c:showCatName val="0"/>
              <c:showSerName val="0"/>
              <c:showPercent val="0"/>
              <c:showBubbleSize val="0"/>
            </c:dLbl>
            <c:dLbl>
              <c:idx val="21"/>
              <c:layout/>
              <c:tx>
                <c:rich>
                  <a:bodyPr/>
                  <a:lstStyle/>
                  <a:p>
                    <a:r>
                      <a:rPr lang="en-GB" sz="800"/>
                      <a:t>TUR</a:t>
                    </a:r>
                    <a:endParaRPr lang="en-GB"/>
                  </a:p>
                </c:rich>
              </c:tx>
              <c:showLegendKey val="0"/>
              <c:showVal val="1"/>
              <c:showCatName val="0"/>
              <c:showSerName val="0"/>
              <c:showPercent val="0"/>
              <c:showBubbleSize val="0"/>
            </c:dLbl>
            <c:dLbl>
              <c:idx val="22"/>
              <c:layout/>
              <c:tx>
                <c:rich>
                  <a:bodyPr/>
                  <a:lstStyle/>
                  <a:p>
                    <a:r>
                      <a:rPr lang="en-GB" sz="800"/>
                      <a:t>GBR</a:t>
                    </a:r>
                    <a:endParaRPr lang="en-GB"/>
                  </a:p>
                </c:rich>
              </c:tx>
              <c:showLegendKey val="0"/>
              <c:showVal val="1"/>
              <c:showCatName val="0"/>
              <c:showSerName val="0"/>
              <c:showPercent val="0"/>
              <c:showBubbleSize val="0"/>
            </c:dLbl>
            <c:showLegendKey val="0"/>
            <c:showVal val="0"/>
            <c:showCatName val="0"/>
            <c:showSerName val="0"/>
            <c:showPercent val="0"/>
            <c:showBubbleSize val="0"/>
          </c:dLbls>
          <c:trendline>
            <c:trendlineType val="linear"/>
            <c:dispRSqr val="0"/>
            <c:dispEq val="0"/>
          </c:trendline>
          <c:xVal>
            <c:numRef>
              <c:f>Sheet14!$L$22:$L$44</c:f>
              <c:numCache>
                <c:formatCode>General</c:formatCode>
                <c:ptCount val="23"/>
                <c:pt idx="0">
                  <c:v>0.78767857142857145</c:v>
                </c:pt>
                <c:pt idx="1">
                  <c:v>0.74224489795918369</c:v>
                </c:pt>
                <c:pt idx="2">
                  <c:v>0.67714285714285716</c:v>
                </c:pt>
                <c:pt idx="3">
                  <c:v>0.79625000000000001</c:v>
                </c:pt>
                <c:pt idx="4">
                  <c:v>0.6161224489795919</c:v>
                </c:pt>
                <c:pt idx="5">
                  <c:v>0.76714285714285713</c:v>
                </c:pt>
                <c:pt idx="6">
                  <c:v>0.71232142857142844</c:v>
                </c:pt>
                <c:pt idx="7">
                  <c:v>0.77892857142857153</c:v>
                </c:pt>
                <c:pt idx="8">
                  <c:v>0.55714285714285716</c:v>
                </c:pt>
                <c:pt idx="9">
                  <c:v>0.64326530612244892</c:v>
                </c:pt>
                <c:pt idx="10">
                  <c:v>0.78142857142857136</c:v>
                </c:pt>
                <c:pt idx="11">
                  <c:v>0.73910714285714285</c:v>
                </c:pt>
                <c:pt idx="12">
                  <c:v>0.59874999999999989</c:v>
                </c:pt>
                <c:pt idx="13">
                  <c:v>0.77285714285714291</c:v>
                </c:pt>
                <c:pt idx="14">
                  <c:v>0.76693877551020406</c:v>
                </c:pt>
                <c:pt idx="15">
                  <c:v>0.57410714285714282</c:v>
                </c:pt>
                <c:pt idx="16">
                  <c:v>0.67196428571428579</c:v>
                </c:pt>
                <c:pt idx="17">
                  <c:v>0.61857142857142855</c:v>
                </c:pt>
                <c:pt idx="18">
                  <c:v>0.68255102040816318</c:v>
                </c:pt>
                <c:pt idx="19">
                  <c:v>0.66553571428571423</c:v>
                </c:pt>
                <c:pt idx="20">
                  <c:v>0.74321428571428583</c:v>
                </c:pt>
                <c:pt idx="21">
                  <c:v>0.61803571428571424</c:v>
                </c:pt>
                <c:pt idx="22">
                  <c:v>0.75267857142857142</c:v>
                </c:pt>
              </c:numCache>
            </c:numRef>
          </c:xVal>
          <c:yVal>
            <c:numRef>
              <c:f>Sheet14!$M$22:$M$44</c:f>
              <c:numCache>
                <c:formatCode>General</c:formatCode>
                <c:ptCount val="23"/>
                <c:pt idx="0">
                  <c:v>0.65375000000000005</c:v>
                </c:pt>
                <c:pt idx="1">
                  <c:v>0.59062499999999996</c:v>
                </c:pt>
                <c:pt idx="2">
                  <c:v>0.47562500000000002</c:v>
                </c:pt>
                <c:pt idx="3">
                  <c:v>0.71562499999999996</c:v>
                </c:pt>
                <c:pt idx="4">
                  <c:v>0.56562500000000004</c:v>
                </c:pt>
                <c:pt idx="5">
                  <c:v>0.66562500000000002</c:v>
                </c:pt>
                <c:pt idx="6">
                  <c:v>0.55812499999999998</c:v>
                </c:pt>
                <c:pt idx="7">
                  <c:v>0.63687499999999997</c:v>
                </c:pt>
                <c:pt idx="8">
                  <c:v>0.28187499999999999</c:v>
                </c:pt>
                <c:pt idx="9">
                  <c:v>0.50875000000000004</c:v>
                </c:pt>
                <c:pt idx="10">
                  <c:v>0.61099999999999999</c:v>
                </c:pt>
                <c:pt idx="11">
                  <c:v>0.34625</c:v>
                </c:pt>
                <c:pt idx="12">
                  <c:v>0.22187499999999999</c:v>
                </c:pt>
                <c:pt idx="13">
                  <c:v>0.671875</c:v>
                </c:pt>
                <c:pt idx="14">
                  <c:v>0.58937499999999998</c:v>
                </c:pt>
                <c:pt idx="15">
                  <c:v>0.42749999999999999</c:v>
                </c:pt>
                <c:pt idx="16">
                  <c:v>0.42375000000000002</c:v>
                </c:pt>
                <c:pt idx="17">
                  <c:v>0.448125</c:v>
                </c:pt>
                <c:pt idx="18">
                  <c:v>0.35062500000000002</c:v>
                </c:pt>
                <c:pt idx="19">
                  <c:v>0.30062499999999998</c:v>
                </c:pt>
                <c:pt idx="20">
                  <c:v>0.64624999999999999</c:v>
                </c:pt>
                <c:pt idx="21">
                  <c:v>0.3725</c:v>
                </c:pt>
                <c:pt idx="22">
                  <c:v>0.46687499999999998</c:v>
                </c:pt>
              </c:numCache>
            </c:numRef>
          </c:yVal>
          <c:smooth val="0"/>
        </c:ser>
        <c:dLbls>
          <c:showLegendKey val="0"/>
          <c:showVal val="0"/>
          <c:showCatName val="0"/>
          <c:showSerName val="0"/>
          <c:showPercent val="0"/>
          <c:showBubbleSize val="0"/>
        </c:dLbls>
        <c:axId val="40355328"/>
        <c:axId val="40357248"/>
      </c:scatterChart>
      <c:valAx>
        <c:axId val="40355328"/>
        <c:scaling>
          <c:orientation val="minMax"/>
          <c:min val="0.5"/>
        </c:scaling>
        <c:delete val="0"/>
        <c:axPos val="b"/>
        <c:title>
          <c:tx>
            <c:rich>
              <a:bodyPr/>
              <a:lstStyle/>
              <a:p>
                <a:pPr>
                  <a:defRPr/>
                </a:pPr>
                <a:r>
                  <a:rPr lang="en-GB"/>
                  <a:t>Satisfaction with local public services</a:t>
                </a:r>
              </a:p>
            </c:rich>
          </c:tx>
          <c:layout/>
          <c:overlay val="0"/>
        </c:title>
        <c:numFmt formatCode="0%" sourceLinked="0"/>
        <c:majorTickMark val="out"/>
        <c:minorTickMark val="none"/>
        <c:tickLblPos val="nextTo"/>
        <c:crossAx val="40357248"/>
        <c:crosses val="autoZero"/>
        <c:crossBetween val="midCat"/>
      </c:valAx>
      <c:valAx>
        <c:axId val="40357248"/>
        <c:scaling>
          <c:orientation val="minMax"/>
        </c:scaling>
        <c:delete val="0"/>
        <c:axPos val="l"/>
        <c:majorGridlines>
          <c:spPr>
            <a:ln>
              <a:solidFill>
                <a:schemeClr val="bg1">
                  <a:lumMod val="75000"/>
                  <a:alpha val="30000"/>
                </a:schemeClr>
              </a:solidFill>
            </a:ln>
          </c:spPr>
        </c:majorGridlines>
        <c:title>
          <c:tx>
            <c:rich>
              <a:bodyPr rot="-5400000" vert="horz"/>
              <a:lstStyle/>
              <a:p>
                <a:pPr>
                  <a:defRPr/>
                </a:pPr>
                <a:r>
                  <a:rPr lang="en-GB"/>
                  <a:t>Confidence in local authorities</a:t>
                </a:r>
              </a:p>
            </c:rich>
          </c:tx>
          <c:layout>
            <c:manualLayout>
              <c:xMode val="edge"/>
              <c:yMode val="edge"/>
              <c:x val="4.4740561275994342E-3"/>
              <c:y val="8.817453580384238E-2"/>
            </c:manualLayout>
          </c:layout>
          <c:overlay val="0"/>
        </c:title>
        <c:numFmt formatCode="0%" sourceLinked="0"/>
        <c:majorTickMark val="out"/>
        <c:minorTickMark val="none"/>
        <c:tickLblPos val="nextTo"/>
        <c:crossAx val="40355328"/>
        <c:crosses val="autoZero"/>
        <c:crossBetween val="midCat"/>
      </c:valAx>
    </c:plotArea>
    <c:plotVisOnly val="1"/>
    <c:dispBlanksAs val="gap"/>
    <c:showDLblsOverMax val="0"/>
  </c:chart>
  <c:spPr>
    <a:ln>
      <a:noFill/>
    </a:ln>
  </c:spPr>
  <c:txPr>
    <a:bodyPr/>
    <a:lstStyle/>
    <a:p>
      <a:pPr>
        <a:defRPr sz="1000">
          <a:solidFill>
            <a:srgbClr val="002060"/>
          </a:solidFill>
          <a:latin typeface="+mj-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150992133793214E-2"/>
          <c:y val="9.97169529642951E-2"/>
          <c:w val="0.93291304619231452"/>
          <c:h val="0.79335558018170893"/>
        </c:manualLayout>
      </c:layout>
      <c:barChart>
        <c:barDir val="col"/>
        <c:grouping val="clustered"/>
        <c:varyColors val="0"/>
        <c:ser>
          <c:idx val="0"/>
          <c:order val="0"/>
          <c:tx>
            <c:strRef>
              <c:f>'3.9'!$B$36</c:f>
              <c:strCache>
                <c:ptCount val="1"/>
                <c:pt idx="0">
                  <c:v>2015</c:v>
                </c:pt>
              </c:strCache>
            </c:strRef>
          </c:tx>
          <c:invertIfNegative val="0"/>
          <c:dPt>
            <c:idx val="17"/>
            <c:invertIfNegative val="0"/>
            <c:bubble3D val="0"/>
            <c:spPr>
              <a:solidFill>
                <a:srgbClr val="FF0000"/>
              </a:solidFill>
            </c:spPr>
          </c:dPt>
          <c:cat>
            <c:strRef>
              <c:f>'3.9'!$A$37:$A$69</c:f>
              <c:strCache>
                <c:ptCount val="33"/>
                <c:pt idx="0">
                  <c:v>LVA</c:v>
                </c:pt>
                <c:pt idx="1">
                  <c:v>ISL</c:v>
                </c:pt>
                <c:pt idx="2">
                  <c:v>GRC</c:v>
                </c:pt>
                <c:pt idx="3">
                  <c:v>POL</c:v>
                </c:pt>
                <c:pt idx="4">
                  <c:v>SLV</c:v>
                </c:pt>
                <c:pt idx="5">
                  <c:v>SWE</c:v>
                </c:pt>
                <c:pt idx="6">
                  <c:v>NOR</c:v>
                </c:pt>
                <c:pt idx="7">
                  <c:v>ISR</c:v>
                </c:pt>
                <c:pt idx="8">
                  <c:v>CAN</c:v>
                </c:pt>
                <c:pt idx="9">
                  <c:v>GBR</c:v>
                </c:pt>
                <c:pt idx="10">
                  <c:v>AUS</c:v>
                </c:pt>
                <c:pt idx="11">
                  <c:v>SVK</c:v>
                </c:pt>
                <c:pt idx="12">
                  <c:v>USA</c:v>
                </c:pt>
                <c:pt idx="13">
                  <c:v>FIN</c:v>
                </c:pt>
                <c:pt idx="14">
                  <c:v>PRT</c:v>
                </c:pt>
                <c:pt idx="15">
                  <c:v>ITA</c:v>
                </c:pt>
                <c:pt idx="16">
                  <c:v>FRA</c:v>
                </c:pt>
                <c:pt idx="17">
                  <c:v>OECD</c:v>
                </c:pt>
                <c:pt idx="18">
                  <c:v>CHL</c:v>
                </c:pt>
                <c:pt idx="19">
                  <c:v>ESP</c:v>
                </c:pt>
                <c:pt idx="20">
                  <c:v>IRL</c:v>
                </c:pt>
                <c:pt idx="21">
                  <c:v>AUT</c:v>
                </c:pt>
                <c:pt idx="22">
                  <c:v>NLD</c:v>
                </c:pt>
                <c:pt idx="23">
                  <c:v>MEX</c:v>
                </c:pt>
                <c:pt idx="24">
                  <c:v>DNK</c:v>
                </c:pt>
                <c:pt idx="25">
                  <c:v>BEL</c:v>
                </c:pt>
                <c:pt idx="26">
                  <c:v>CHE</c:v>
                </c:pt>
                <c:pt idx="27">
                  <c:v>TUR</c:v>
                </c:pt>
                <c:pt idx="28">
                  <c:v>KOR</c:v>
                </c:pt>
                <c:pt idx="29">
                  <c:v>JPN</c:v>
                </c:pt>
                <c:pt idx="31">
                  <c:v>COL</c:v>
                </c:pt>
                <c:pt idx="32">
                  <c:v>LTU</c:v>
                </c:pt>
              </c:strCache>
            </c:strRef>
          </c:cat>
          <c:val>
            <c:numRef>
              <c:f>'3.9'!$B$37:$B$69</c:f>
              <c:numCache>
                <c:formatCode>0.00</c:formatCode>
                <c:ptCount val="33"/>
                <c:pt idx="0">
                  <c:v>0.5404411764705882</c:v>
                </c:pt>
                <c:pt idx="1">
                  <c:v>0.53846153846153844</c:v>
                </c:pt>
                <c:pt idx="2">
                  <c:v>0.50627306273062733</c:v>
                </c:pt>
                <c:pt idx="3">
                  <c:v>0.50523560209424079</c:v>
                </c:pt>
                <c:pt idx="4">
                  <c:v>0.45348837209302323</c:v>
                </c:pt>
                <c:pt idx="5">
                  <c:v>0.44096681396847298</c:v>
                </c:pt>
                <c:pt idx="6">
                  <c:v>0.4344262295081967</c:v>
                </c:pt>
                <c:pt idx="7">
                  <c:v>0.42783123612139157</c:v>
                </c:pt>
                <c:pt idx="8">
                  <c:v>0.40376569037656906</c:v>
                </c:pt>
                <c:pt idx="9">
                  <c:v>0.36842105263157893</c:v>
                </c:pt>
                <c:pt idx="10">
                  <c:v>0.36581469648562298</c:v>
                </c:pt>
                <c:pt idx="11">
                  <c:v>0.34920634920634919</c:v>
                </c:pt>
                <c:pt idx="12">
                  <c:v>0.34407102092580849</c:v>
                </c:pt>
                <c:pt idx="13">
                  <c:v>0.34108527131782945</c:v>
                </c:pt>
                <c:pt idx="14">
                  <c:v>0.33766233766233766</c:v>
                </c:pt>
                <c:pt idx="15">
                  <c:v>0.33414043583535108</c:v>
                </c:pt>
                <c:pt idx="16">
                  <c:v>0.32</c:v>
                </c:pt>
                <c:pt idx="17">
                  <c:v>0.3237388131850909</c:v>
                </c:pt>
                <c:pt idx="18">
                  <c:v>0.3073654390934844</c:v>
                </c:pt>
                <c:pt idx="19">
                  <c:v>0.29230769230769232</c:v>
                </c:pt>
                <c:pt idx="20">
                  <c:v>0.29136690647482016</c:v>
                </c:pt>
                <c:pt idx="21">
                  <c:v>0.2878787878787879</c:v>
                </c:pt>
                <c:pt idx="22">
                  <c:v>0.28000000000000003</c:v>
                </c:pt>
                <c:pt idx="23">
                  <c:v>0.24447334200260079</c:v>
                </c:pt>
                <c:pt idx="24">
                  <c:v>0.22222222222222221</c:v>
                </c:pt>
                <c:pt idx="25">
                  <c:v>0.21138211382113822</c:v>
                </c:pt>
                <c:pt idx="26">
                  <c:v>0.14655172413793102</c:v>
                </c:pt>
                <c:pt idx="27">
                  <c:v>7.9779917469050887E-2</c:v>
                </c:pt>
                <c:pt idx="28">
                  <c:v>0.06</c:v>
                </c:pt>
                <c:pt idx="29">
                  <c:v>3.0735455543358946E-2</c:v>
                </c:pt>
                <c:pt idx="31">
                  <c:v>0.39484978540772531</c:v>
                </c:pt>
                <c:pt idx="32">
                  <c:v>0.36613272311212813</c:v>
                </c:pt>
              </c:numCache>
            </c:numRef>
          </c:val>
        </c:ser>
        <c:dLbls>
          <c:showLegendKey val="0"/>
          <c:showVal val="0"/>
          <c:showCatName val="0"/>
          <c:showSerName val="0"/>
          <c:showPercent val="0"/>
          <c:showBubbleSize val="0"/>
        </c:dLbls>
        <c:gapWidth val="150"/>
        <c:axId val="102842368"/>
        <c:axId val="129467520"/>
      </c:barChart>
      <c:lineChart>
        <c:grouping val="standard"/>
        <c:varyColors val="0"/>
        <c:ser>
          <c:idx val="1"/>
          <c:order val="1"/>
          <c:tx>
            <c:strRef>
              <c:f>'3.9'!$C$36</c:f>
              <c:strCache>
                <c:ptCount val="1"/>
                <c:pt idx="0">
                  <c:v>2010</c:v>
                </c:pt>
              </c:strCache>
            </c:strRef>
          </c:tx>
          <c:spPr>
            <a:ln>
              <a:noFill/>
            </a:ln>
          </c:spPr>
          <c:marker>
            <c:symbol val="diamond"/>
            <c:size val="7"/>
            <c:spPr>
              <a:solidFill>
                <a:schemeClr val="bg1"/>
              </a:solidFill>
              <a:ln>
                <a:solidFill>
                  <a:schemeClr val="tx1"/>
                </a:solidFill>
              </a:ln>
            </c:spPr>
          </c:marker>
          <c:cat>
            <c:strRef>
              <c:f>'3.9'!$A$37:$A$69</c:f>
              <c:strCache>
                <c:ptCount val="33"/>
                <c:pt idx="0">
                  <c:v>LVA</c:v>
                </c:pt>
                <c:pt idx="1">
                  <c:v>ISL</c:v>
                </c:pt>
                <c:pt idx="2">
                  <c:v>GRC</c:v>
                </c:pt>
                <c:pt idx="3">
                  <c:v>POL</c:v>
                </c:pt>
                <c:pt idx="4">
                  <c:v>SLV</c:v>
                </c:pt>
                <c:pt idx="5">
                  <c:v>SWE</c:v>
                </c:pt>
                <c:pt idx="6">
                  <c:v>NOR</c:v>
                </c:pt>
                <c:pt idx="7">
                  <c:v>ISR</c:v>
                </c:pt>
                <c:pt idx="8">
                  <c:v>CAN</c:v>
                </c:pt>
                <c:pt idx="9">
                  <c:v>GBR</c:v>
                </c:pt>
                <c:pt idx="10">
                  <c:v>AUS</c:v>
                </c:pt>
                <c:pt idx="11">
                  <c:v>SVK</c:v>
                </c:pt>
                <c:pt idx="12">
                  <c:v>USA</c:v>
                </c:pt>
                <c:pt idx="13">
                  <c:v>FIN</c:v>
                </c:pt>
                <c:pt idx="14">
                  <c:v>PRT</c:v>
                </c:pt>
                <c:pt idx="15">
                  <c:v>ITA</c:v>
                </c:pt>
                <c:pt idx="16">
                  <c:v>FRA</c:v>
                </c:pt>
                <c:pt idx="17">
                  <c:v>OECD</c:v>
                </c:pt>
                <c:pt idx="18">
                  <c:v>CHL</c:v>
                </c:pt>
                <c:pt idx="19">
                  <c:v>ESP</c:v>
                </c:pt>
                <c:pt idx="20">
                  <c:v>IRL</c:v>
                </c:pt>
                <c:pt idx="21">
                  <c:v>AUT</c:v>
                </c:pt>
                <c:pt idx="22">
                  <c:v>NLD</c:v>
                </c:pt>
                <c:pt idx="23">
                  <c:v>MEX</c:v>
                </c:pt>
                <c:pt idx="24">
                  <c:v>DNK</c:v>
                </c:pt>
                <c:pt idx="25">
                  <c:v>BEL</c:v>
                </c:pt>
                <c:pt idx="26">
                  <c:v>CHE</c:v>
                </c:pt>
                <c:pt idx="27">
                  <c:v>TUR</c:v>
                </c:pt>
                <c:pt idx="28">
                  <c:v>KOR</c:v>
                </c:pt>
                <c:pt idx="29">
                  <c:v>JPN</c:v>
                </c:pt>
                <c:pt idx="31">
                  <c:v>COL</c:v>
                </c:pt>
                <c:pt idx="32">
                  <c:v>LTU</c:v>
                </c:pt>
              </c:strCache>
            </c:strRef>
          </c:cat>
          <c:val>
            <c:numRef>
              <c:f>'3.9'!$C$37:$C$69</c:f>
              <c:numCache>
                <c:formatCode>0.00</c:formatCode>
                <c:ptCount val="33"/>
                <c:pt idx="1">
                  <c:v>0.41379310344827586</c:v>
                </c:pt>
                <c:pt idx="3">
                  <c:v>0.46460928652321631</c:v>
                </c:pt>
                <c:pt idx="4">
                  <c:v>0.39893617021276595</c:v>
                </c:pt>
                <c:pt idx="5">
                  <c:v>0.42613745748572163</c:v>
                </c:pt>
                <c:pt idx="6">
                  <c:v>0.3247863247863248</c:v>
                </c:pt>
                <c:pt idx="8">
                  <c:v>0.40466926070038911</c:v>
                </c:pt>
                <c:pt idx="9">
                  <c:v>0.28999999999999998</c:v>
                </c:pt>
                <c:pt idx="10">
                  <c:v>0.32203389830508472</c:v>
                </c:pt>
                <c:pt idx="12">
                  <c:v>0.3127282211789254</c:v>
                </c:pt>
                <c:pt idx="13">
                  <c:v>0.27631578947368424</c:v>
                </c:pt>
                <c:pt idx="14">
                  <c:v>0.36744186046511629</c:v>
                </c:pt>
                <c:pt idx="15">
                  <c:v>0.27431906614785995</c:v>
                </c:pt>
                <c:pt idx="16">
                  <c:v>0.28000000000000003</c:v>
                </c:pt>
                <c:pt idx="17">
                  <c:v>0.2878316354361401</c:v>
                </c:pt>
                <c:pt idx="18">
                  <c:v>0.30528052805280526</c:v>
                </c:pt>
                <c:pt idx="19">
                  <c:v>0.33132530120481929</c:v>
                </c:pt>
                <c:pt idx="20">
                  <c:v>0.2074074074074074</c:v>
                </c:pt>
                <c:pt idx="24">
                  <c:v>0.25</c:v>
                </c:pt>
                <c:pt idx="25">
                  <c:v>0.16666666666666666</c:v>
                </c:pt>
                <c:pt idx="26">
                  <c:v>0.12396694214876033</c:v>
                </c:pt>
                <c:pt idx="27">
                  <c:v>8.1168831168831168E-2</c:v>
                </c:pt>
                <c:pt idx="28">
                  <c:v>2.2878228782287822E-2</c:v>
                </c:pt>
              </c:numCache>
            </c:numRef>
          </c:val>
          <c:smooth val="0"/>
        </c:ser>
        <c:dLbls>
          <c:showLegendKey val="0"/>
          <c:showVal val="0"/>
          <c:showCatName val="0"/>
          <c:showSerName val="0"/>
          <c:showPercent val="0"/>
          <c:showBubbleSize val="0"/>
        </c:dLbls>
        <c:marker val="1"/>
        <c:smooth val="0"/>
        <c:axId val="102842368"/>
        <c:axId val="129467520"/>
      </c:lineChart>
      <c:catAx>
        <c:axId val="102842368"/>
        <c:scaling>
          <c:orientation val="minMax"/>
        </c:scaling>
        <c:delete val="0"/>
        <c:axPos val="b"/>
        <c:majorTickMark val="none"/>
        <c:minorTickMark val="none"/>
        <c:tickLblPos val="nextTo"/>
        <c:crossAx val="129467520"/>
        <c:crosses val="autoZero"/>
        <c:auto val="1"/>
        <c:lblAlgn val="ctr"/>
        <c:lblOffset val="100"/>
        <c:noMultiLvlLbl val="0"/>
      </c:catAx>
      <c:valAx>
        <c:axId val="129467520"/>
        <c:scaling>
          <c:orientation val="minMax"/>
        </c:scaling>
        <c:delete val="0"/>
        <c:axPos val="l"/>
        <c:majorGridlines/>
        <c:numFmt formatCode="0%" sourceLinked="0"/>
        <c:majorTickMark val="out"/>
        <c:minorTickMark val="none"/>
        <c:tickLblPos val="nextTo"/>
        <c:crossAx val="102842368"/>
        <c:crosses val="autoZero"/>
        <c:crossBetween val="between"/>
      </c:valAx>
    </c:plotArea>
    <c:legend>
      <c:legendPos val="t"/>
      <c:layout>
        <c:manualLayout>
          <c:xMode val="edge"/>
          <c:yMode val="edge"/>
          <c:x val="0.16525170042834747"/>
          <c:y val="1.7004283474675655E-2"/>
          <c:w val="0.65464620093072168"/>
          <c:h val="5.1247714357250701E-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04E65-58A2-4FAE-B583-52BC6D2AAC8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91739439-698C-4423-BD2C-3DF43D7FA3B1}">
      <dgm:prSet/>
      <dgm:spPr/>
      <dgm:t>
        <a:bodyPr/>
        <a:lstStyle/>
        <a:p>
          <a:pPr rtl="0"/>
          <a:r>
            <a:rPr lang="en-GB" b="0" dirty="0" smtClean="0"/>
            <a:t>Supporting countries in securing long-term sustainability of public sector reforms through: </a:t>
          </a:r>
          <a:endParaRPr lang="en-GB" dirty="0"/>
        </a:p>
      </dgm:t>
    </dgm:pt>
    <dgm:pt modelId="{67A16C59-3A61-4F12-B96A-C898DB107376}" type="parTrans" cxnId="{0241C325-F8FB-48F4-A402-9CCB3F641048}">
      <dgm:prSet/>
      <dgm:spPr/>
      <dgm:t>
        <a:bodyPr/>
        <a:lstStyle/>
        <a:p>
          <a:endParaRPr lang="en-GB"/>
        </a:p>
      </dgm:t>
    </dgm:pt>
    <dgm:pt modelId="{97E79A14-D5A4-40B7-AA89-0D8788980F37}" type="sibTrans" cxnId="{0241C325-F8FB-48F4-A402-9CCB3F641048}">
      <dgm:prSet/>
      <dgm:spPr/>
      <dgm:t>
        <a:bodyPr/>
        <a:lstStyle/>
        <a:p>
          <a:endParaRPr lang="en-GB"/>
        </a:p>
      </dgm:t>
    </dgm:pt>
    <dgm:pt modelId="{8766D2D4-DA9B-4A94-AC4F-A30F80628973}">
      <dgm:prSet/>
      <dgm:spPr/>
      <dgm:t>
        <a:bodyPr/>
        <a:lstStyle/>
        <a:p>
          <a:pPr rtl="0">
            <a:spcAft>
              <a:spcPts val="1200"/>
            </a:spcAft>
          </a:pPr>
          <a:r>
            <a:rPr lang="en-GB" b="0" dirty="0" smtClean="0">
              <a:latin typeface="+mj-lt"/>
            </a:rPr>
            <a:t>Strengthening the link between international policy dialogue and national public service capacity-building efforts; </a:t>
          </a:r>
          <a:endParaRPr lang="en-GB" b="0" dirty="0">
            <a:latin typeface="+mj-lt"/>
          </a:endParaRPr>
        </a:p>
      </dgm:t>
    </dgm:pt>
    <dgm:pt modelId="{2EFB276A-6EE6-4099-8D44-69873E29F32B}" type="parTrans" cxnId="{B240BF19-F944-4CB3-9A28-33C440C28CAD}">
      <dgm:prSet/>
      <dgm:spPr/>
      <dgm:t>
        <a:bodyPr/>
        <a:lstStyle/>
        <a:p>
          <a:endParaRPr lang="en-GB"/>
        </a:p>
      </dgm:t>
    </dgm:pt>
    <dgm:pt modelId="{D0E28994-27A8-4400-B1E3-4D841B5730CA}" type="sibTrans" cxnId="{B240BF19-F944-4CB3-9A28-33C440C28CAD}">
      <dgm:prSet/>
      <dgm:spPr/>
      <dgm:t>
        <a:bodyPr/>
        <a:lstStyle/>
        <a:p>
          <a:endParaRPr lang="en-GB"/>
        </a:p>
      </dgm:t>
    </dgm:pt>
    <dgm:pt modelId="{8C96C6D4-C0BC-4A94-BF9D-37755734F4A1}">
      <dgm:prSet/>
      <dgm:spPr/>
      <dgm:t>
        <a:bodyPr/>
        <a:lstStyle/>
        <a:p>
          <a:pPr rtl="0">
            <a:spcAft>
              <a:spcPct val="20000"/>
            </a:spcAft>
          </a:pPr>
          <a:endParaRPr lang="en-GB" dirty="0"/>
        </a:p>
      </dgm:t>
    </dgm:pt>
    <dgm:pt modelId="{1CDCB747-FC9D-4698-AB6D-7BF692CE630D}" type="parTrans" cxnId="{2B83DAFF-206C-4E20-A83C-4746589368D3}">
      <dgm:prSet/>
      <dgm:spPr/>
      <dgm:t>
        <a:bodyPr/>
        <a:lstStyle/>
        <a:p>
          <a:endParaRPr lang="en-GB"/>
        </a:p>
      </dgm:t>
    </dgm:pt>
    <dgm:pt modelId="{2E55F0AD-72BB-4ADC-B30E-45BFCBB5B12F}" type="sibTrans" cxnId="{2B83DAFF-206C-4E20-A83C-4746589368D3}">
      <dgm:prSet/>
      <dgm:spPr/>
      <dgm:t>
        <a:bodyPr/>
        <a:lstStyle/>
        <a:p>
          <a:endParaRPr lang="en-GB"/>
        </a:p>
      </dgm:t>
    </dgm:pt>
    <dgm:pt modelId="{19A8E2FC-0436-4352-AEC5-63162BCDF067}">
      <dgm:prSet/>
      <dgm:spPr/>
      <dgm:t>
        <a:bodyPr/>
        <a:lstStyle/>
        <a:p>
          <a:pPr rtl="0">
            <a:spcAft>
              <a:spcPts val="1200"/>
            </a:spcAft>
          </a:pPr>
          <a:r>
            <a:rPr lang="en-GB" b="0" dirty="0" smtClean="0">
              <a:latin typeface="+mj-lt"/>
            </a:rPr>
            <a:t>Informing the OECD policy dialogue with lessons and good practices on implementation on the ground; and </a:t>
          </a:r>
          <a:endParaRPr lang="en-GB" b="0" dirty="0">
            <a:latin typeface="+mj-lt"/>
          </a:endParaRPr>
        </a:p>
      </dgm:t>
    </dgm:pt>
    <dgm:pt modelId="{8143F92D-9468-4E6A-A3D7-DA345500E8B1}" type="parTrans" cxnId="{E0CC877F-3628-40BD-9214-D737A4187F23}">
      <dgm:prSet/>
      <dgm:spPr/>
      <dgm:t>
        <a:bodyPr/>
        <a:lstStyle/>
        <a:p>
          <a:endParaRPr lang="en-GB"/>
        </a:p>
      </dgm:t>
    </dgm:pt>
    <dgm:pt modelId="{2D4AE4AE-F64C-4E37-B6B0-6817728A8122}" type="sibTrans" cxnId="{E0CC877F-3628-40BD-9214-D737A4187F23}">
      <dgm:prSet/>
      <dgm:spPr/>
      <dgm:t>
        <a:bodyPr/>
        <a:lstStyle/>
        <a:p>
          <a:endParaRPr lang="en-GB"/>
        </a:p>
      </dgm:t>
    </dgm:pt>
    <dgm:pt modelId="{C815598F-8EF1-4D74-9C39-9B340C7F1A1C}">
      <dgm:prSet/>
      <dgm:spPr/>
      <dgm:t>
        <a:bodyPr/>
        <a:lstStyle/>
        <a:p>
          <a:pPr rtl="0">
            <a:spcAft>
              <a:spcPts val="1200"/>
            </a:spcAft>
          </a:pPr>
          <a:r>
            <a:rPr lang="en-GB" b="0" dirty="0" smtClean="0">
              <a:latin typeface="+mj-lt"/>
            </a:rPr>
            <a:t>Supporting exchange among national schools of government on current policy priorities and capacity-building, policy implementation and research needs. </a:t>
          </a:r>
          <a:endParaRPr lang="en-GB" b="0" dirty="0">
            <a:latin typeface="+mj-lt"/>
          </a:endParaRPr>
        </a:p>
      </dgm:t>
    </dgm:pt>
    <dgm:pt modelId="{9358F8FA-3F36-46EA-991D-FB427F55E42D}" type="parTrans" cxnId="{34658D84-8A98-4382-B99E-4432B114874E}">
      <dgm:prSet/>
      <dgm:spPr/>
      <dgm:t>
        <a:bodyPr/>
        <a:lstStyle/>
        <a:p>
          <a:endParaRPr lang="en-GB"/>
        </a:p>
      </dgm:t>
    </dgm:pt>
    <dgm:pt modelId="{55119F7D-D80F-445F-99D8-09C8E2A43ECF}" type="sibTrans" cxnId="{34658D84-8A98-4382-B99E-4432B114874E}">
      <dgm:prSet/>
      <dgm:spPr/>
      <dgm:t>
        <a:bodyPr/>
        <a:lstStyle/>
        <a:p>
          <a:endParaRPr lang="en-GB"/>
        </a:p>
      </dgm:t>
    </dgm:pt>
    <dgm:pt modelId="{F422EDA7-26DD-4231-8782-5848910A17A6}">
      <dgm:prSet/>
      <dgm:spPr/>
      <dgm:t>
        <a:bodyPr/>
        <a:lstStyle/>
        <a:p>
          <a:pPr rtl="0">
            <a:spcAft>
              <a:spcPts val="1200"/>
            </a:spcAft>
          </a:pPr>
          <a:r>
            <a:rPr lang="en-GB" b="0" dirty="0" smtClean="0">
              <a:latin typeface="+mj-lt"/>
            </a:rPr>
            <a:t>13-14 September 2018, Helsinki, Finland, hosted in collaboration with the Finnish Institute of Public Management (HAUS). JOIN US!</a:t>
          </a:r>
          <a:endParaRPr lang="en-GB" b="0" dirty="0">
            <a:latin typeface="+mj-lt"/>
          </a:endParaRPr>
        </a:p>
      </dgm:t>
    </dgm:pt>
    <dgm:pt modelId="{AF78EA15-B3F9-492B-8A12-D98EA16E25D6}" type="parTrans" cxnId="{1B8F7902-6E2E-47CC-A439-B9576EF11EAB}">
      <dgm:prSet/>
      <dgm:spPr/>
      <dgm:t>
        <a:bodyPr/>
        <a:lstStyle/>
        <a:p>
          <a:endParaRPr lang="en-GB"/>
        </a:p>
      </dgm:t>
    </dgm:pt>
    <dgm:pt modelId="{1DAB6ECA-3860-489E-8C3A-B7AACFBC0B1E}" type="sibTrans" cxnId="{1B8F7902-6E2E-47CC-A439-B9576EF11EAB}">
      <dgm:prSet/>
      <dgm:spPr/>
      <dgm:t>
        <a:bodyPr/>
        <a:lstStyle/>
        <a:p>
          <a:endParaRPr lang="en-GB"/>
        </a:p>
      </dgm:t>
    </dgm:pt>
    <dgm:pt modelId="{3B6CE89E-3EEC-4AE2-A5B8-A9B661EF479D}" type="pres">
      <dgm:prSet presAssocID="{56004E65-58A2-4FAE-B583-52BC6D2AAC8A}" presName="linear" presStyleCnt="0">
        <dgm:presLayoutVars>
          <dgm:animLvl val="lvl"/>
          <dgm:resizeHandles val="exact"/>
        </dgm:presLayoutVars>
      </dgm:prSet>
      <dgm:spPr/>
      <dgm:t>
        <a:bodyPr/>
        <a:lstStyle/>
        <a:p>
          <a:endParaRPr lang="en-GB"/>
        </a:p>
      </dgm:t>
    </dgm:pt>
    <dgm:pt modelId="{A3F65337-BD7C-4524-AD57-C849FB5C0A25}" type="pres">
      <dgm:prSet presAssocID="{91739439-698C-4423-BD2C-3DF43D7FA3B1}" presName="parentText" presStyleLbl="node1" presStyleIdx="0" presStyleCnt="1" custScaleY="29940">
        <dgm:presLayoutVars>
          <dgm:chMax val="0"/>
          <dgm:bulletEnabled val="1"/>
        </dgm:presLayoutVars>
      </dgm:prSet>
      <dgm:spPr/>
      <dgm:t>
        <a:bodyPr/>
        <a:lstStyle/>
        <a:p>
          <a:endParaRPr lang="en-GB"/>
        </a:p>
      </dgm:t>
    </dgm:pt>
    <dgm:pt modelId="{6B9D7B23-ECD2-481A-B2B6-9279CF32FFCB}" type="pres">
      <dgm:prSet presAssocID="{91739439-698C-4423-BD2C-3DF43D7FA3B1}" presName="childText" presStyleLbl="revTx" presStyleIdx="0" presStyleCnt="1" custScaleX="67806" custScaleY="51419" custLinFactNeighborX="16103" custLinFactNeighborY="3929">
        <dgm:presLayoutVars>
          <dgm:bulletEnabled val="1"/>
        </dgm:presLayoutVars>
      </dgm:prSet>
      <dgm:spPr/>
      <dgm:t>
        <a:bodyPr/>
        <a:lstStyle/>
        <a:p>
          <a:endParaRPr lang="en-GB"/>
        </a:p>
      </dgm:t>
    </dgm:pt>
  </dgm:ptLst>
  <dgm:cxnLst>
    <dgm:cxn modelId="{B240BF19-F944-4CB3-9A28-33C440C28CAD}" srcId="{91739439-698C-4423-BD2C-3DF43D7FA3B1}" destId="{8766D2D4-DA9B-4A94-AC4F-A30F80628973}" srcOrd="1" destOrd="0" parTransId="{2EFB276A-6EE6-4099-8D44-69873E29F32B}" sibTransId="{D0E28994-27A8-4400-B1E3-4D841B5730CA}"/>
    <dgm:cxn modelId="{DD637D96-30ED-4030-A9B8-0FC514E6D9C2}" type="presOf" srcId="{56004E65-58A2-4FAE-B583-52BC6D2AAC8A}" destId="{3B6CE89E-3EEC-4AE2-A5B8-A9B661EF479D}" srcOrd="0" destOrd="0" presId="urn:microsoft.com/office/officeart/2005/8/layout/vList2"/>
    <dgm:cxn modelId="{2B83DAFF-206C-4E20-A83C-4746589368D3}" srcId="{91739439-698C-4423-BD2C-3DF43D7FA3B1}" destId="{8C96C6D4-C0BC-4A94-BF9D-37755734F4A1}" srcOrd="0" destOrd="0" parTransId="{1CDCB747-FC9D-4698-AB6D-7BF692CE630D}" sibTransId="{2E55F0AD-72BB-4ADC-B30E-45BFCBB5B12F}"/>
    <dgm:cxn modelId="{66D3AA29-1949-44BB-9F97-C7C43F46F175}" type="presOf" srcId="{C815598F-8EF1-4D74-9C39-9B340C7F1A1C}" destId="{6B9D7B23-ECD2-481A-B2B6-9279CF32FFCB}" srcOrd="0" destOrd="3" presId="urn:microsoft.com/office/officeart/2005/8/layout/vList2"/>
    <dgm:cxn modelId="{86F95F90-BA82-4331-AF02-4E9277779262}" type="presOf" srcId="{8766D2D4-DA9B-4A94-AC4F-A30F80628973}" destId="{6B9D7B23-ECD2-481A-B2B6-9279CF32FFCB}" srcOrd="0" destOrd="1" presId="urn:microsoft.com/office/officeart/2005/8/layout/vList2"/>
    <dgm:cxn modelId="{1B8F7902-6E2E-47CC-A439-B9576EF11EAB}" srcId="{91739439-698C-4423-BD2C-3DF43D7FA3B1}" destId="{F422EDA7-26DD-4231-8782-5848910A17A6}" srcOrd="4" destOrd="0" parTransId="{AF78EA15-B3F9-492B-8A12-D98EA16E25D6}" sibTransId="{1DAB6ECA-3860-489E-8C3A-B7AACFBC0B1E}"/>
    <dgm:cxn modelId="{54B9FE23-3C90-4672-8B58-F9133481B654}" type="presOf" srcId="{91739439-698C-4423-BD2C-3DF43D7FA3B1}" destId="{A3F65337-BD7C-4524-AD57-C849FB5C0A25}" srcOrd="0" destOrd="0" presId="urn:microsoft.com/office/officeart/2005/8/layout/vList2"/>
    <dgm:cxn modelId="{71B51704-86A9-4005-98E9-01586CDD4FA8}" type="presOf" srcId="{8C96C6D4-C0BC-4A94-BF9D-37755734F4A1}" destId="{6B9D7B23-ECD2-481A-B2B6-9279CF32FFCB}" srcOrd="0" destOrd="0" presId="urn:microsoft.com/office/officeart/2005/8/layout/vList2"/>
    <dgm:cxn modelId="{FC46C767-91C6-445C-90A7-4FD73F861B66}" type="presOf" srcId="{F422EDA7-26DD-4231-8782-5848910A17A6}" destId="{6B9D7B23-ECD2-481A-B2B6-9279CF32FFCB}" srcOrd="0" destOrd="4" presId="urn:microsoft.com/office/officeart/2005/8/layout/vList2"/>
    <dgm:cxn modelId="{34658D84-8A98-4382-B99E-4432B114874E}" srcId="{91739439-698C-4423-BD2C-3DF43D7FA3B1}" destId="{C815598F-8EF1-4D74-9C39-9B340C7F1A1C}" srcOrd="3" destOrd="0" parTransId="{9358F8FA-3F36-46EA-991D-FB427F55E42D}" sibTransId="{55119F7D-D80F-445F-99D8-09C8E2A43ECF}"/>
    <dgm:cxn modelId="{0241C325-F8FB-48F4-A402-9CCB3F641048}" srcId="{56004E65-58A2-4FAE-B583-52BC6D2AAC8A}" destId="{91739439-698C-4423-BD2C-3DF43D7FA3B1}" srcOrd="0" destOrd="0" parTransId="{67A16C59-3A61-4F12-B96A-C898DB107376}" sibTransId="{97E79A14-D5A4-40B7-AA89-0D8788980F37}"/>
    <dgm:cxn modelId="{72EDF228-062C-4598-846E-B4A097EDA928}" type="presOf" srcId="{19A8E2FC-0436-4352-AEC5-63162BCDF067}" destId="{6B9D7B23-ECD2-481A-B2B6-9279CF32FFCB}" srcOrd="0" destOrd="2" presId="urn:microsoft.com/office/officeart/2005/8/layout/vList2"/>
    <dgm:cxn modelId="{E0CC877F-3628-40BD-9214-D737A4187F23}" srcId="{91739439-698C-4423-BD2C-3DF43D7FA3B1}" destId="{19A8E2FC-0436-4352-AEC5-63162BCDF067}" srcOrd="2" destOrd="0" parTransId="{8143F92D-9468-4E6A-A3D7-DA345500E8B1}" sibTransId="{2D4AE4AE-F64C-4E37-B6B0-6817728A8122}"/>
    <dgm:cxn modelId="{2C9E922A-1C5D-43CD-915F-808CDD6F5F1E}" type="presParOf" srcId="{3B6CE89E-3EEC-4AE2-A5B8-A9B661EF479D}" destId="{A3F65337-BD7C-4524-AD57-C849FB5C0A25}" srcOrd="0" destOrd="0" presId="urn:microsoft.com/office/officeart/2005/8/layout/vList2"/>
    <dgm:cxn modelId="{3037F6FE-25E0-48EE-A26F-479CC05BFE3D}" type="presParOf" srcId="{3B6CE89E-3EEC-4AE2-A5B8-A9B661EF479D}" destId="{6B9D7B23-ECD2-481A-B2B6-9279CF32FFC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65337-BD7C-4524-AD57-C849FB5C0A25}">
      <dsp:nvSpPr>
        <dsp:cNvPr id="0" name=""/>
        <dsp:cNvSpPr/>
      </dsp:nvSpPr>
      <dsp:spPr>
        <a:xfrm>
          <a:off x="0" y="34726"/>
          <a:ext cx="8496488" cy="878547"/>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0" kern="1200" dirty="0" smtClean="0"/>
            <a:t>Supporting countries in securing long-term sustainability of public sector reforms through: </a:t>
          </a:r>
          <a:endParaRPr lang="en-GB" sz="2300" kern="1200" dirty="0"/>
        </a:p>
      </dsp:txBody>
      <dsp:txXfrm>
        <a:off x="42887" y="77613"/>
        <a:ext cx="8410714" cy="792773"/>
      </dsp:txXfrm>
    </dsp:sp>
    <dsp:sp modelId="{6B9D7B23-ECD2-481A-B2B6-9279CF32FFCB}">
      <dsp:nvSpPr>
        <dsp:cNvPr id="0" name=""/>
        <dsp:cNvSpPr/>
      </dsp:nvSpPr>
      <dsp:spPr>
        <a:xfrm>
          <a:off x="2735359" y="948000"/>
          <a:ext cx="5761128" cy="430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63" tIns="29210" rIns="163576" bIns="29210" numCol="1" spcCol="1270" anchor="t" anchorCtr="0">
          <a:noAutofit/>
        </a:bodyPr>
        <a:lstStyle/>
        <a:p>
          <a:pPr marL="171450" lvl="1" indent="-171450" algn="l" defTabSz="800100" rtl="0">
            <a:lnSpc>
              <a:spcPct val="90000"/>
            </a:lnSpc>
            <a:spcBef>
              <a:spcPct val="0"/>
            </a:spcBef>
            <a:spcAft>
              <a:spcPct val="20000"/>
            </a:spcAft>
            <a:buChar char="••"/>
          </a:pPr>
          <a:endParaRPr lang="en-GB" sz="1800" kern="1200" dirty="0"/>
        </a:p>
        <a:p>
          <a:pPr marL="171450" lvl="1" indent="-171450" algn="l" defTabSz="800100" rtl="0">
            <a:lnSpc>
              <a:spcPct val="90000"/>
            </a:lnSpc>
            <a:spcBef>
              <a:spcPct val="0"/>
            </a:spcBef>
            <a:spcAft>
              <a:spcPts val="1200"/>
            </a:spcAft>
            <a:buChar char="••"/>
          </a:pPr>
          <a:r>
            <a:rPr lang="en-GB" sz="1800" b="0" kern="1200" dirty="0" smtClean="0">
              <a:latin typeface="+mj-lt"/>
            </a:rPr>
            <a:t>Strengthening the link between international policy dialogue and national public service capacity-building efforts; </a:t>
          </a:r>
          <a:endParaRPr lang="en-GB" sz="1800" b="0" kern="1200" dirty="0">
            <a:latin typeface="+mj-lt"/>
          </a:endParaRPr>
        </a:p>
        <a:p>
          <a:pPr marL="171450" lvl="1" indent="-171450" algn="l" defTabSz="800100" rtl="0">
            <a:lnSpc>
              <a:spcPct val="90000"/>
            </a:lnSpc>
            <a:spcBef>
              <a:spcPct val="0"/>
            </a:spcBef>
            <a:spcAft>
              <a:spcPts val="1200"/>
            </a:spcAft>
            <a:buChar char="••"/>
          </a:pPr>
          <a:r>
            <a:rPr lang="en-GB" sz="1800" b="0" kern="1200" dirty="0" smtClean="0">
              <a:latin typeface="+mj-lt"/>
            </a:rPr>
            <a:t>Informing the OECD policy dialogue with lessons and good practices on implementation on the ground; and </a:t>
          </a:r>
          <a:endParaRPr lang="en-GB" sz="1800" b="0" kern="1200" dirty="0">
            <a:latin typeface="+mj-lt"/>
          </a:endParaRPr>
        </a:p>
        <a:p>
          <a:pPr marL="171450" lvl="1" indent="-171450" algn="l" defTabSz="800100" rtl="0">
            <a:lnSpc>
              <a:spcPct val="90000"/>
            </a:lnSpc>
            <a:spcBef>
              <a:spcPct val="0"/>
            </a:spcBef>
            <a:spcAft>
              <a:spcPts val="1200"/>
            </a:spcAft>
            <a:buChar char="••"/>
          </a:pPr>
          <a:r>
            <a:rPr lang="en-GB" sz="1800" b="0" kern="1200" dirty="0" smtClean="0">
              <a:latin typeface="+mj-lt"/>
            </a:rPr>
            <a:t>Supporting exchange among national schools of government on current policy priorities and capacity-building, policy implementation and research needs. </a:t>
          </a:r>
          <a:endParaRPr lang="en-GB" sz="1800" b="0" kern="1200" dirty="0">
            <a:latin typeface="+mj-lt"/>
          </a:endParaRPr>
        </a:p>
        <a:p>
          <a:pPr marL="171450" lvl="1" indent="-171450" algn="l" defTabSz="800100" rtl="0">
            <a:lnSpc>
              <a:spcPct val="90000"/>
            </a:lnSpc>
            <a:spcBef>
              <a:spcPct val="0"/>
            </a:spcBef>
            <a:spcAft>
              <a:spcPts val="1200"/>
            </a:spcAft>
            <a:buChar char="••"/>
          </a:pPr>
          <a:r>
            <a:rPr lang="en-GB" sz="1800" b="0" kern="1200" dirty="0" smtClean="0">
              <a:latin typeface="+mj-lt"/>
            </a:rPr>
            <a:t>13-14 September 2018, Helsinki, Finland, hosted in collaboration with the Finnish Institute of Public Management (HAUS). JOIN US!</a:t>
          </a:r>
          <a:endParaRPr lang="en-GB" sz="1800" b="0" kern="1200" dirty="0">
            <a:latin typeface="+mj-lt"/>
          </a:endParaRPr>
        </a:p>
      </dsp:txBody>
      <dsp:txXfrm>
        <a:off x="2735359" y="948000"/>
        <a:ext cx="5761128" cy="43085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0.16827</cdr:x>
      <cdr:y>0.04231</cdr:y>
    </cdr:from>
    <cdr:to>
      <cdr:x>0.39583</cdr:x>
      <cdr:y>0.14126</cdr:y>
    </cdr:to>
    <cdr:sp macro="" textlink="">
      <cdr:nvSpPr>
        <cdr:cNvPr id="3" name="Text Box 2"/>
        <cdr:cNvSpPr txBox="1"/>
      </cdr:nvSpPr>
      <cdr:spPr>
        <a:xfrm xmlns:a="http://schemas.openxmlformats.org/drawingml/2006/main">
          <a:off x="1000129" y="108408"/>
          <a:ext cx="1352545" cy="253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rgbClr val="FF0000"/>
              </a:solidFill>
              <a:latin typeface="+mj-lt"/>
              <a:cs typeface="Times New Roman" panose="02020603050405020304" pitchFamily="18" charset="0"/>
            </a:rPr>
            <a:t>R²=0.75 (</a:t>
          </a:r>
          <a:r>
            <a:rPr lang="en-GB" sz="1100" b="0" dirty="0">
              <a:solidFill>
                <a:srgbClr val="FF0000"/>
              </a:solidFill>
              <a:latin typeface="+mj-lt"/>
              <a:cs typeface="Times New Roman" panose="02020603050405020304" pitchFamily="18" charset="0"/>
            </a:rPr>
            <a:t>OECD-EU)</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759" cy="494984"/>
          </a:xfrm>
          <a:prstGeom prst="rect">
            <a:avLst/>
          </a:prstGeom>
        </p:spPr>
        <p:txBody>
          <a:bodyPr vert="horz" lIns="91156" tIns="45578" rIns="91156" bIns="45578" rtlCol="0"/>
          <a:lstStyle>
            <a:lvl1pPr algn="l">
              <a:defRPr sz="1200"/>
            </a:lvl1pPr>
          </a:lstStyle>
          <a:p>
            <a:endParaRPr lang="en-GB"/>
          </a:p>
        </p:txBody>
      </p:sp>
      <p:sp>
        <p:nvSpPr>
          <p:cNvPr id="3" name="Date Placeholder 2"/>
          <p:cNvSpPr>
            <a:spLocks noGrp="1"/>
          </p:cNvSpPr>
          <p:nvPr>
            <p:ph type="dt" sz="quarter" idx="1"/>
          </p:nvPr>
        </p:nvSpPr>
        <p:spPr>
          <a:xfrm>
            <a:off x="3848157" y="0"/>
            <a:ext cx="2944759" cy="494984"/>
          </a:xfrm>
          <a:prstGeom prst="rect">
            <a:avLst/>
          </a:prstGeom>
        </p:spPr>
        <p:txBody>
          <a:bodyPr vert="horz" lIns="91156" tIns="45578" rIns="91156" bIns="45578" rtlCol="0"/>
          <a:lstStyle>
            <a:lvl1pPr algn="r">
              <a:defRPr sz="1200"/>
            </a:lvl1pPr>
          </a:lstStyle>
          <a:p>
            <a:fld id="{A1B2482E-18A8-474D-995B-60B060BAB23E}" type="datetimeFigureOut">
              <a:rPr lang="en-GB" smtClean="0"/>
              <a:t>26/02/2018</a:t>
            </a:fld>
            <a:endParaRPr lang="en-GB"/>
          </a:p>
        </p:txBody>
      </p:sp>
      <p:sp>
        <p:nvSpPr>
          <p:cNvPr id="4" name="Footer Placeholder 3"/>
          <p:cNvSpPr>
            <a:spLocks noGrp="1"/>
          </p:cNvSpPr>
          <p:nvPr>
            <p:ph type="ftr" sz="quarter" idx="2"/>
          </p:nvPr>
        </p:nvSpPr>
        <p:spPr>
          <a:xfrm>
            <a:off x="1" y="9409435"/>
            <a:ext cx="2944759" cy="494984"/>
          </a:xfrm>
          <a:prstGeom prst="rect">
            <a:avLst/>
          </a:prstGeom>
        </p:spPr>
        <p:txBody>
          <a:bodyPr vert="horz" lIns="91156" tIns="45578" rIns="91156" bIns="45578" rtlCol="0" anchor="b"/>
          <a:lstStyle>
            <a:lvl1pPr algn="l">
              <a:defRPr sz="1200"/>
            </a:lvl1pPr>
          </a:lstStyle>
          <a:p>
            <a:endParaRPr lang="en-GB"/>
          </a:p>
        </p:txBody>
      </p:sp>
      <p:sp>
        <p:nvSpPr>
          <p:cNvPr id="5" name="Slide Number Placeholder 4"/>
          <p:cNvSpPr>
            <a:spLocks noGrp="1"/>
          </p:cNvSpPr>
          <p:nvPr>
            <p:ph type="sldNum" sz="quarter" idx="3"/>
          </p:nvPr>
        </p:nvSpPr>
        <p:spPr>
          <a:xfrm>
            <a:off x="3848157" y="9409435"/>
            <a:ext cx="2944759" cy="494984"/>
          </a:xfrm>
          <a:prstGeom prst="rect">
            <a:avLst/>
          </a:prstGeom>
        </p:spPr>
        <p:txBody>
          <a:bodyPr vert="horz" lIns="91156" tIns="45578" rIns="91156" bIns="45578" rtlCol="0" anchor="b"/>
          <a:lstStyle>
            <a:lvl1pPr algn="r">
              <a:defRPr sz="1200"/>
            </a:lvl1pPr>
          </a:lstStyle>
          <a:p>
            <a:fld id="{3B96735D-0834-433D-A0C4-8E7653FAEA9E}" type="slidenum">
              <a:rPr lang="en-GB" smtClean="0"/>
              <a:t>‹#›</a:t>
            </a:fld>
            <a:endParaRPr lang="en-GB"/>
          </a:p>
        </p:txBody>
      </p:sp>
    </p:spTree>
    <p:extLst>
      <p:ext uri="{BB962C8B-B14F-4D97-AF65-F5344CB8AC3E}">
        <p14:creationId xmlns:p14="http://schemas.microsoft.com/office/powerpoint/2010/main" val="281392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5300"/>
          </a:xfrm>
          <a:prstGeom prst="rect">
            <a:avLst/>
          </a:prstGeom>
        </p:spPr>
        <p:txBody>
          <a:bodyPr vert="horz" lIns="91156" tIns="45578" rIns="91156" bIns="45578" rtlCol="0"/>
          <a:lstStyle>
            <a:lvl1pPr algn="l">
              <a:defRPr sz="1200"/>
            </a:lvl1pPr>
          </a:lstStyle>
          <a:p>
            <a:endParaRPr lang="en-GB"/>
          </a:p>
        </p:txBody>
      </p:sp>
      <p:sp>
        <p:nvSpPr>
          <p:cNvPr id="3" name="Date Placeholder 2"/>
          <p:cNvSpPr>
            <a:spLocks noGrp="1"/>
          </p:cNvSpPr>
          <p:nvPr>
            <p:ph type="dt" idx="1"/>
          </p:nvPr>
        </p:nvSpPr>
        <p:spPr>
          <a:xfrm>
            <a:off x="3848646" y="0"/>
            <a:ext cx="2944283" cy="495300"/>
          </a:xfrm>
          <a:prstGeom prst="rect">
            <a:avLst/>
          </a:prstGeom>
        </p:spPr>
        <p:txBody>
          <a:bodyPr vert="horz" lIns="91156" tIns="45578" rIns="91156" bIns="45578" rtlCol="0"/>
          <a:lstStyle>
            <a:lvl1pPr algn="r">
              <a:defRPr sz="1200"/>
            </a:lvl1pPr>
          </a:lstStyle>
          <a:p>
            <a:fld id="{BD217A49-3013-40DC-9AF0-7525B43E4767}" type="datetimeFigureOut">
              <a:rPr lang="en-GB" smtClean="0"/>
              <a:t>26/02/2018</a:t>
            </a:fld>
            <a:endParaRPr lang="en-GB"/>
          </a:p>
        </p:txBody>
      </p:sp>
      <p:sp>
        <p:nvSpPr>
          <p:cNvPr id="4" name="Slide Image Placeholder 3"/>
          <p:cNvSpPr>
            <a:spLocks noGrp="1" noRot="1" noChangeAspect="1"/>
          </p:cNvSpPr>
          <p:nvPr>
            <p:ph type="sldImg" idx="2"/>
          </p:nvPr>
        </p:nvSpPr>
        <p:spPr>
          <a:xfrm>
            <a:off x="922338" y="742950"/>
            <a:ext cx="4951412" cy="3714750"/>
          </a:xfrm>
          <a:prstGeom prst="rect">
            <a:avLst/>
          </a:prstGeom>
          <a:noFill/>
          <a:ln w="12700">
            <a:solidFill>
              <a:prstClr val="black"/>
            </a:solidFill>
          </a:ln>
        </p:spPr>
        <p:txBody>
          <a:bodyPr vert="horz" lIns="91156" tIns="45578" rIns="91156" bIns="45578" rtlCol="0" anchor="ctr"/>
          <a:lstStyle/>
          <a:p>
            <a:endParaRPr lang="en-GB"/>
          </a:p>
        </p:txBody>
      </p:sp>
      <p:sp>
        <p:nvSpPr>
          <p:cNvPr id="5" name="Notes Placeholder 4"/>
          <p:cNvSpPr>
            <a:spLocks noGrp="1"/>
          </p:cNvSpPr>
          <p:nvPr>
            <p:ph type="body" sz="quarter" idx="3"/>
          </p:nvPr>
        </p:nvSpPr>
        <p:spPr>
          <a:xfrm>
            <a:off x="679450" y="4705352"/>
            <a:ext cx="5435600" cy="4457700"/>
          </a:xfrm>
          <a:prstGeom prst="rect">
            <a:avLst/>
          </a:prstGeom>
        </p:spPr>
        <p:txBody>
          <a:bodyPr vert="horz" lIns="91156" tIns="45578" rIns="91156" bIns="455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08981"/>
            <a:ext cx="2944283" cy="495300"/>
          </a:xfrm>
          <a:prstGeom prst="rect">
            <a:avLst/>
          </a:prstGeom>
        </p:spPr>
        <p:txBody>
          <a:bodyPr vert="horz" lIns="91156" tIns="45578" rIns="91156" bIns="45578"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156" tIns="45578" rIns="91156" bIns="45578" rtlCol="0" anchor="b"/>
          <a:lstStyle>
            <a:lvl1pPr algn="r">
              <a:defRPr sz="1200"/>
            </a:lvl1pPr>
          </a:lstStyle>
          <a:p>
            <a:fld id="{0876C44C-0BEC-4F80-8BA8-D1FA7428D82D}" type="slidenum">
              <a:rPr lang="en-GB" smtClean="0"/>
              <a:t>‹#›</a:t>
            </a:fld>
            <a:endParaRPr lang="en-GB"/>
          </a:p>
        </p:txBody>
      </p:sp>
    </p:spTree>
    <p:extLst>
      <p:ext uri="{BB962C8B-B14F-4D97-AF65-F5344CB8AC3E}">
        <p14:creationId xmlns:p14="http://schemas.microsoft.com/office/powerpoint/2010/main" val="165203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journals.sagepub.com/doi/full/10.1177/009102601452847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nsdsn.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r>
              <a:rPr lang="en-GB" dirty="0" smtClean="0"/>
              <a:t>Very</a:t>
            </a:r>
            <a:r>
              <a:rPr lang="en-GB" baseline="0" dirty="0" smtClean="0"/>
              <a:t> quickly go through what the </a:t>
            </a:r>
            <a:r>
              <a:rPr lang="en-GB" baseline="0" dirty="0" err="1" smtClean="0"/>
              <a:t>CoG</a:t>
            </a:r>
            <a:r>
              <a:rPr lang="en-GB" baseline="0" dirty="0" smtClean="0"/>
              <a:t> Network does and its interest in this agenda, the link between the </a:t>
            </a:r>
            <a:r>
              <a:rPr lang="en-GB" baseline="0" dirty="0" err="1" smtClean="0"/>
              <a:t>CoG</a:t>
            </a:r>
            <a:r>
              <a:rPr lang="en-GB" baseline="0" dirty="0" smtClean="0"/>
              <a:t> and the SDGs, and our work with Czech Republic etc. </a:t>
            </a:r>
          </a:p>
          <a:p>
            <a:endParaRPr lang="en-GB" baseline="0" dirty="0" smtClean="0"/>
          </a:p>
          <a:p>
            <a:r>
              <a:rPr lang="en-GB" baseline="0" dirty="0" smtClean="0"/>
              <a:t>Before moving on to the results of our recent survey on the institutional mechanisms in place to guide the implementation of the SDGs, and the challenges and opportunities of implementing the SDGs from the perspective of the Centre of Government</a:t>
            </a:r>
            <a:endParaRPr lang="en-GB" dirty="0" smtClean="0"/>
          </a:p>
          <a:p>
            <a:endParaRPr lang="en-GB" dirty="0"/>
          </a:p>
        </p:txBody>
      </p:sp>
      <p:sp>
        <p:nvSpPr>
          <p:cNvPr id="4" name="Slide Number Placeholder 3"/>
          <p:cNvSpPr>
            <a:spLocks noGrp="1"/>
          </p:cNvSpPr>
          <p:nvPr>
            <p:ph type="sldNum" sz="quarter" idx="10"/>
          </p:nvPr>
        </p:nvSpPr>
        <p:spPr/>
        <p:txBody>
          <a:bodyPr/>
          <a:lstStyle/>
          <a:p>
            <a:fld id="{0876C44C-0BEC-4F80-8BA8-D1FA7428D82D}" type="slidenum">
              <a:rPr lang="en-GB" smtClean="0"/>
              <a:t>1</a:t>
            </a:fld>
            <a:endParaRPr lang="en-GB"/>
          </a:p>
        </p:txBody>
      </p:sp>
    </p:spTree>
    <p:extLst>
      <p:ext uri="{BB962C8B-B14F-4D97-AF65-F5344CB8AC3E}">
        <p14:creationId xmlns:p14="http://schemas.microsoft.com/office/powerpoint/2010/main" val="218484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Mechanisms to implement the SDGs will with no doubt need to be supported by civil servants that have the right skills to adapt and work in</a:t>
            </a:r>
            <a:r>
              <a:rPr lang="en-US" baseline="0" dirty="0" smtClean="0"/>
              <a:t> the new ways demanded by the SDG.</a:t>
            </a:r>
          </a:p>
          <a:p>
            <a:endParaRPr lang="en-US" baseline="0" dirty="0" smtClean="0"/>
          </a:p>
          <a:p>
            <a:r>
              <a:rPr lang="en-US" baseline="0" dirty="0" smtClean="0"/>
              <a:t>The OECD has developed a framework looking at the capabilities civil servant need to deliver in the 21</a:t>
            </a:r>
            <a:r>
              <a:rPr lang="en-US" baseline="30000" dirty="0" smtClean="0"/>
              <a:t>st</a:t>
            </a:r>
            <a:r>
              <a:rPr lang="en-US" baseline="0" dirty="0" smtClean="0"/>
              <a:t> Century.</a:t>
            </a:r>
          </a:p>
          <a:p>
            <a:endParaRPr lang="en-US" baseline="0" dirty="0" smtClean="0"/>
          </a:p>
          <a:p>
            <a:r>
              <a:rPr lang="en-GB" sz="1200" i="1" kern="1200" dirty="0" smtClean="0">
                <a:solidFill>
                  <a:schemeClr val="tx1"/>
                </a:solidFill>
                <a:effectLst/>
                <a:latin typeface="+mn-lt"/>
                <a:ea typeface="+mn-ea"/>
                <a:cs typeface="+mn-cs"/>
              </a:rPr>
              <a:t>Skills for a High Performing Civil Service</a:t>
            </a:r>
            <a:r>
              <a:rPr lang="en-GB" sz="1200" kern="1200" dirty="0" smtClean="0">
                <a:solidFill>
                  <a:schemeClr val="tx1"/>
                </a:solidFill>
                <a:effectLst/>
                <a:latin typeface="+mn-lt"/>
                <a:ea typeface="+mn-ea"/>
                <a:cs typeface="+mn-cs"/>
              </a:rPr>
              <a:t>, proposes a framework through which OECD countries can begin to assess the capabilities of their civil services and gaps that may exist. </a:t>
            </a:r>
            <a:r>
              <a:rPr lang="en-US" sz="1200" kern="1200" dirty="0" smtClean="0">
                <a:solidFill>
                  <a:schemeClr val="tx1"/>
                </a:solidFill>
                <a:effectLst/>
                <a:latin typeface="+mn-lt"/>
                <a:ea typeface="+mn-ea"/>
                <a:cs typeface="+mn-cs"/>
              </a:rPr>
              <a:t>To identify the new and changing skills needed in an open and collaborative civil service, the framework suggests that a civil service look at the four key areas in which it engages with the society it serves: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Policy advice and analysis</a:t>
            </a:r>
            <a:r>
              <a:rPr lang="en-GB" sz="1200" kern="1200" dirty="0" smtClean="0">
                <a:solidFill>
                  <a:schemeClr val="tx1"/>
                </a:solidFill>
                <a:effectLst/>
                <a:latin typeface="+mn-lt"/>
                <a:ea typeface="+mn-ea"/>
                <a:cs typeface="+mn-cs"/>
              </a:rPr>
              <a:t>: Civil servants work with elected officials to inform policy development.  However, new technologies, a growing body of policy-relevant research, and diverse citizen perspectives, demand new skills for effective and timely policy advice.</a:t>
            </a:r>
          </a:p>
          <a:p>
            <a:pPr lvl="0"/>
            <a:r>
              <a:rPr lang="en-GB" sz="1200" b="1" kern="1200" dirty="0" smtClean="0">
                <a:solidFill>
                  <a:schemeClr val="tx1"/>
                </a:solidFill>
                <a:effectLst/>
                <a:latin typeface="+mn-lt"/>
                <a:ea typeface="+mn-ea"/>
                <a:cs typeface="+mn-cs"/>
              </a:rPr>
              <a:t>Service delivery and citizen engagement</a:t>
            </a:r>
            <a:r>
              <a:rPr lang="en-GB" sz="1200" kern="1200" dirty="0" smtClean="0">
                <a:solidFill>
                  <a:schemeClr val="tx1"/>
                </a:solidFill>
                <a:effectLst/>
                <a:latin typeface="+mn-lt"/>
                <a:ea typeface="+mn-ea"/>
                <a:cs typeface="+mn-cs"/>
              </a:rPr>
              <a:t>: Civil servants work directly with citizens and users of government services.  Here, new skills are needed in order for civil servants to more effectively engage citizens, crowdsource ideas and co-create better services. </a:t>
            </a:r>
          </a:p>
          <a:p>
            <a:pPr lvl="0"/>
            <a:r>
              <a:rPr lang="en-GB" sz="1200" b="1" kern="1200" dirty="0" smtClean="0">
                <a:solidFill>
                  <a:schemeClr val="tx1"/>
                </a:solidFill>
                <a:effectLst/>
                <a:latin typeface="+mn-lt"/>
                <a:ea typeface="+mn-ea"/>
                <a:cs typeface="+mn-cs"/>
              </a:rPr>
              <a:t>Commissioning and contracting</a:t>
            </a:r>
            <a:r>
              <a:rPr lang="en-GB" sz="1200" kern="1200" dirty="0" smtClean="0">
                <a:solidFill>
                  <a:schemeClr val="tx1"/>
                </a:solidFill>
                <a:effectLst/>
                <a:latin typeface="+mn-lt"/>
                <a:ea typeface="+mn-ea"/>
                <a:cs typeface="+mn-cs"/>
              </a:rPr>
              <a:t>: Not all public services are delivered directly by public servants. Governments throughout the OECD are increasingly engaging third parties for the delivery of services. This requires skills in designing, overseeing and managing contractual arrangements with other organisations. </a:t>
            </a:r>
          </a:p>
          <a:p>
            <a:pPr lvl="0"/>
            <a:r>
              <a:rPr lang="en-GB" sz="1200" b="1" kern="1200" dirty="0" smtClean="0">
                <a:solidFill>
                  <a:schemeClr val="tx1"/>
                </a:solidFill>
                <a:effectLst/>
                <a:latin typeface="+mn-lt"/>
                <a:ea typeface="+mn-ea"/>
                <a:cs typeface="+mn-cs"/>
              </a:rPr>
              <a:t>Managing networks</a:t>
            </a:r>
            <a:r>
              <a:rPr lang="en-GB" sz="1200" kern="1200" dirty="0" smtClean="0">
                <a:solidFill>
                  <a:schemeClr val="tx1"/>
                </a:solidFill>
                <a:effectLst/>
                <a:latin typeface="+mn-lt"/>
                <a:ea typeface="+mn-ea"/>
                <a:cs typeface="+mn-cs"/>
              </a:rPr>
              <a:t>: Civil servants and governments are required to work in partnership across </a:t>
            </a:r>
            <a:r>
              <a:rPr lang="en-GB" sz="1200" kern="1200" dirty="0" err="1" smtClean="0">
                <a:solidFill>
                  <a:schemeClr val="tx1"/>
                </a:solidFill>
                <a:effectLst/>
                <a:latin typeface="+mn-lt"/>
                <a:ea typeface="+mn-ea"/>
                <a:cs typeface="+mn-cs"/>
              </a:rPr>
              <a:t>organisat</a:t>
            </a:r>
            <a:r>
              <a:rPr lang="en-US" sz="1200" kern="1200" dirty="0" err="1" smtClean="0">
                <a:solidFill>
                  <a:schemeClr val="tx1"/>
                </a:solidFill>
                <a:effectLst/>
                <a:latin typeface="+mn-lt"/>
                <a:ea typeface="+mn-ea"/>
                <a:cs typeface="+mn-cs"/>
              </a:rPr>
              <a:t>i</a:t>
            </a:r>
            <a:r>
              <a:rPr lang="en-GB" sz="1200" kern="1200" dirty="0" err="1" smtClean="0">
                <a:solidFill>
                  <a:schemeClr val="tx1"/>
                </a:solidFill>
                <a:effectLst/>
                <a:latin typeface="+mn-lt"/>
                <a:ea typeface="+mn-ea"/>
                <a:cs typeface="+mn-cs"/>
              </a:rPr>
              <a:t>onal</a:t>
            </a:r>
            <a:r>
              <a:rPr lang="en-GB" sz="1200" kern="1200" dirty="0" smtClean="0">
                <a:solidFill>
                  <a:schemeClr val="tx1"/>
                </a:solidFill>
                <a:effectLst/>
                <a:latin typeface="+mn-lt"/>
                <a:ea typeface="+mn-ea"/>
                <a:cs typeface="+mn-cs"/>
              </a:rPr>
              <a:t> boundaries. This demands better skills for convening, collaborating and developing shared understanding.  </a:t>
            </a:r>
          </a:p>
          <a:p>
            <a:pPr lvl="0"/>
            <a:endParaRPr lang="en-GB" sz="1200" kern="1200" dirty="0" smtClean="0">
              <a:solidFill>
                <a:schemeClr val="tx1"/>
              </a:solidFill>
              <a:effectLst/>
              <a:latin typeface="+mn-lt"/>
              <a:ea typeface="+mn-ea"/>
              <a:cs typeface="+mn-cs"/>
            </a:endParaRPr>
          </a:p>
          <a:p>
            <a:r>
              <a:rPr lang="en-US" dirty="0" smtClean="0"/>
              <a:t>Most OECD countries have a proud tradition of a professional civil service, with qualified, impartial, values-driven and ethical staff.  These qualities are foundational and suggest the need to ensure civil servants are certified professionals in their area of expertise.  But is this enough to address the complexity and uncertainty of the modern policy landscape? Will a civil service composed of qualified lawyers, economists, statisticians and policy analysts be future oriented and have the necessary abilities to look outwards and interact with society in the ways suggested above?</a:t>
            </a:r>
          </a:p>
          <a:p>
            <a:endParaRPr lang="en-US" dirty="0" smtClean="0"/>
          </a:p>
          <a:p>
            <a:r>
              <a:rPr lang="en-US" dirty="0" smtClean="0"/>
              <a:t>In addition to its professional expertise, civil services must also have staff who rely on evidence-based decision making and are resilient in the face of the changing challenges before them.  This suggests the need for strategic orientation to policy development and service design. New Zealand has made recent efforts to codify the skills necessary for strategic policy development in order to ensure consistency and develop a common language and standard across policy sectors.    And managers need new skills too, such as risk management, foresight and effectively encouraging collaboration across areas of expertise and policy silos. </a:t>
            </a:r>
          </a:p>
          <a:p>
            <a:endParaRPr lang="en-US" dirty="0" smtClean="0"/>
          </a:p>
          <a:p>
            <a:r>
              <a:rPr lang="en-US" dirty="0" smtClean="0"/>
              <a:t>Sometimes civil servants’ professional and strategic skills reach their limits due to the very environments in which they work. To overcome the “legacy” of “this is the way it has always been done”, civil servants need to be innovative in order to redesign the tools of governance and tackle persistent and emergent policy challenges.  The OECD’s Observatory for Public Sector Innovation identifies iteration, digital literacy, citizen centricity, curiosity, storytelling and insurgency as core groups of skills needed  to drive more, and better, public sector innovation. Each of these can be applied to the four areas identified in the skills framework below.</a:t>
            </a:r>
          </a:p>
          <a:p>
            <a:endParaRPr lang="en-GB" dirty="0"/>
          </a:p>
        </p:txBody>
      </p:sp>
      <p:sp>
        <p:nvSpPr>
          <p:cNvPr id="4" name="Slide Number Placeholder 3"/>
          <p:cNvSpPr>
            <a:spLocks noGrp="1"/>
          </p:cNvSpPr>
          <p:nvPr>
            <p:ph type="sldNum" sz="quarter" idx="10"/>
          </p:nvPr>
        </p:nvSpPr>
        <p:spPr/>
        <p:txBody>
          <a:bodyPr/>
          <a:lstStyle/>
          <a:p>
            <a:fld id="{0876C44C-0BEC-4F80-8BA8-D1FA7428D82D}" type="slidenum">
              <a:rPr lang="en-GB" smtClean="0"/>
              <a:t>14</a:t>
            </a:fld>
            <a:endParaRPr lang="en-GB"/>
          </a:p>
        </p:txBody>
      </p:sp>
    </p:spTree>
    <p:extLst>
      <p:ext uri="{BB962C8B-B14F-4D97-AF65-F5344CB8AC3E}">
        <p14:creationId xmlns:p14="http://schemas.microsoft.com/office/powerpoint/2010/main" val="424272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506413"/>
            <a:ext cx="6605588" cy="3714750"/>
          </a:xfrm>
        </p:spPr>
      </p:sp>
      <p:sp>
        <p:nvSpPr>
          <p:cNvPr id="3" name="Notes Placeholder 2"/>
          <p:cNvSpPr>
            <a:spLocks noGrp="1"/>
          </p:cNvSpPr>
          <p:nvPr>
            <p:ph type="body" idx="1"/>
          </p:nvPr>
        </p:nvSpPr>
        <p:spPr>
          <a:xfrm>
            <a:off x="679450" y="4328930"/>
            <a:ext cx="5435600" cy="4834119"/>
          </a:xfrm>
        </p:spPr>
        <p:txBody>
          <a:bodyPr/>
          <a:lstStyle/>
          <a:p>
            <a:r>
              <a:rPr lang="en-GB" dirty="0" smtClean="0"/>
              <a:t>We also</a:t>
            </a:r>
            <a:r>
              <a:rPr lang="en-GB" baseline="0" dirty="0" smtClean="0"/>
              <a:t> try to think about these skills groups in three different ways: professional, strategic and innovative.</a:t>
            </a:r>
          </a:p>
          <a:p>
            <a:endParaRPr lang="en-GB" baseline="0" dirty="0" smtClean="0"/>
          </a:p>
          <a:p>
            <a:r>
              <a:rPr lang="en-GB" baseline="0" dirty="0" smtClean="0"/>
              <a:t>Let me describe using a musical analogy.</a:t>
            </a:r>
          </a:p>
          <a:p>
            <a:endParaRPr lang="en-GB" baseline="0" dirty="0" smtClean="0"/>
          </a:p>
          <a:p>
            <a:r>
              <a:rPr lang="en-GB" baseline="0" dirty="0" smtClean="0"/>
              <a:t>Professional skills are the building blocks.  An professional orchestra needs talented musicians, just as a civil service needs talented economist, lawyers, policy experts, statisticians, etc.</a:t>
            </a:r>
          </a:p>
          <a:p>
            <a:endParaRPr lang="en-GB" baseline="0" dirty="0" smtClean="0"/>
          </a:p>
          <a:p>
            <a:r>
              <a:rPr lang="en-GB" baseline="0" dirty="0" smtClean="0"/>
              <a:t>But a bunch of great musicians will not be enough to create impact.  They also need to be coordinated to make great music, and they need to understand what the public wants now and into the future and how the industry works to be successful.  They need to be strategic.  Just as a civil service full of qualified professionals need leadership and organisation to be responsive, efficient and effective.</a:t>
            </a:r>
          </a:p>
          <a:p>
            <a:endParaRPr lang="en-GB" baseline="0" dirty="0" smtClean="0"/>
          </a:p>
          <a:p>
            <a:r>
              <a:rPr lang="en-GB" baseline="0" dirty="0" smtClean="0"/>
              <a:t>And sometimes the musical group will also advance culture through innovation, redesigning musical instruments and tones to create sounds, rhythms and melodies never heard before.  In some cases governments also need to be innovative and rethink the tools and systems it uses to improve impact.  </a:t>
            </a:r>
          </a:p>
          <a:p>
            <a:endParaRPr lang="en-GB" baseline="0" dirty="0" smtClean="0"/>
          </a:p>
          <a:p>
            <a:r>
              <a:rPr lang="en-GB" baseline="0" dirty="0" smtClean="0"/>
              <a:t>Each of these suggests different skills for policy development, working with citizens, commissioning and contracting, and managing through networks and we try to tease these out in the report.</a:t>
            </a:r>
          </a:p>
          <a:p>
            <a:endParaRPr lang="en-GB" baseline="0" dirty="0" smtClean="0"/>
          </a:p>
        </p:txBody>
      </p:sp>
      <p:sp>
        <p:nvSpPr>
          <p:cNvPr id="4" name="Slide Number Placeholder 3"/>
          <p:cNvSpPr>
            <a:spLocks noGrp="1"/>
          </p:cNvSpPr>
          <p:nvPr>
            <p:ph type="sldNum" sz="quarter" idx="10"/>
          </p:nvPr>
        </p:nvSpPr>
        <p:spPr/>
        <p:txBody>
          <a:bodyPr/>
          <a:lstStyle/>
          <a:p>
            <a:fld id="{2308919E-4AED-41E4-BB3A-D1E762D80CC7}" type="slidenum">
              <a:rPr lang="en-GB" smtClean="0"/>
              <a:t>15</a:t>
            </a:fld>
            <a:endParaRPr lang="en-GB"/>
          </a:p>
        </p:txBody>
      </p:sp>
    </p:spTree>
    <p:extLst>
      <p:ext uri="{BB962C8B-B14F-4D97-AF65-F5344CB8AC3E}">
        <p14:creationId xmlns:p14="http://schemas.microsoft.com/office/powerpoint/2010/main" val="363087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r>
              <a:rPr lang="en-GB" dirty="0" smtClean="0"/>
              <a:t>Last</a:t>
            </a:r>
            <a:r>
              <a:rPr lang="en-GB" baseline="0" dirty="0" smtClean="0"/>
              <a:t> year we worked together with the NCP on refining the skills framework for innovation in the public sector and this is where we have gotten it to… [describe]</a:t>
            </a:r>
          </a:p>
          <a:p>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t>16</a:t>
            </a:fld>
            <a:endParaRPr lang="en-GB"/>
          </a:p>
        </p:txBody>
      </p:sp>
    </p:spTree>
    <p:extLst>
      <p:ext uri="{BB962C8B-B14F-4D97-AF65-F5344CB8AC3E}">
        <p14:creationId xmlns:p14="http://schemas.microsoft.com/office/powerpoint/2010/main" val="64846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systems change that implementing the SDGs requires will not be successful without the right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did a case study on what type of leadership is needed for systems change and to implement horizontal/cross-cutting policy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000" marR="0" lvl="0" indent="-342000" algn="l" defTabSz="914400" rtl="0" eaLnBrk="1" fontAlgn="auto" latinLnBrk="0" hangingPunct="1">
              <a:lnSpc>
                <a:spcPct val="100000"/>
              </a:lnSpc>
              <a:spcBef>
                <a:spcPts val="768"/>
              </a:spcBef>
              <a:spcAft>
                <a:spcPts val="0"/>
              </a:spcAft>
              <a:buClr>
                <a:srgbClr val="727272"/>
              </a:buClr>
              <a:buSzTx/>
              <a:buFont typeface="Arial" pitchFamily="34" charset="0"/>
              <a:buChar char="•"/>
              <a:tabLst/>
              <a:defRPr/>
            </a:pPr>
            <a:r>
              <a:rPr kumimoji="0" lang="en-GB" sz="2200" b="0" i="0" u="none" strike="noStrike" kern="1200" cap="none" spc="0" normalizeH="0" baseline="0" noProof="0" dirty="0" smtClean="0">
                <a:ln>
                  <a:noFill/>
                </a:ln>
                <a:solidFill>
                  <a:srgbClr val="727272"/>
                </a:solidFill>
                <a:effectLst/>
                <a:uLnTx/>
                <a:uFillTx/>
                <a:latin typeface="Georgia"/>
                <a:ea typeface="+mn-ea"/>
                <a:cs typeface="+mn-cs"/>
              </a:rPr>
              <a:t>Interviewed with 13 DGs and one Perm Sec following semi-structured open format</a:t>
            </a:r>
          </a:p>
          <a:p>
            <a:pPr marL="342000" marR="0" lvl="0" indent="-342000" algn="l" defTabSz="914400" rtl="0" eaLnBrk="1" fontAlgn="auto" latinLnBrk="0" hangingPunct="1">
              <a:lnSpc>
                <a:spcPct val="100000"/>
              </a:lnSpc>
              <a:spcBef>
                <a:spcPts val="768"/>
              </a:spcBef>
              <a:spcAft>
                <a:spcPts val="0"/>
              </a:spcAft>
              <a:buClr>
                <a:srgbClr val="727272"/>
              </a:buClr>
              <a:buSzTx/>
              <a:buFont typeface="Arial" pitchFamily="34" charset="0"/>
              <a:buChar char="•"/>
              <a:tabLst/>
              <a:defRPr/>
            </a:pPr>
            <a:r>
              <a:rPr kumimoji="0" lang="en-GB" sz="2200" b="0" i="0" u="none" strike="noStrike" kern="1200" cap="none" spc="0" normalizeH="0" baseline="0" noProof="0" dirty="0" smtClean="0">
                <a:ln>
                  <a:noFill/>
                </a:ln>
                <a:solidFill>
                  <a:srgbClr val="727272"/>
                </a:solidFill>
                <a:effectLst/>
                <a:uLnTx/>
                <a:uFillTx/>
                <a:latin typeface="Georgia"/>
                <a:ea typeface="+mn-ea"/>
                <a:cs typeface="+mn-cs"/>
              </a:rPr>
              <a:t>Interviews asked about experience of DGs implementing horizontal aspects of the GAP</a:t>
            </a:r>
          </a:p>
          <a:p>
            <a:pPr marL="741600" marR="0" lvl="1" indent="-284400" algn="l" defTabSz="914400" rtl="0" eaLnBrk="1" fontAlgn="auto" latinLnBrk="0" hangingPunct="1">
              <a:lnSpc>
                <a:spcPct val="100000"/>
              </a:lnSpc>
              <a:spcBef>
                <a:spcPts val="672"/>
              </a:spcBef>
              <a:spcAft>
                <a:spcPts val="0"/>
              </a:spcAft>
              <a:buClr>
                <a:srgbClr val="727272"/>
              </a:buClr>
              <a:buSzTx/>
              <a:buFont typeface="Arial" pitchFamily="34" charset="0"/>
              <a:buChar char="–"/>
              <a:tabLst/>
              <a:defRPr/>
            </a:pPr>
            <a:r>
              <a:rPr kumimoji="0" lang="en-GB" sz="2000" b="0" i="0" u="none" strike="noStrike" kern="1200" cap="none" spc="0" normalizeH="0" baseline="0" noProof="0" dirty="0" smtClean="0">
                <a:ln>
                  <a:noFill/>
                </a:ln>
                <a:solidFill>
                  <a:srgbClr val="727272"/>
                </a:solidFill>
                <a:effectLst/>
                <a:uLnTx/>
                <a:uFillTx/>
                <a:latin typeface="Georgia"/>
                <a:ea typeface="+mn-ea"/>
                <a:cs typeface="+mn-cs"/>
              </a:rPr>
              <a:t>Details of their project</a:t>
            </a:r>
          </a:p>
          <a:p>
            <a:pPr marL="741600" marR="0" lvl="1" indent="-284400" algn="l" defTabSz="914400" rtl="0" eaLnBrk="1" fontAlgn="auto" latinLnBrk="0" hangingPunct="1">
              <a:lnSpc>
                <a:spcPct val="100000"/>
              </a:lnSpc>
              <a:spcBef>
                <a:spcPts val="672"/>
              </a:spcBef>
              <a:spcAft>
                <a:spcPts val="0"/>
              </a:spcAft>
              <a:buClr>
                <a:srgbClr val="727272"/>
              </a:buClr>
              <a:buSzTx/>
              <a:buFont typeface="Arial" pitchFamily="34" charset="0"/>
              <a:buChar char="–"/>
              <a:tabLst/>
              <a:defRPr/>
            </a:pPr>
            <a:r>
              <a:rPr kumimoji="0" lang="en-GB" sz="2000" b="0" i="0" u="none" strike="noStrike" kern="1200" cap="none" spc="0" normalizeH="0" baseline="0" noProof="0" dirty="0" smtClean="0">
                <a:ln>
                  <a:noFill/>
                </a:ln>
                <a:solidFill>
                  <a:srgbClr val="727272"/>
                </a:solidFill>
                <a:effectLst/>
                <a:uLnTx/>
                <a:uFillTx/>
                <a:latin typeface="Georgia"/>
                <a:ea typeface="+mn-ea"/>
                <a:cs typeface="+mn-cs"/>
              </a:rPr>
              <a:t>Successes</a:t>
            </a:r>
          </a:p>
          <a:p>
            <a:pPr marL="741600" marR="0" lvl="1" indent="-284400" algn="l" defTabSz="914400" rtl="0" eaLnBrk="1" fontAlgn="auto" latinLnBrk="0" hangingPunct="1">
              <a:lnSpc>
                <a:spcPct val="100000"/>
              </a:lnSpc>
              <a:spcBef>
                <a:spcPts val="672"/>
              </a:spcBef>
              <a:spcAft>
                <a:spcPts val="0"/>
              </a:spcAft>
              <a:buClr>
                <a:srgbClr val="727272"/>
              </a:buClr>
              <a:buSzTx/>
              <a:buFont typeface="Arial" pitchFamily="34" charset="0"/>
              <a:buChar char="–"/>
              <a:tabLst/>
              <a:defRPr/>
            </a:pPr>
            <a:r>
              <a:rPr kumimoji="0" lang="en-GB" sz="2000" b="0" i="0" u="none" strike="noStrike" kern="1200" cap="none" spc="0" normalizeH="0" baseline="0" noProof="0" dirty="0" smtClean="0">
                <a:ln>
                  <a:noFill/>
                </a:ln>
                <a:solidFill>
                  <a:srgbClr val="727272"/>
                </a:solidFill>
                <a:effectLst/>
                <a:uLnTx/>
                <a:uFillTx/>
                <a:latin typeface="Georgia"/>
                <a:ea typeface="+mn-ea"/>
                <a:cs typeface="+mn-cs"/>
              </a:rPr>
              <a:t>Challenges</a:t>
            </a:r>
          </a:p>
          <a:p>
            <a:pPr marL="741600" marR="0" lvl="1" indent="-284400" algn="l" defTabSz="914400" rtl="0" eaLnBrk="1" fontAlgn="auto" latinLnBrk="0" hangingPunct="1">
              <a:lnSpc>
                <a:spcPct val="100000"/>
              </a:lnSpc>
              <a:spcBef>
                <a:spcPts val="672"/>
              </a:spcBef>
              <a:spcAft>
                <a:spcPts val="0"/>
              </a:spcAft>
              <a:buClr>
                <a:srgbClr val="727272"/>
              </a:buClr>
              <a:buSzTx/>
              <a:buFont typeface="Arial" pitchFamily="34" charset="0"/>
              <a:buChar char="–"/>
              <a:tabLst/>
              <a:defRPr/>
            </a:pPr>
            <a:r>
              <a:rPr kumimoji="0" lang="en-GB" sz="2000" b="0" i="0" u="none" strike="noStrike" kern="1200" cap="none" spc="0" normalizeH="0" baseline="0" noProof="0" dirty="0" smtClean="0">
                <a:ln>
                  <a:noFill/>
                </a:ln>
                <a:solidFill>
                  <a:srgbClr val="727272"/>
                </a:solidFill>
                <a:effectLst/>
                <a:uLnTx/>
                <a:uFillTx/>
                <a:latin typeface="Georgia"/>
                <a:ea typeface="+mn-ea"/>
                <a:cs typeface="+mn-cs"/>
              </a:rPr>
              <a:t>Attempts made to address challenges</a:t>
            </a:r>
          </a:p>
          <a:p>
            <a:pPr marL="342000" marR="0" lvl="0" indent="-342000" algn="l" defTabSz="914400" rtl="0" eaLnBrk="1" fontAlgn="auto" latinLnBrk="0" hangingPunct="1">
              <a:lnSpc>
                <a:spcPct val="100000"/>
              </a:lnSpc>
              <a:spcBef>
                <a:spcPts val="768"/>
              </a:spcBef>
              <a:spcAft>
                <a:spcPts val="0"/>
              </a:spcAft>
              <a:buClr>
                <a:srgbClr val="727272"/>
              </a:buClr>
              <a:buSzTx/>
              <a:buFont typeface="Arial" pitchFamily="34" charset="0"/>
              <a:buChar char="•"/>
              <a:tabLst/>
              <a:defRPr/>
            </a:pPr>
            <a:r>
              <a:rPr kumimoji="0" lang="en-GB" sz="2200" b="0" i="0" u="none" strike="noStrike" kern="1200" cap="none" spc="0" normalizeH="0" baseline="0" noProof="0" dirty="0" smtClean="0">
                <a:ln>
                  <a:noFill/>
                </a:ln>
                <a:solidFill>
                  <a:srgbClr val="727272"/>
                </a:solidFill>
                <a:effectLst/>
                <a:uLnTx/>
                <a:uFillTx/>
                <a:latin typeface="Georgia"/>
                <a:ea typeface="+mn-ea"/>
                <a:cs typeface="+mn-cs"/>
              </a:rPr>
              <a:t>Open and honest conversations with DGs in a range of difference circumstances</a:t>
            </a:r>
          </a:p>
          <a:p>
            <a:pPr marL="342000" marR="0" lvl="0" indent="-342000" algn="l" defTabSz="914400" rtl="0" eaLnBrk="1" fontAlgn="auto" latinLnBrk="0" hangingPunct="1">
              <a:lnSpc>
                <a:spcPct val="100000"/>
              </a:lnSpc>
              <a:spcBef>
                <a:spcPts val="768"/>
              </a:spcBef>
              <a:spcAft>
                <a:spcPts val="0"/>
              </a:spcAft>
              <a:buClr>
                <a:srgbClr val="727272"/>
              </a:buClr>
              <a:buSzTx/>
              <a:buFont typeface="Arial" pitchFamily="34" charset="0"/>
              <a:buChar char="•"/>
              <a:tabLst/>
              <a:defRPr/>
            </a:pPr>
            <a:r>
              <a:rPr kumimoji="0" lang="en-GB" sz="2200" b="0" i="0" u="none" strike="noStrike" kern="1200" cap="none" spc="0" normalizeH="0" baseline="0" noProof="0" dirty="0" smtClean="0">
                <a:ln>
                  <a:noFill/>
                </a:ln>
                <a:solidFill>
                  <a:srgbClr val="727272"/>
                </a:solidFill>
                <a:effectLst/>
                <a:uLnTx/>
                <a:uFillTx/>
                <a:latin typeface="Georgia"/>
                <a:ea typeface="+mn-ea"/>
                <a:cs typeface="+mn-cs"/>
              </a:rPr>
              <a:t>Key takeaway: lots of support for a more joined up approach but still many barriers perceived as impeding effective collaboration.</a:t>
            </a:r>
          </a:p>
          <a:p>
            <a:pPr marL="342000" marR="0" lvl="0" indent="-342000" algn="l" defTabSz="914400" rtl="0" eaLnBrk="1" fontAlgn="auto" latinLnBrk="0" hangingPunct="1">
              <a:lnSpc>
                <a:spcPct val="100000"/>
              </a:lnSpc>
              <a:spcBef>
                <a:spcPts val="768"/>
              </a:spcBef>
              <a:spcAft>
                <a:spcPts val="0"/>
              </a:spcAft>
              <a:buClr>
                <a:srgbClr val="727272"/>
              </a:buClr>
              <a:buSzTx/>
              <a:buFont typeface="Arial" pitchFamily="34" charset="0"/>
              <a:buChar char="•"/>
              <a:tabLst/>
              <a:defRPr/>
            </a:pPr>
            <a:endParaRPr kumimoji="0" lang="en-GB" sz="2200" b="0" i="0" u="none" strike="noStrike" kern="1200" cap="none" spc="0" normalizeH="0" baseline="0" noProof="0" dirty="0" smtClean="0">
              <a:ln>
                <a:noFill/>
              </a:ln>
              <a:solidFill>
                <a:srgbClr val="727272"/>
              </a:solidFill>
              <a:effectLst/>
              <a:uLnTx/>
              <a:uFillTx/>
              <a:latin typeface="Georgia"/>
              <a:ea typeface="+mn-ea"/>
              <a:cs typeface="+mn-cs"/>
            </a:endParaRPr>
          </a:p>
          <a:p>
            <a:pPr marL="342900" marR="132715" lvl="0" indent="-342900" algn="just">
              <a:lnSpc>
                <a:spcPct val="110000"/>
              </a:lnSpc>
              <a:spcAft>
                <a:spcPts val="400"/>
              </a:spcAft>
              <a:buSzPts val="1100"/>
              <a:buFont typeface="Symbol"/>
              <a:buChar char="·"/>
              <a:tabLst>
                <a:tab pos="539750" algn="l"/>
              </a:tabLst>
            </a:pPr>
            <a:r>
              <a:rPr lang="en-GB" sz="2400" b="1" dirty="0" smtClean="0">
                <a:effectLst/>
                <a:latin typeface="Caecilia Roman"/>
                <a:ea typeface="Times New Roman"/>
                <a:cs typeface="Times New Roman"/>
              </a:rPr>
              <a:t>Adaptive leadership</a:t>
            </a:r>
            <a:r>
              <a:rPr lang="en-GB" sz="2400" dirty="0" smtClean="0">
                <a:effectLst/>
                <a:latin typeface="Caecilia Roman"/>
                <a:ea typeface="Times New Roman"/>
                <a:cs typeface="Times New Roman"/>
              </a:rPr>
              <a:t> aims to determine which public activities to maintain and which to adapt and transform. It then seeks to develop new practices by crafting and testing prototypes and by aligning people across organisations in order to ensure effective execution and to facilitate the integration of new with old activities.</a:t>
            </a:r>
          </a:p>
          <a:p>
            <a:pPr marL="0" marR="132715" lvl="0" indent="0" algn="just">
              <a:lnSpc>
                <a:spcPct val="110000"/>
              </a:lnSpc>
              <a:spcAft>
                <a:spcPts val="400"/>
              </a:spcAft>
              <a:buSzPts val="1100"/>
              <a:buFont typeface="Symbol"/>
              <a:buNone/>
              <a:tabLst>
                <a:tab pos="539750" algn="l"/>
              </a:tabLst>
            </a:pPr>
            <a:endParaRPr lang="en-GB" sz="2800" dirty="0" smtClean="0">
              <a:effectLst/>
              <a:latin typeface="Caecilia Roman"/>
              <a:ea typeface="Times New Roman"/>
              <a:cs typeface="Times New Roman"/>
            </a:endParaRPr>
          </a:p>
          <a:p>
            <a:pPr marL="342900" marR="132715" lvl="0" indent="-342900" algn="just">
              <a:lnSpc>
                <a:spcPct val="110000"/>
              </a:lnSpc>
              <a:spcAft>
                <a:spcPts val="400"/>
              </a:spcAft>
              <a:buSzPts val="1100"/>
              <a:buFont typeface="Symbol"/>
              <a:buChar char="·"/>
              <a:tabLst>
                <a:tab pos="539750" algn="l"/>
              </a:tabLst>
            </a:pPr>
            <a:r>
              <a:rPr lang="en-GB" sz="2400" b="1" dirty="0" smtClean="0">
                <a:effectLst/>
                <a:latin typeface="Caecilia Roman"/>
                <a:ea typeface="Times New Roman"/>
                <a:cs typeface="Times New Roman"/>
              </a:rPr>
              <a:t>Pragmatic leadership</a:t>
            </a:r>
            <a:r>
              <a:rPr lang="en-GB" sz="2400" dirty="0" smtClean="0">
                <a:effectLst/>
                <a:latin typeface="Caecilia Roman"/>
                <a:ea typeface="Times New Roman"/>
                <a:cs typeface="Times New Roman"/>
              </a:rPr>
              <a:t> aims to transform the culture of public organisations in ways that enhance double loop learning and use existing tools to solve problems by changing established practices – including transformative learning that develops new metaphors and narratives that help frame what is difficult to comprehend, expand knowledge and toolboxes, and change identities and roles.</a:t>
            </a:r>
            <a:endParaRPr lang="en-GB" sz="2800" dirty="0" smtClean="0">
              <a:effectLst/>
              <a:latin typeface="Caecilia Roman"/>
              <a:ea typeface="Times New Roman"/>
              <a:cs typeface="Times New Roman"/>
            </a:endParaRPr>
          </a:p>
          <a:p>
            <a:pPr marL="0" marR="0" lvl="0" indent="0" algn="l" defTabSz="914400" rtl="0" eaLnBrk="1" fontAlgn="auto" latinLnBrk="0" hangingPunct="1">
              <a:lnSpc>
                <a:spcPct val="100000"/>
              </a:lnSpc>
              <a:spcBef>
                <a:spcPts val="768"/>
              </a:spcBef>
              <a:spcAft>
                <a:spcPts val="0"/>
              </a:spcAft>
              <a:buClr>
                <a:srgbClr val="727272"/>
              </a:buClr>
              <a:buSzTx/>
              <a:buFont typeface="Arial" pitchFamily="34" charset="0"/>
              <a:buNone/>
              <a:tabLst/>
              <a:defRPr/>
            </a:pPr>
            <a:endParaRPr kumimoji="0" lang="en-GB" sz="22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need to change is reflected in leadership theories where collaborative, adaptive, relational, complexity, facilitative, pluralized, and collective leadership models are addressed.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means that leaders now – to spur on change – need to take on various roles: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sponsor, champion, catalyst,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implementer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Working in a network setting has shown that leaders need to have 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civic drive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desire and motivation to be involved with social issues and to see new social opportunities’ ),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civic connections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(‘social capital found in the leader’s internal and external social networks that speciﬁcally enables and promotes the success of the collaboration’),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civic pragmatism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(‘ability to translate social opportunities into practical reality by pragmatically leveraging structures and mechanisms for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has shown to increase employee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efficacy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Walumbwa et al., 2008</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Walumbwa &amp;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hlinkClick r:id="rId3"/>
              </a:rPr>
              <a:t>Hartnell</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 2011</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affective commitment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hlinkClick r:id="rId3"/>
              </a:rPr>
              <a:t>Barling</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 Weber, &amp;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hlinkClick r:id="rId3"/>
              </a:rPr>
              <a:t>Kelloway</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 1996</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beneficiary contact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Grant, 2012</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support for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innovation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Howell &amp;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hlinkClick r:id="rId3"/>
              </a:rPr>
              <a:t>Avolio</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 1993</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optimism</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McColl-Kennedy &amp; Anderson, 2002</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10"/>
          </p:nvPr>
        </p:nvSpPr>
        <p:spPr/>
        <p:txBody>
          <a:bodyPr/>
          <a:lstStyle/>
          <a:p>
            <a:fld id="{0876C44C-0BEC-4F80-8BA8-D1FA7428D82D}" type="slidenum">
              <a:rPr lang="en-GB" smtClean="0"/>
              <a:t>21</a:t>
            </a:fld>
            <a:endParaRPr lang="en-GB"/>
          </a:p>
        </p:txBody>
      </p:sp>
    </p:spTree>
    <p:extLst>
      <p:ext uri="{BB962C8B-B14F-4D97-AF65-F5344CB8AC3E}">
        <p14:creationId xmlns:p14="http://schemas.microsoft.com/office/powerpoint/2010/main" val="268857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The OECD Network of Schools of Government </a:t>
            </a:r>
            <a:r>
              <a:rPr lang="en-GB" sz="1200" kern="1200" dirty="0" smtClean="0">
                <a:solidFill>
                  <a:schemeClr val="tx1"/>
                </a:solidFill>
                <a:effectLst/>
                <a:latin typeface="+mn-lt"/>
                <a:ea typeface="+mn-ea"/>
                <a:cs typeface="+mn-cs"/>
              </a:rPr>
              <a:t>is a world-wide network of schools of government, research and training institutions that serves as a consultative and knowledge diffusion body for the work of the OECD Public Governance and Territorial Development Directorate.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Established in 2014, the Networks counts now some 87 member institutions from 51 countries, including Russia (RANEPA),</a:t>
            </a:r>
            <a:r>
              <a:rPr lang="en-GB" sz="1200" kern="1200" baseline="0" dirty="0" smtClean="0">
                <a:solidFill>
                  <a:schemeClr val="tx1"/>
                </a:solidFill>
                <a:effectLst/>
                <a:latin typeface="+mn-lt"/>
                <a:ea typeface="+mn-ea"/>
                <a:cs typeface="+mn-cs"/>
              </a:rPr>
              <a:t> CIS-countries (Belarus, Kazakhstan, Ukraine).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The last Network meeting was held in Brazil, in partnership with ENAP, in June 2017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Network provides direct access to OECD governance expertise, and allows schools to exchange experiences and good practices in ensuring that public sector employees have the skills and competencies to address current and future priorities.</a:t>
            </a:r>
          </a:p>
          <a:p>
            <a:pPr marL="171450" indent="-171450">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6FD34AF-737C-4813-A936-F29677B925E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414707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76C44C-0BEC-4F80-8BA8-D1FA7428D82D}" type="slidenum">
              <a:rPr lang="en-GB" smtClean="0"/>
              <a:t>23</a:t>
            </a:fld>
            <a:endParaRPr lang="en-GB"/>
          </a:p>
        </p:txBody>
      </p:sp>
    </p:spTree>
    <p:extLst>
      <p:ext uri="{BB962C8B-B14F-4D97-AF65-F5344CB8AC3E}">
        <p14:creationId xmlns:p14="http://schemas.microsoft.com/office/powerpoint/2010/main" val="218484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r>
              <a:rPr lang="en-GB" dirty="0" smtClean="0"/>
              <a:t>Domestic institutions such as the Centre of Government see the SDGs as a real opportunity to bring coherence to domestic policy.</a:t>
            </a:r>
          </a:p>
          <a:p>
            <a:endParaRPr lang="en-GB" dirty="0" smtClean="0"/>
          </a:p>
          <a:p>
            <a:r>
              <a:rPr lang="en-GB" dirty="0" smtClean="0"/>
              <a:t>In the survey we undertook, it was clear that in OECD countries there were a number of</a:t>
            </a:r>
            <a:r>
              <a:rPr lang="en-GB" baseline="0" dirty="0" smtClean="0"/>
              <a:t> positive aspects of the SDGs which </a:t>
            </a:r>
            <a:r>
              <a:rPr lang="en-GB" baseline="0" dirty="0" err="1" smtClean="0"/>
              <a:t>CoG</a:t>
            </a:r>
            <a:r>
              <a:rPr lang="en-GB" baseline="0" dirty="0" smtClean="0"/>
              <a:t> members have identified. </a:t>
            </a:r>
          </a:p>
          <a:p>
            <a:endParaRPr lang="en-GB" baseline="0" dirty="0" smtClean="0"/>
          </a:p>
          <a:p>
            <a:r>
              <a:rPr lang="en-GB" baseline="0" dirty="0" smtClean="0"/>
              <a:t>The first is to better align policies across sectors. The SDGs provide an incentive to the </a:t>
            </a:r>
            <a:r>
              <a:rPr lang="en-GB" baseline="0" dirty="0" err="1" smtClean="0"/>
              <a:t>CoG</a:t>
            </a:r>
            <a:r>
              <a:rPr lang="en-GB" baseline="0" dirty="0" smtClean="0"/>
              <a:t> to push for further alignment in areas such as sustainable consumption and production. It could help define the mixes of policy instruments needed to provide a set of incentives for resource efficiency. </a:t>
            </a:r>
          </a:p>
          <a:p>
            <a:endParaRPr lang="en-GB" baseline="0" dirty="0" smtClean="0"/>
          </a:p>
          <a:p>
            <a:r>
              <a:rPr lang="en-GB" baseline="0" dirty="0" smtClean="0"/>
              <a:t>In our previous survey, coordinating amongst Ministries was seen as the biggest challenge with the majority finding that they only had moderate influence – so building additional capacity and incentives to coordinate was seen as positive. Also problematic given that implementing the SDGs comes at a financial cost- an incremental 1.5%-2.5% of GDP is needed to be invested each year by the public </a:t>
            </a:r>
            <a:r>
              <a:rPr lang="en-GB" baseline="0" dirty="0" err="1" smtClean="0"/>
              <a:t>andp</a:t>
            </a:r>
            <a:r>
              <a:rPr lang="en-GB" baseline="0" dirty="0" smtClean="0"/>
              <a:t> </a:t>
            </a:r>
            <a:r>
              <a:rPr lang="en-GB" baseline="0" dirty="0" err="1" smtClean="0"/>
              <a:t>rivate</a:t>
            </a:r>
            <a:r>
              <a:rPr lang="en-GB" baseline="0" dirty="0" smtClean="0"/>
              <a:t> actors to achieve it.</a:t>
            </a:r>
          </a:p>
          <a:p>
            <a:endParaRPr lang="en-GB" baseline="0" dirty="0" smtClean="0"/>
          </a:p>
          <a:p>
            <a:r>
              <a:rPr lang="en-GB" baseline="0" dirty="0" smtClean="0"/>
              <a:t>This is followed by long-term planning horizon- balancing the traditional crisis management role that the </a:t>
            </a:r>
            <a:r>
              <a:rPr lang="en-GB" baseline="0" dirty="0" err="1" smtClean="0"/>
              <a:t>CoG</a:t>
            </a:r>
            <a:r>
              <a:rPr lang="en-GB" baseline="0" dirty="0" smtClean="0"/>
              <a:t> may have and enabling it to have a strategic foresight role. In this sense as a technically neutral actor it can help support a safe space for experimentation to identify what works and to assess longer term impacts – both economic and social. This sort of work cannot be generated by individual departments alone.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international scope is equally seen as an opportunity broadening the </a:t>
            </a:r>
            <a:r>
              <a:rPr lang="en-GB" baseline="0" dirty="0" err="1" smtClean="0"/>
              <a:t>CoG’s</a:t>
            </a:r>
            <a:r>
              <a:rPr lang="en-GB" baseline="0" dirty="0" smtClean="0"/>
              <a:t> role beyond the domestic to the global. And it presents an opportunity for making domestic and foreign actions more coherent.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Opportunity to support the indicators and evidence- and for instance help develop new mechanisms that emphasise outcomes rather than just tracking expenditures. </a:t>
            </a:r>
          </a:p>
          <a:p>
            <a:endParaRPr lang="en-GB" baseline="0" dirty="0" smtClean="0"/>
          </a:p>
          <a:p>
            <a:r>
              <a:rPr lang="en-GB" baseline="0" dirty="0" smtClean="0"/>
              <a:t>----</a:t>
            </a:r>
          </a:p>
          <a:p>
            <a:r>
              <a:rPr lang="en-GB" baseline="0" dirty="0" smtClean="0"/>
              <a:t>We discussed in Stockholm the issue of migration- and it was clear that it was a challenge but the </a:t>
            </a:r>
            <a:r>
              <a:rPr lang="en-GB" baseline="0" dirty="0" err="1" smtClean="0"/>
              <a:t>CoG’s</a:t>
            </a:r>
            <a:r>
              <a:rPr lang="en-GB" baseline="0" dirty="0" smtClean="0"/>
              <a:t> role was also to move beyond the crisis management and think about the longer-term challenges of integration. In Sweden on average 7 years before a migrant finds a job- so reflecting on these challenges is paramount alongside the current crisis management aspect.</a:t>
            </a:r>
          </a:p>
        </p:txBody>
      </p:sp>
      <p:sp>
        <p:nvSpPr>
          <p:cNvPr id="4" name="Slide Number Placeholder 3"/>
          <p:cNvSpPr>
            <a:spLocks noGrp="1"/>
          </p:cNvSpPr>
          <p:nvPr>
            <p:ph type="sldNum" sz="quarter" idx="10"/>
          </p:nvPr>
        </p:nvSpPr>
        <p:spPr/>
        <p:txBody>
          <a:bodyPr/>
          <a:lstStyle/>
          <a:p>
            <a:fld id="{0876C44C-0BEC-4F80-8BA8-D1FA7428D82D}" type="slidenum">
              <a:rPr lang="en-GB" smtClean="0"/>
              <a:t>24</a:t>
            </a:fld>
            <a:endParaRPr lang="en-GB"/>
          </a:p>
        </p:txBody>
      </p:sp>
    </p:spTree>
    <p:extLst>
      <p:ext uri="{BB962C8B-B14F-4D97-AF65-F5344CB8AC3E}">
        <p14:creationId xmlns:p14="http://schemas.microsoft.com/office/powerpoint/2010/main" val="4256293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r>
              <a:rPr lang="en-GB" dirty="0" smtClean="0"/>
              <a:t>In the survey we did in 2016,</a:t>
            </a:r>
            <a:r>
              <a:rPr lang="en-GB" baseline="0" dirty="0" smtClean="0"/>
              <a:t> the results showed that the biggest opportunity for the </a:t>
            </a:r>
            <a:r>
              <a:rPr lang="en-GB" baseline="0" dirty="0" err="1" smtClean="0"/>
              <a:t>CoG</a:t>
            </a:r>
            <a:r>
              <a:rPr lang="en-GB" baseline="0" dirty="0" smtClean="0"/>
              <a:t> was also for them the biggest challenge- namely the difficulty of coordinating across ministries. Which just goes to highlight the complexity of the exercise. </a:t>
            </a:r>
          </a:p>
          <a:p>
            <a:endParaRPr lang="en-GB" baseline="0" dirty="0" smtClean="0"/>
          </a:p>
          <a:p>
            <a:r>
              <a:rPr lang="en-GB" baseline="0" dirty="0" smtClean="0"/>
              <a:t>It is a delicate political task and in particular as achieving one set of SDG targets might affect the achievement of others. For instance often cited the goals on food security and sustainability.</a:t>
            </a:r>
          </a:p>
          <a:p>
            <a:endParaRPr lang="en-GB" baseline="0" dirty="0" smtClean="0"/>
          </a:p>
          <a:p>
            <a:r>
              <a:rPr lang="en-GB" baseline="0" dirty="0" smtClean="0"/>
              <a:t>The asymmetry of information across ministries between levels of government involved in policy areas highlights the importance of the centre of government in coordinating the relevant coalitions of actors without taking a direct role in policy development.</a:t>
            </a:r>
          </a:p>
          <a:p>
            <a:endParaRPr lang="en-GB" baseline="0" dirty="0" smtClean="0"/>
          </a:p>
          <a:p>
            <a:r>
              <a:rPr lang="en-GB" baseline="0" dirty="0" smtClean="0"/>
              <a:t>Additional resources was also perceived as a challenge- although it was hardly mentioned in the discussion. But the centre of government will have to confront issues such as the large flow of information- as experienced in Chile where the delivery unit was tasked with monitoring over 600 actions and the knowledge asymmetry between large teams in departments and the non-specialists in the centre.</a:t>
            </a:r>
            <a:endParaRPr lang="en-GB" dirty="0" smtClean="0"/>
          </a:p>
        </p:txBody>
      </p:sp>
      <p:sp>
        <p:nvSpPr>
          <p:cNvPr id="4" name="Slide Number Placeholder 3"/>
          <p:cNvSpPr>
            <a:spLocks noGrp="1"/>
          </p:cNvSpPr>
          <p:nvPr>
            <p:ph type="sldNum" sz="quarter" idx="10"/>
          </p:nvPr>
        </p:nvSpPr>
        <p:spPr/>
        <p:txBody>
          <a:bodyPr/>
          <a:lstStyle/>
          <a:p>
            <a:fld id="{0876C44C-0BEC-4F80-8BA8-D1FA7428D82D}" type="slidenum">
              <a:rPr lang="en-GB" smtClean="0"/>
              <a:t>25</a:t>
            </a:fld>
            <a:endParaRPr lang="en-GB"/>
          </a:p>
        </p:txBody>
      </p:sp>
    </p:spTree>
    <p:extLst>
      <p:ext uri="{BB962C8B-B14F-4D97-AF65-F5344CB8AC3E}">
        <p14:creationId xmlns:p14="http://schemas.microsoft.com/office/powerpoint/2010/main" val="338092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r>
              <a:rPr lang="en-US" dirty="0" smtClean="0"/>
              <a:t>Beyond</a:t>
            </a:r>
            <a:r>
              <a:rPr lang="en-US" baseline="0" dirty="0" smtClean="0"/>
              <a:t> the role of the </a:t>
            </a:r>
            <a:r>
              <a:rPr lang="en-US" baseline="0" dirty="0" err="1" smtClean="0"/>
              <a:t>CoG</a:t>
            </a:r>
            <a:r>
              <a:rPr lang="en-US" baseline="0" dirty="0" smtClean="0"/>
              <a:t> in providing coordination and institutional support for the SDGs, a number of other examples</a:t>
            </a:r>
            <a:endParaRPr lang="en-US" dirty="0" smtClean="0"/>
          </a:p>
          <a:p>
            <a:endParaRPr lang="en-US" dirty="0" smtClean="0"/>
          </a:p>
          <a:p>
            <a:r>
              <a:rPr lang="en-US" b="0" dirty="0" smtClean="0"/>
              <a:t>In the </a:t>
            </a:r>
            <a:r>
              <a:rPr lang="en-US" b="1" dirty="0" smtClean="0"/>
              <a:t>Czech Republic</a:t>
            </a:r>
            <a:r>
              <a:rPr lang="en-US" b="0" dirty="0" smtClean="0"/>
              <a:t>, the</a:t>
            </a:r>
            <a:r>
              <a:rPr lang="en-US" b="1" dirty="0" smtClean="0"/>
              <a:t> </a:t>
            </a:r>
            <a:r>
              <a:rPr lang="en-GB" sz="1200" b="0" i="0" u="none" strike="noStrike" kern="1200" baseline="0" dirty="0" smtClean="0">
                <a:solidFill>
                  <a:schemeClr val="tx1"/>
                </a:solidFill>
                <a:latin typeface="+mn-lt"/>
                <a:ea typeface="+mn-ea"/>
                <a:cs typeface="+mn-cs"/>
              </a:rPr>
              <a:t>Government Council on Sustainable </a:t>
            </a:r>
            <a:r>
              <a:rPr lang="en-US" sz="1200" b="0" i="0" u="none" strike="noStrike" kern="1200" baseline="0" dirty="0" smtClean="0">
                <a:solidFill>
                  <a:schemeClr val="tx1"/>
                </a:solidFill>
                <a:latin typeface="+mn-lt"/>
                <a:ea typeface="+mn-ea"/>
                <a:cs typeface="+mn-cs"/>
              </a:rPr>
              <a:t>Development (GCSD), chaired by the Prime Minister, shows potential for the </a:t>
            </a:r>
            <a:r>
              <a:rPr lang="en-GB" sz="1200" b="0" i="0" u="none" strike="noStrike" kern="1200" baseline="0" dirty="0" smtClean="0">
                <a:solidFill>
                  <a:schemeClr val="tx1"/>
                </a:solidFill>
                <a:latin typeface="+mn-lt"/>
                <a:ea typeface="+mn-ea"/>
                <a:cs typeface="+mn-cs"/>
              </a:rPr>
              <a:t>centre-of-</a:t>
            </a:r>
            <a:r>
              <a:rPr lang="en-US" sz="1200" b="0" i="0" u="none" strike="noStrike" kern="1200" baseline="0" dirty="0" smtClean="0">
                <a:solidFill>
                  <a:schemeClr val="tx1"/>
                </a:solidFill>
                <a:latin typeface="+mn-lt"/>
                <a:ea typeface="+mn-ea"/>
                <a:cs typeface="+mn-cs"/>
              </a:rPr>
              <a:t>government to play a key role in promoting partnerships </a:t>
            </a:r>
            <a:r>
              <a:rPr lang="en-GB" sz="1200" b="0" i="0" u="none" strike="noStrike" kern="1200" baseline="0" dirty="0" smtClean="0">
                <a:solidFill>
                  <a:schemeClr val="tx1"/>
                </a:solidFill>
                <a:latin typeface="+mn-lt"/>
                <a:ea typeface="+mn-ea"/>
                <a:cs typeface="+mn-cs"/>
              </a:rPr>
              <a:t>across government (horizontally and vertically).</a:t>
            </a:r>
            <a:endParaRPr lang="en-US" sz="1200" b="0" i="0" u="none" strike="noStrike" kern="1200" baseline="0" dirty="0" smtClean="0">
              <a:solidFill>
                <a:schemeClr val="tx1"/>
              </a:solidFill>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Paraguay</a:t>
            </a:r>
            <a:r>
              <a:rPr lang="en-US" sz="1200" b="0" i="0" u="none" strike="noStrike" kern="1200" baseline="0" dirty="0" smtClean="0">
                <a:solidFill>
                  <a:schemeClr val="tx1"/>
                </a:solidFill>
                <a:latin typeface="+mn-lt"/>
                <a:ea typeface="+mn-ea"/>
                <a:cs typeface="+mn-cs"/>
              </a:rPr>
              <a:t>, </a:t>
            </a:r>
            <a:r>
              <a:rPr lang="en-US" dirty="0" smtClean="0"/>
              <a:t>each municipality has its own participatory development plan aligned to the national plan, which helps translate</a:t>
            </a:r>
            <a:r>
              <a:rPr lang="en-US" baseline="0" dirty="0" smtClean="0"/>
              <a:t> local needs to the national development planning level</a:t>
            </a:r>
            <a:r>
              <a:rPr lang="en-US" dirty="0" smtClean="0"/>
              <a:t>. Highlights</a:t>
            </a:r>
            <a:r>
              <a:rPr lang="en-US" baseline="0" dirty="0" smtClean="0"/>
              <a:t> importance of both </a:t>
            </a:r>
            <a:r>
              <a:rPr lang="en-US" b="1" baseline="0" dirty="0" smtClean="0"/>
              <a:t>vertical and horizontal coordination</a:t>
            </a:r>
            <a:r>
              <a:rPr lang="en-US" baseline="0" dirty="0" smtClean="0"/>
              <a:t>, as well as role of </a:t>
            </a:r>
            <a:r>
              <a:rPr lang="en-US" b="1" baseline="0" dirty="0" smtClean="0"/>
              <a:t>stakeholders in promoting implementation. </a:t>
            </a:r>
            <a:r>
              <a:rPr lang="en-US" sz="1200" b="0" i="0" u="none" strike="noStrike" kern="1200" baseline="0" dirty="0" smtClean="0">
                <a:solidFill>
                  <a:schemeClr val="tx1"/>
                </a:solidFill>
                <a:latin typeface="+mn-lt"/>
                <a:ea typeface="+mn-ea"/>
                <a:cs typeface="+mn-cs"/>
              </a:rPr>
              <a:t>Furthermore, the </a:t>
            </a:r>
            <a:r>
              <a:rPr lang="en-GB" dirty="0" smtClean="0"/>
              <a:t>budget is based on results from the national development plan.</a:t>
            </a:r>
            <a:endParaRPr lang="en-GB" sz="1200" b="1" i="0" u="none" strike="noStrike" kern="1200" baseline="0" dirty="0" smtClean="0">
              <a:solidFill>
                <a:schemeClr val="tx1"/>
              </a:solidFill>
              <a:latin typeface="+mn-lt"/>
              <a:ea typeface="+mn-ea"/>
              <a:cs typeface="+mn-cs"/>
            </a:endParaRPr>
          </a:p>
          <a:p>
            <a:endParaRPr lang="en-US" dirty="0" smtClean="0"/>
          </a:p>
          <a:p>
            <a:r>
              <a:rPr lang="en-US" dirty="0" smtClean="0"/>
              <a:t>In </a:t>
            </a:r>
            <a:r>
              <a:rPr lang="en-US" b="1" dirty="0" smtClean="0"/>
              <a:t>Norway</a:t>
            </a:r>
            <a:r>
              <a:rPr lang="en-US" dirty="0" smtClean="0"/>
              <a:t>, </a:t>
            </a:r>
            <a:r>
              <a:rPr lang="en-GB" dirty="0" smtClean="0"/>
              <a:t>following the adoption of the SDGs in September 2015, the Government developed a plan for national follow-up of the SDGs in Norway, which is linked to the budget process. Responsibility for each of the 17 SDGs is given to a coordinating ministry, which is to consult with other ministries involved in the follow-up of various targets under the goal concerned. Each ministry is to report on the status of follow-up for its respective goal(s) in its budget proposal. The Ministry of Finance then sum up the main points in the national budget.</a:t>
            </a:r>
          </a:p>
          <a:p>
            <a:endParaRPr lang="en-GB" dirty="0"/>
          </a:p>
        </p:txBody>
      </p:sp>
      <p:sp>
        <p:nvSpPr>
          <p:cNvPr id="4" name="Slide Number Placeholder 3"/>
          <p:cNvSpPr>
            <a:spLocks noGrp="1"/>
          </p:cNvSpPr>
          <p:nvPr>
            <p:ph type="sldNum" sz="quarter" idx="10"/>
          </p:nvPr>
        </p:nvSpPr>
        <p:spPr/>
        <p:txBody>
          <a:bodyPr/>
          <a:lstStyle/>
          <a:p>
            <a:fld id="{0876C44C-0BEC-4F80-8BA8-D1FA7428D82D}" type="slidenum">
              <a:rPr lang="en-GB" smtClean="0"/>
              <a:t>26</a:t>
            </a:fld>
            <a:endParaRPr lang="en-GB"/>
          </a:p>
        </p:txBody>
      </p:sp>
    </p:spTree>
    <p:extLst>
      <p:ext uri="{BB962C8B-B14F-4D97-AF65-F5344CB8AC3E}">
        <p14:creationId xmlns:p14="http://schemas.microsoft.com/office/powerpoint/2010/main" val="283262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r>
              <a:rPr lang="en-GB" b="1" dirty="0" smtClean="0"/>
              <a:t>T</a:t>
            </a:r>
            <a:r>
              <a:rPr lang="en-GB" b="1" baseline="0" dirty="0" smtClean="0"/>
              <a:t>here is probably not one model that works best in all contexts. Which belies the fact that the implementation of the SDGs is not a purely technical exercise. Far from it.</a:t>
            </a:r>
          </a:p>
          <a:p>
            <a:endParaRPr lang="en-GB" b="1" baseline="0" dirty="0" smtClean="0"/>
          </a:p>
          <a:p>
            <a:r>
              <a:rPr lang="en-GB" b="1" dirty="0" smtClean="0"/>
              <a:t>Countries have chosen very different paths in the coordination of the SDGs</a:t>
            </a:r>
          </a:p>
          <a:p>
            <a:pPr lvl="1"/>
            <a:r>
              <a:rPr lang="en-GB" b="1" dirty="0" smtClean="0"/>
              <a:t>Some have set up new committees or mechanisms </a:t>
            </a:r>
            <a:r>
              <a:rPr lang="en-GB" b="0" dirty="0" smtClean="0"/>
              <a:t>(</a:t>
            </a:r>
            <a:r>
              <a:rPr lang="en-GB" dirty="0" smtClean="0"/>
              <a:t>permanent ministerial and inter-ministerial groups, strategy units)</a:t>
            </a:r>
            <a:endParaRPr lang="en-GB" b="1" dirty="0" smtClean="0"/>
          </a:p>
          <a:p>
            <a:pPr lvl="1"/>
            <a:r>
              <a:rPr lang="en-GB" b="1" dirty="0" smtClean="0"/>
              <a:t>Others are using existing institutions</a:t>
            </a:r>
            <a:r>
              <a:rPr lang="en-GB" b="0" baseline="0" dirty="0" smtClean="0"/>
              <a:t> </a:t>
            </a:r>
            <a:r>
              <a:rPr lang="en-GB" dirty="0" smtClean="0"/>
              <a:t>institutions/staff/resources but adapting them to the SDGs</a:t>
            </a:r>
            <a:endParaRPr lang="en-GB" b="1"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Others are still reflecting on how best to organise to support the SDGs- </a:t>
            </a:r>
            <a:r>
              <a:rPr lang="en-GB" dirty="0" smtClean="0"/>
              <a:t>whether it makes sense to create an overarching framework on top of already existing strategic objectives. In some OECD countries, it still</a:t>
            </a:r>
            <a:r>
              <a:rPr lang="en-GB" baseline="0" dirty="0" smtClean="0"/>
              <a:t> remains the purview of the development ministry.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countries are still debating</a:t>
            </a:r>
            <a:r>
              <a:rPr lang="en-US" sz="1200" kern="1200" baseline="0" dirty="0" smtClean="0">
                <a:solidFill>
                  <a:schemeClr val="tx1"/>
                </a:solidFill>
                <a:effectLst/>
                <a:latin typeface="+mn-lt"/>
                <a:ea typeface="+mn-ea"/>
                <a:cs typeface="+mn-cs"/>
              </a:rPr>
              <a:t> how  to </a:t>
            </a:r>
            <a:r>
              <a:rPr lang="en-US" sz="1200" kern="1200" dirty="0" smtClean="0">
                <a:solidFill>
                  <a:schemeClr val="tx1"/>
                </a:solidFill>
                <a:effectLst/>
                <a:latin typeface="+mn-lt"/>
                <a:ea typeface="+mn-ea"/>
                <a:cs typeface="+mn-cs"/>
              </a:rPr>
              <a:t>set up new committees and who runs these committees, councils or working groups and whom they report to, and the membership of these committees or councils – only ministries and government agencies or wider participation by relevant stakeholders (NGOs, industry, academia,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smtClean="0"/>
          </a:p>
          <a:p>
            <a:r>
              <a:rPr lang="en-GB" dirty="0" smtClean="0"/>
              <a:t>Most countries are involving their national statistical offices in developing indicators and have done a gap analysis of their national context</a:t>
            </a:r>
          </a:p>
          <a:p>
            <a:endParaRPr lang="en-GB" dirty="0" smtClean="0"/>
          </a:p>
          <a:p>
            <a:r>
              <a:rPr lang="en-GB" dirty="0" smtClean="0"/>
              <a:t>Many countries have set up coordination mechanisms or partnerships with CSOs and business. In Sweden for example</a:t>
            </a:r>
            <a:r>
              <a:rPr lang="en-GB" baseline="0" dirty="0" smtClean="0"/>
              <a:t> 130 different civil society organisations, business, trade unions and think tanks were informed and consulted on the 2030 agenda. Others have included NGOs in their coordinating committees- Estonia.</a:t>
            </a:r>
          </a:p>
          <a:p>
            <a:endParaRPr lang="en-GB" baseline="0" dirty="0" smtClean="0"/>
          </a:p>
          <a:p>
            <a:r>
              <a:rPr lang="en-GB" dirty="0" smtClean="0"/>
              <a:t>In many countries</a:t>
            </a:r>
            <a:r>
              <a:rPr lang="en-GB" baseline="0" dirty="0" smtClean="0"/>
              <a:t> the Centre of Government takes a leading role- either by itself or jointly with other line ministries. In a survey we undertook in 2016 as part of our Network of the Centres of Government…</a:t>
            </a:r>
            <a:endParaRPr lang="en-GB" dirty="0" smtClean="0"/>
          </a:p>
          <a:p>
            <a:r>
              <a:rPr lang="en-GB" dirty="0" smtClean="0"/>
              <a:t>In 31% of countries the Centre of Government is leading and in another 31% jointly with other line ministries. </a:t>
            </a:r>
          </a:p>
          <a:p>
            <a:r>
              <a:rPr lang="en-GB" dirty="0" smtClean="0"/>
              <a:t>Most often it is the Ministry of Foreign</a:t>
            </a:r>
            <a:r>
              <a:rPr lang="en-GB" baseline="0" dirty="0" smtClean="0"/>
              <a:t> affairs followed by Ministry of Development, Ministry of Finance and Environment.</a:t>
            </a:r>
            <a:endParaRPr lang="en-GB" dirty="0" smtClean="0"/>
          </a:p>
          <a:p>
            <a:r>
              <a:rPr lang="en-GB" dirty="0" smtClean="0"/>
              <a:t>Co-ordination in a number of countries is also being done at the sub-national level. </a:t>
            </a:r>
          </a:p>
        </p:txBody>
      </p:sp>
      <p:sp>
        <p:nvSpPr>
          <p:cNvPr id="4" name="Slide Number Placeholder 3"/>
          <p:cNvSpPr>
            <a:spLocks noGrp="1"/>
          </p:cNvSpPr>
          <p:nvPr>
            <p:ph type="sldNum" sz="quarter" idx="10"/>
          </p:nvPr>
        </p:nvSpPr>
        <p:spPr/>
        <p:txBody>
          <a:bodyPr/>
          <a:lstStyle/>
          <a:p>
            <a:fld id="{0876C44C-0BEC-4F80-8BA8-D1FA7428D82D}" type="slidenum">
              <a:rPr lang="en-GB" smtClean="0"/>
              <a:t>2</a:t>
            </a:fld>
            <a:endParaRPr lang="en-GB"/>
          </a:p>
        </p:txBody>
      </p:sp>
    </p:spTree>
    <p:extLst>
      <p:ext uri="{BB962C8B-B14F-4D97-AF65-F5344CB8AC3E}">
        <p14:creationId xmlns:p14="http://schemas.microsoft.com/office/powerpoint/2010/main" val="24722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Netherlands:</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t>
            </a:r>
            <a:r>
              <a:rPr lang="en-US" sz="1200" dirty="0" smtClean="0"/>
              <a:t>Each ministry encouraged to invest own resources </a:t>
            </a:r>
            <a:r>
              <a:rPr lang="en-GB" sz="1200" dirty="0" smtClean="0"/>
              <a:t>for implementation; </a:t>
            </a:r>
            <a:r>
              <a:rPr lang="en-US" sz="1200" dirty="0" smtClean="0"/>
              <a:t>Minister for Foreign Trade and Development Cooperation in charge of overall coordination.</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-Netherlands</a:t>
            </a:r>
            <a:r>
              <a:rPr lang="en-US" sz="1200" baseline="0" dirty="0" smtClean="0"/>
              <a:t> case highlights disaggregated approach both in terms of implementation and monitoring / reporting.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en-US" sz="1200" dirty="0" smtClean="0"/>
              <a:t>An SDG network of focal points with representatives from each ministry and the Association of Netherlands Municipalities has been established and meets regularly. It is chaired by a specially appointed high-level coordinator for national SDG implementation, assisted by a small secretariat.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-Dutch government supported the </a:t>
            </a:r>
            <a:r>
              <a:rPr lang="en-US" dirty="0" smtClean="0"/>
              <a:t>formation of groups comprised of youth, academics, local authorities, business and finance representatives, and representatives from the ministries, and put the groups in charge of drafting sections of the VNR. This approach of active engagement has created a diverse and representative group invested in delivering the SDGs.</a:t>
            </a:r>
          </a:p>
          <a:p>
            <a:endParaRPr lang="en-US" dirty="0" smtClean="0"/>
          </a:p>
          <a:p>
            <a:r>
              <a:rPr lang="en-US" b="1" dirty="0" smtClean="0"/>
              <a:t>Sweden: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-Minister for Public Administration responsible for coordinating and promoting implementation </a:t>
            </a:r>
          </a:p>
          <a:p>
            <a:r>
              <a:rPr lang="en-GB" sz="1200" b="0" i="0"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he Government appointed a national delegation to support and stimulate the work with Sweden’s implementation of the 2030 Agenda, both nationally and internationally. The delegation is tasked with conducting a broad dialogue on sustainable development with authorities, county councils and municipalities, the private sector, civil society, etc. </a:t>
            </a:r>
          </a:p>
          <a:p>
            <a:r>
              <a:rPr lang="en-US" sz="1200" b="0" i="0" u="none" strike="noStrike" kern="1200" baseline="0" dirty="0" smtClean="0">
                <a:solidFill>
                  <a:schemeClr val="tx1"/>
                </a:solidFill>
                <a:latin typeface="+mn-lt"/>
                <a:ea typeface="+mn-ea"/>
                <a:cs typeface="+mn-cs"/>
              </a:rPr>
              <a:t>-The delegation has the responsibility to promote the exchange of information and knowledge between these stakeholders and relevant international actors.</a:t>
            </a:r>
            <a:endParaRPr lang="en-US" dirty="0" smtClean="0"/>
          </a:p>
          <a:p>
            <a:endParaRPr lang="en-US" dirty="0" smtClean="0"/>
          </a:p>
          <a:p>
            <a:r>
              <a:rPr lang="en-US" b="1" dirty="0" smtClean="0"/>
              <a:t>Mexico:</a:t>
            </a:r>
          </a:p>
          <a:p>
            <a:r>
              <a:rPr lang="en-US" dirty="0" smtClean="0"/>
              <a:t>-In transitioning from the MDGs to the SDGs, Mexico sought to establish a permanent, multi-sectoral coordination structure that could cover such a wide range of topics, particularly since government agencies are not used to working on wide ranging, cross-agency issues or strategies. </a:t>
            </a:r>
          </a:p>
          <a:p>
            <a:r>
              <a:rPr lang="en-US" dirty="0" smtClean="0"/>
              <a:t>-Mexico decided that the Office of the President should lead coordination efforts for two reasons: 1) Goal was to build on ongoing dialogue with multiple stakeholders, including state governments and government agencies; and 2) Office of the President had relevant experience in providing a multi-sectoral view of the public administration.</a:t>
            </a:r>
          </a:p>
        </p:txBody>
      </p:sp>
      <p:sp>
        <p:nvSpPr>
          <p:cNvPr id="4" name="Slide Number Placeholder 3"/>
          <p:cNvSpPr>
            <a:spLocks noGrp="1"/>
          </p:cNvSpPr>
          <p:nvPr>
            <p:ph type="sldNum" sz="quarter" idx="10"/>
          </p:nvPr>
        </p:nvSpPr>
        <p:spPr/>
        <p:txBody>
          <a:bodyPr/>
          <a:lstStyle/>
          <a:p>
            <a:fld id="{0876C44C-0BEC-4F80-8BA8-D1FA7428D82D}" type="slidenum">
              <a:rPr lang="en-GB" smtClean="0"/>
              <a:t>3</a:t>
            </a:fld>
            <a:endParaRPr lang="en-GB" dirty="0"/>
          </a:p>
        </p:txBody>
      </p:sp>
    </p:spTree>
    <p:extLst>
      <p:ext uri="{BB962C8B-B14F-4D97-AF65-F5344CB8AC3E}">
        <p14:creationId xmlns:p14="http://schemas.microsoft.com/office/powerpoint/2010/main" val="234655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should the centre of government support the SDGs?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centre is technically</a:t>
            </a:r>
            <a:r>
              <a:rPr lang="en-GB" baseline="0" dirty="0" smtClean="0"/>
              <a:t> policy neutral- less self interest in any one policy area- useful for an agenda that is as broad as the SDGs- and sometimes politically sensitive. Some SDGs may imply trade-offs across sectors and need to adjust policies accordingly.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has the convening power bestowed upon it by the head of government and is often well versed in political sensitivity- useful in dealing with trade-offs that will necessarily emerge as the part of the SDG implementation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has significant expertise in aligning policies and leading cross-cutting </a:t>
            </a:r>
            <a:r>
              <a:rPr lang="en-GB" baseline="0" dirty="0" err="1" smtClean="0"/>
              <a:t>intiatives</a:t>
            </a:r>
            <a:r>
              <a:rPr lang="en-GB" baseline="0" dirty="0" smtClean="0"/>
              <a:t>. This is particularly useful given the breadth and scope of the SDGs and the incentive for stakeholders to cherry-pick areas to implement that are the easiest and least costly to achieve.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the survey we conducted,  </a:t>
            </a:r>
            <a:r>
              <a:rPr lang="en-GB" dirty="0" smtClean="0"/>
              <a:t>Centres of government (24 out of 32 responses) are currently leading initiatives that support the implementation of SDGs (gender equality, poverty reduction, resource efficiency, climate action,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a:t>
            </a:r>
            <a:r>
              <a:rPr lang="en-GB" baseline="0" dirty="0" smtClean="0"/>
              <a:t> also has a role in localising the SDGs- and supporting vertical coordination- important as it will often be cities and local administrations which will have to take the initiatives to implement the SDGs.</a:t>
            </a:r>
            <a:endParaRPr lang="en-GB" dirty="0" smtClean="0"/>
          </a:p>
        </p:txBody>
      </p:sp>
      <p:sp>
        <p:nvSpPr>
          <p:cNvPr id="4" name="Slide Number Placeholder 3"/>
          <p:cNvSpPr>
            <a:spLocks noGrp="1"/>
          </p:cNvSpPr>
          <p:nvPr>
            <p:ph type="sldNum" sz="quarter" idx="10"/>
          </p:nvPr>
        </p:nvSpPr>
        <p:spPr/>
        <p:txBody>
          <a:bodyPr/>
          <a:lstStyle/>
          <a:p>
            <a:fld id="{0876C44C-0BEC-4F80-8BA8-D1FA7428D82D}" type="slidenum">
              <a:rPr lang="en-GB" smtClean="0"/>
              <a:t>4</a:t>
            </a:fld>
            <a:endParaRPr lang="en-GB"/>
          </a:p>
        </p:txBody>
      </p:sp>
    </p:spTree>
    <p:extLst>
      <p:ext uri="{BB962C8B-B14F-4D97-AF65-F5344CB8AC3E}">
        <p14:creationId xmlns:p14="http://schemas.microsoft.com/office/powerpoint/2010/main" val="50724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pPr marL="0" indent="0">
              <a:buNone/>
            </a:pPr>
            <a:r>
              <a:rPr lang="en-GB" dirty="0" smtClean="0"/>
              <a:t>Of course when asking what institutional model works best, we also look beyond the </a:t>
            </a:r>
            <a:r>
              <a:rPr lang="en-GB" dirty="0" err="1" smtClean="0"/>
              <a:t>CoG</a:t>
            </a:r>
            <a:r>
              <a:rPr lang="en-GB" dirty="0" smtClean="0"/>
              <a:t>- which is only one aspect.</a:t>
            </a:r>
            <a:r>
              <a:rPr lang="en-GB" baseline="0" dirty="0" smtClean="0"/>
              <a:t> As mentioned, there are many different institutional mechanisms at play.</a:t>
            </a:r>
          </a:p>
          <a:p>
            <a:pPr marL="0" indent="0">
              <a:buNone/>
            </a:pPr>
            <a:endParaRPr lang="en-GB" baseline="0" dirty="0" smtClean="0"/>
          </a:p>
          <a:p>
            <a:pPr marL="0" indent="0">
              <a:buNone/>
            </a:pPr>
            <a:r>
              <a:rPr lang="en-GB" baseline="0" dirty="0" smtClean="0"/>
              <a:t>We are currently conducting case studies in a number of countries to delve precisely into the different models, strengths and weaknesses for each context of the institutional models. A few early lessons have emerged from this work.</a:t>
            </a:r>
          </a:p>
          <a:p>
            <a:pPr marL="0" indent="0">
              <a:buNone/>
            </a:pPr>
            <a:endParaRPr lang="en-GB" baseline="0" dirty="0" smtClean="0"/>
          </a:p>
          <a:p>
            <a:pPr marL="0" indent="0">
              <a:buNone/>
            </a:pPr>
            <a:r>
              <a:rPr lang="en-GB" baseline="0" dirty="0" smtClean="0"/>
              <a:t>First, the need for more evidence is clear. W</a:t>
            </a:r>
            <a:r>
              <a:rPr lang="en-GB" dirty="0" smtClean="0"/>
              <a:t>e have the national voluntary reviews of</a:t>
            </a:r>
            <a:r>
              <a:rPr lang="en-GB" baseline="0" dirty="0" smtClean="0"/>
              <a:t> course that bring valuable evidence</a:t>
            </a:r>
            <a:r>
              <a:rPr lang="en-GB" dirty="0" smtClean="0"/>
              <a:t>, but we need more evidence</a:t>
            </a:r>
            <a:r>
              <a:rPr lang="en-GB" baseline="0" dirty="0" smtClean="0"/>
              <a:t> on cases to be able to draw a cross-country comparison or peer to peer learning. In many cases, the reports to the HLPF provide a very high level overview of the work undertaken in each country but do not delve into the more political aspects of decision-making. For instance, they might suggest that consultation is being undertaken with CSOs, but in the space allocated and the forum in which it is communicated- it is difficult to understand really the depth of that consultation. So NVRs are incredibly useful but one part of the evidence puzzle. NSOs can play a critical role in also helping to build the evidence base for outcomes.</a:t>
            </a:r>
          </a:p>
          <a:p>
            <a:pPr marL="0" indent="0">
              <a:buNone/>
            </a:pPr>
            <a:endParaRPr lang="en-GB" baseline="0" dirty="0" smtClean="0"/>
          </a:p>
          <a:p>
            <a:pPr marL="0" indent="0">
              <a:buNone/>
            </a:pPr>
            <a:r>
              <a:rPr lang="en-GB" baseline="0" dirty="0" smtClean="0"/>
              <a:t>First, in the countries we are looking at- the most challenging are those where either there is no political mandate or the mandate is unclear and has not been communicated across government.</a:t>
            </a:r>
          </a:p>
          <a:p>
            <a:pPr marL="0" indent="0">
              <a:buNone/>
            </a:pPr>
            <a:endParaRPr lang="en-GB" baseline="0" dirty="0" smtClean="0"/>
          </a:p>
          <a:p>
            <a:pPr marL="0" indent="0">
              <a:buNone/>
            </a:pPr>
            <a:r>
              <a:rPr lang="en-GB" dirty="0" smtClean="0"/>
              <a:t>A number of examples highlighted the fact that the attitude of some political actors was a challenge (relatively marginal interest in the matter caused particularly by the timeframe of the SDGs which goes beyond traditional electoral cycle or the</a:t>
            </a:r>
            <a:r>
              <a:rPr lang="en-GB" baseline="0" dirty="0" smtClean="0"/>
              <a:t> fact that it has been placed in a specific ministry or even unit within the centre of government is a sign of other reasons that have nothing to do with the SDG implementation per se (bolstering power bases, </a:t>
            </a:r>
            <a:r>
              <a:rPr lang="en-GB" baseline="0" dirty="0" err="1" smtClean="0"/>
              <a:t>etc</a:t>
            </a:r>
            <a:r>
              <a:rPr lang="en-GB" dirty="0" smtClean="0"/>
              <a:t>) .</a:t>
            </a:r>
            <a:r>
              <a:rPr lang="en-GB" baseline="0" dirty="0" smtClean="0"/>
              <a:t> In the countries where we have been exploring, countries have repeatedly noted that t</a:t>
            </a:r>
            <a:r>
              <a:rPr lang="en-GB" dirty="0" smtClean="0"/>
              <a:t>here is a need to have a facilitator or mediator at the centre of the SDG implementation. In some cases the </a:t>
            </a:r>
            <a:r>
              <a:rPr lang="en-GB" dirty="0" err="1" smtClean="0"/>
              <a:t>CoG</a:t>
            </a:r>
            <a:r>
              <a:rPr lang="en-GB" dirty="0" smtClean="0"/>
              <a:t> but</a:t>
            </a:r>
            <a:r>
              <a:rPr lang="en-GB" baseline="0" dirty="0" smtClean="0"/>
              <a:t> not in all.</a:t>
            </a:r>
            <a:endParaRPr lang="en-GB" dirty="0" smtClean="0"/>
          </a:p>
          <a:p>
            <a:pPr marL="228600" indent="-228600">
              <a:buAutoNum type="arabicPeriod"/>
            </a:pPr>
            <a:endParaRPr lang="en-GB" dirty="0" smtClean="0"/>
          </a:p>
          <a:p>
            <a:pPr marL="0" indent="0">
              <a:buNone/>
            </a:pPr>
            <a:r>
              <a:rPr lang="en-GB" dirty="0" smtClean="0"/>
              <a:t>A second</a:t>
            </a:r>
            <a:r>
              <a:rPr lang="en-GB" baseline="0" dirty="0" smtClean="0"/>
              <a:t> lesson is very much of the view that there is not only one model precisely because it is political. In some countries, it is important to have an</a:t>
            </a:r>
            <a:r>
              <a:rPr lang="en-GB" dirty="0" smtClean="0"/>
              <a:t> institutional home that will rise above the power struggle between ministries but will also have the clout,</a:t>
            </a:r>
            <a:r>
              <a:rPr lang="en-GB" baseline="0" dirty="0" smtClean="0"/>
              <a:t> mandate and finances necessary to carry out its task. On the other side of the spectrum, the SDG coordinator has highlighted one of his advantages</a:t>
            </a:r>
            <a:r>
              <a:rPr lang="en-GB" dirty="0" smtClean="0"/>
              <a:t>. The Dutch said that they were given responsibility at the centre- but they lacked the 3 Ps: Power, people and pennies. But this was actually a good thing as they were not seen as a competitor to the ministries in a potentially highly politicised process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third lesson relates to making the commitments stick- and this is more likely where there is money attached. In some cases that is why the Ministry of Finance is seen as a critical partner. Some countries are already integrating the SDGs into their budget processes- in Norway for example responsibility for each of the 17 SDGs is allocated to a specific ministry which reports on progress for its respective goals in its budget proposal.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One of the biggest challenges highlighted by some countries such as Kenya- linking policy planning and budgeting-</a:t>
            </a:r>
            <a:r>
              <a:rPr lang="en-GB" baseline="0" dirty="0" smtClean="0"/>
              <a:t> and integrating the SDGs into the performance based systems across government.</a:t>
            </a:r>
          </a:p>
        </p:txBody>
      </p:sp>
      <p:sp>
        <p:nvSpPr>
          <p:cNvPr id="4" name="Slide Number Placeholder 3"/>
          <p:cNvSpPr>
            <a:spLocks noGrp="1"/>
          </p:cNvSpPr>
          <p:nvPr>
            <p:ph type="sldNum" sz="quarter" idx="10"/>
          </p:nvPr>
        </p:nvSpPr>
        <p:spPr/>
        <p:txBody>
          <a:bodyPr/>
          <a:lstStyle/>
          <a:p>
            <a:fld id="{0876C44C-0BEC-4F80-8BA8-D1FA7428D82D}" type="slidenum">
              <a:rPr lang="en-GB" smtClean="0"/>
              <a:t>6</a:t>
            </a:fld>
            <a:endParaRPr lang="en-GB"/>
          </a:p>
        </p:txBody>
      </p:sp>
    </p:spTree>
    <p:extLst>
      <p:ext uri="{BB962C8B-B14F-4D97-AF65-F5344CB8AC3E}">
        <p14:creationId xmlns:p14="http://schemas.microsoft.com/office/powerpoint/2010/main" val="410299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pPr marL="0" lvl="1"/>
            <a:r>
              <a:rPr lang="en-GB" dirty="0" smtClean="0"/>
              <a:t>Fourth</a:t>
            </a:r>
            <a:r>
              <a:rPr lang="en-GB" baseline="0" dirty="0" smtClean="0"/>
              <a:t> lesson is the one that comes back again and again- and the challenge mentioned earlier with the </a:t>
            </a:r>
            <a:r>
              <a:rPr lang="en-GB" baseline="0" dirty="0" err="1" smtClean="0"/>
              <a:t>CoG</a:t>
            </a:r>
            <a:r>
              <a:rPr lang="en-GB" baseline="0" dirty="0" smtClean="0"/>
              <a:t>. Institutional coordination is perceived as the greatest challenge- even when the implementation of the SDGs are placed in the </a:t>
            </a:r>
            <a:r>
              <a:rPr lang="en-GB" baseline="0" dirty="0" err="1" smtClean="0"/>
              <a:t>CoG</a:t>
            </a:r>
            <a:r>
              <a:rPr lang="en-GB" baseline="0" dirty="0" smtClean="0"/>
              <a:t>. Even if the political mandate is clear in government resolutions- it does not necessarily translate into ability to shepherd the issues across ministerial lines. This in the context where public service delivery no longer responds to easy silos. That is why public officials are now calling for a focus on systems change rather than relying on institutional structures that were created in the 19</a:t>
            </a:r>
            <a:r>
              <a:rPr lang="en-GB" baseline="30000" dirty="0" smtClean="0"/>
              <a:t>th</a:t>
            </a:r>
            <a:r>
              <a:rPr lang="en-GB" baseline="0" dirty="0" smtClean="0"/>
              <a:t> century.</a:t>
            </a:r>
          </a:p>
          <a:p>
            <a:pPr marL="0" lvl="1"/>
            <a:endParaRPr lang="en-GB" baseline="0" dirty="0" smtClean="0"/>
          </a:p>
          <a:p>
            <a:pPr marL="0" lvl="1"/>
            <a:r>
              <a:rPr lang="en-GB" baseline="0" dirty="0" smtClean="0"/>
              <a:t>[</a:t>
            </a:r>
            <a:r>
              <a:rPr lang="en-US" sz="1200" b="1" i="0" kern="1200" dirty="0" smtClean="0">
                <a:solidFill>
                  <a:schemeClr val="tx1"/>
                </a:solidFill>
                <a:effectLst/>
                <a:latin typeface="+mn-lt"/>
                <a:ea typeface="+mn-ea"/>
                <a:cs typeface="+mn-cs"/>
              </a:rPr>
              <a:t>In the case of Iceland</a:t>
            </a:r>
            <a:r>
              <a:rPr lang="en-US" sz="1200" b="0" i="0" kern="1200" dirty="0" smtClean="0">
                <a:solidFill>
                  <a:schemeClr val="tx1"/>
                </a:solidFill>
                <a:effectLst/>
                <a:latin typeface="+mn-lt"/>
                <a:ea typeface="+mn-ea"/>
                <a:cs typeface="+mn-cs"/>
              </a:rPr>
              <a:t>, government designed an integrated support system – involving the police, social services, child protection and now also healthcare workers – to address domestic violence. The systems change started from the understanding that domestic violence is a social – and not a private – harm that affects everyone.] It also entails giving</a:t>
            </a:r>
            <a:r>
              <a:rPr lang="en-US" sz="1200" b="0" i="0" kern="1200" baseline="0" dirty="0" smtClean="0">
                <a:solidFill>
                  <a:schemeClr val="tx1"/>
                </a:solidFill>
                <a:effectLst/>
                <a:latin typeface="+mn-lt"/>
                <a:ea typeface="+mn-ea"/>
                <a:cs typeface="+mn-cs"/>
              </a:rPr>
              <a:t> space to experiment around public policies- as Finland has done.</a:t>
            </a:r>
            <a:endParaRPr lang="en-GB" baseline="0" dirty="0" smtClean="0"/>
          </a:p>
          <a:p>
            <a:pPr lvl="1"/>
            <a:endParaRPr lang="en-GB" baseline="0" dirty="0" smtClean="0"/>
          </a:p>
          <a:p>
            <a:pPr marL="0" lvl="1"/>
            <a:r>
              <a:rPr lang="en-GB" baseline="0" dirty="0" smtClean="0"/>
              <a:t>It also means engaging with parliaments and auditors. And although there is some headway in countries such as Finland with the role the Auditor General plays in communicating on the SDGs, this often remains rare in OECD countries.</a:t>
            </a:r>
          </a:p>
          <a:p>
            <a:pPr marL="0" lvl="1"/>
            <a:endParaRPr lang="en-GB" baseline="0" dirty="0" smtClean="0"/>
          </a:p>
          <a:p>
            <a:pPr marL="0" lvl="1"/>
            <a:r>
              <a:rPr lang="en-GB" baseline="0" dirty="0" smtClean="0"/>
              <a:t>Finally without localising the SDGs, there is likely to be very little progress if cities and municipalities are not brought into the conversation.</a:t>
            </a:r>
          </a:p>
          <a:p>
            <a:pPr lvl="1"/>
            <a:endParaRPr lang="en-GB" baseline="0" dirty="0" smtClean="0"/>
          </a:p>
          <a:p>
            <a:pPr marL="0" lvl="1"/>
            <a:r>
              <a:rPr lang="en-GB" baseline="0" dirty="0" smtClean="0"/>
              <a:t>Lesson 5 is what I mentioned with respect to VNRs- what are the institutions that are needed to support stakeholder participation and not just ex-post consultation (rubber stamping).</a:t>
            </a:r>
          </a:p>
          <a:p>
            <a:pPr lvl="1"/>
            <a:endParaRPr lang="en-GB" baseline="0" dirty="0" smtClean="0"/>
          </a:p>
          <a:p>
            <a:pPr marL="0" lvl="1"/>
            <a:r>
              <a:rPr lang="en-GB" baseline="0" dirty="0" smtClean="0"/>
              <a:t>In general in public policy in OECD countries- it is much more frequent to have consultations ex-post than ex-ante</a:t>
            </a:r>
          </a:p>
        </p:txBody>
      </p:sp>
      <p:sp>
        <p:nvSpPr>
          <p:cNvPr id="4" name="Slide Number Placeholder 3"/>
          <p:cNvSpPr>
            <a:spLocks noGrp="1"/>
          </p:cNvSpPr>
          <p:nvPr>
            <p:ph type="sldNum" sz="quarter" idx="10"/>
          </p:nvPr>
        </p:nvSpPr>
        <p:spPr/>
        <p:txBody>
          <a:bodyPr/>
          <a:lstStyle/>
          <a:p>
            <a:fld id="{0876C44C-0BEC-4F80-8BA8-D1FA7428D82D}" type="slidenum">
              <a:rPr lang="en-GB" smtClean="0"/>
              <a:t>7</a:t>
            </a:fld>
            <a:endParaRPr lang="en-GB"/>
          </a:p>
        </p:txBody>
      </p:sp>
    </p:spTree>
    <p:extLst>
      <p:ext uri="{BB962C8B-B14F-4D97-AF65-F5344CB8AC3E}">
        <p14:creationId xmlns:p14="http://schemas.microsoft.com/office/powerpoint/2010/main" val="257640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4588" cy="371475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breadth and complexity and long-term nature of the SDGs means that there is a </a:t>
            </a:r>
            <a:r>
              <a:rPr lang="en-GB" b="1" dirty="0" smtClean="0"/>
              <a:t>key question of how governments can best align policies in practice</a:t>
            </a:r>
            <a:r>
              <a:rPr lang="en-GB" dirty="0" smtClean="0"/>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Given the mixed track record of most governments in working horizontally, and the need to include an unprecedented range of public and private actors, “a-whole-government” and “a-whole-of-society” approach to priority-setting, policy formulation and implementation is becoming more relevant and pressing than ever.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Institutional mechanisms differ significantly</a:t>
            </a:r>
            <a:r>
              <a:rPr lang="en-US" sz="1200" kern="1200" baseline="0" dirty="0" smtClean="0">
                <a:solidFill>
                  <a:schemeClr val="tx1"/>
                </a:solidFill>
                <a:effectLst/>
                <a:latin typeface="+mn-lt"/>
                <a:ea typeface="+mn-ea"/>
                <a:cs typeface="+mn-cs"/>
              </a:rPr>
              <a:t> between countries- this doesn’t mean that one is better than the other,</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this context, the centre of government has an important role to play when addressing governance challenges, in terms of clear leadership, stronger policy coherence and efficient implementation. From their traditional role of serving the executive from an administrative perspective, centres of government are now playing a more active role in policy development.</a:t>
            </a:r>
          </a:p>
          <a:p>
            <a:pPr marL="0" indent="0">
              <a:buFont typeface="Arial" panose="020B0604020202020204" pitchFamily="34" charset="0"/>
              <a:buNone/>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The centres of government recognise that the implementation of these goals </a:t>
            </a:r>
            <a:r>
              <a:rPr lang="en-GB" sz="1200" b="1" kern="1200" dirty="0" smtClean="0">
                <a:solidFill>
                  <a:schemeClr val="tx1"/>
                </a:solidFill>
                <a:effectLst/>
                <a:latin typeface="+mn-lt"/>
                <a:ea typeface="+mn-ea"/>
                <a:cs typeface="+mn-cs"/>
              </a:rPr>
              <a:t>will it</a:t>
            </a:r>
            <a:r>
              <a:rPr lang="en-GB" sz="1200" b="1" kern="1200" baseline="0" dirty="0" smtClean="0">
                <a:solidFill>
                  <a:schemeClr val="tx1"/>
                </a:solidFill>
                <a:effectLst/>
                <a:latin typeface="+mn-lt"/>
                <a:ea typeface="+mn-ea"/>
                <a:cs typeface="+mn-cs"/>
              </a:rPr>
              <a:t>self represent a governance challenge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For example, immediate economic and social pressures often crowd out longer term strategic policy initiatives. And public budgets and accountability systems are usually aligned with departmental structures and have difficulty tracking progress and valuing outcomes that occur in multiple policy areas.</a:t>
            </a:r>
          </a:p>
          <a:p>
            <a:pPr marL="0" indent="0">
              <a:buFont typeface="Arial" panose="020B0604020202020204" pitchFamily="34" charset="0"/>
              <a:buNone/>
            </a:pPr>
            <a:endParaRPr lang="en-GB"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Evidence is critical to supporting the delivery of the SDGs. </a:t>
            </a:r>
            <a:r>
              <a:rPr lang="en-GB" sz="1200" b="0" kern="1200" dirty="0" smtClean="0">
                <a:solidFill>
                  <a:schemeClr val="tx1"/>
                </a:solidFill>
                <a:effectLst/>
                <a:latin typeface="+mn-lt"/>
                <a:ea typeface="+mn-ea"/>
                <a:cs typeface="+mn-cs"/>
              </a:rPr>
              <a:t>Governments can draw on this evidence as a resource in selecting priorities but also pinpointing those policies that might inadvertently ‘leave people behind’. This also includes developing indicators at regional level as well-being indicators show that differences can be large within countries and regional disparities have an impact on national performance. Interesting examples from </a:t>
            </a:r>
            <a:r>
              <a:rPr lang="en-GB" sz="1200" b="0" u="sng" kern="1200" dirty="0" smtClean="0">
                <a:solidFill>
                  <a:schemeClr val="tx1"/>
                </a:solidFill>
                <a:effectLst/>
                <a:latin typeface="+mn-lt"/>
                <a:ea typeface="+mn-ea"/>
                <a:cs typeface="+mn-cs"/>
              </a:rPr>
              <a:t>France and New Zealand</a:t>
            </a:r>
            <a:r>
              <a:rPr lang="en-GB" sz="1200" b="0" kern="1200" dirty="0" smtClean="0">
                <a:solidFill>
                  <a:schemeClr val="tx1"/>
                </a:solidFill>
                <a:effectLst/>
                <a:latin typeface="+mn-lt"/>
                <a:ea typeface="+mn-ea"/>
                <a:cs typeface="+mn-cs"/>
              </a:rPr>
              <a:t> show that high-level indicators can incorporate a well-being perspective in policy making more explicitly.</a:t>
            </a:r>
          </a:p>
          <a:p>
            <a:pPr marL="0" indent="0">
              <a:buFont typeface="Arial" panose="020B0604020202020204" pitchFamily="34" charset="0"/>
              <a:buNone/>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b="0" dirty="0" smtClean="0"/>
              <a:t>We will be</a:t>
            </a:r>
            <a:r>
              <a:rPr lang="en-GB" b="0" baseline="0" dirty="0" smtClean="0"/>
              <a:t> presenting the results of this case study in Dubai as part of the World Government Summit.</a:t>
            </a:r>
          </a:p>
          <a:p>
            <a:pPr marL="171450" indent="-171450">
              <a:buFont typeface="Arial" panose="020B0604020202020204" pitchFamily="34" charset="0"/>
              <a:buChar char="•"/>
            </a:pPr>
            <a:r>
              <a:rPr lang="en-GB" b="0" baseline="0" dirty="0" smtClean="0"/>
              <a:t>Hope to set up a peer to peer platform to ‘institutionalise’ this evidence so that countries can draw on them to complement the VNRs. There will be both a ministerial roundtable on this issue as well as a working level discussion on some of these lessons</a:t>
            </a:r>
            <a:r>
              <a:rPr lang="en-GB" b="0" baseline="0" dirty="0" smtClean="0"/>
              <a:t>.</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hlinkClick r:id="rId3"/>
              </a:rPr>
              <a:t>Sustainable Development Solutions Network</a:t>
            </a:r>
            <a:endParaRPr lang="en-GB" b="0" dirty="0" smtClean="0"/>
          </a:p>
          <a:p>
            <a:pPr marL="171450" indent="-171450">
              <a:buFont typeface="Arial" panose="020B0604020202020204" pitchFamily="34" charset="0"/>
              <a:buChar char="•"/>
            </a:pPr>
            <a:endParaRPr lang="en-GB" b="0" dirty="0" smtClean="0"/>
          </a:p>
          <a:p>
            <a:pPr marL="171450" indent="-171450">
              <a:buFont typeface="Arial" panose="020B0604020202020204" pitchFamily="34" charset="0"/>
              <a:buChar char="•"/>
            </a:pPr>
            <a:endParaRPr lang="en-GB" b="0" dirty="0" smtClean="0"/>
          </a:p>
        </p:txBody>
      </p:sp>
      <p:sp>
        <p:nvSpPr>
          <p:cNvPr id="4" name="Slide Number Placeholder 3"/>
          <p:cNvSpPr>
            <a:spLocks noGrp="1"/>
          </p:cNvSpPr>
          <p:nvPr>
            <p:ph type="sldNum" sz="quarter" idx="10"/>
          </p:nvPr>
        </p:nvSpPr>
        <p:spPr/>
        <p:txBody>
          <a:bodyPr/>
          <a:lstStyle/>
          <a:p>
            <a:fld id="{0876C44C-0BEC-4F80-8BA8-D1FA7428D82D}" type="slidenum">
              <a:rPr lang="en-GB" smtClean="0"/>
              <a:t>8</a:t>
            </a:fld>
            <a:endParaRPr lang="en-GB"/>
          </a:p>
        </p:txBody>
      </p:sp>
    </p:spTree>
    <p:extLst>
      <p:ext uri="{BB962C8B-B14F-4D97-AF65-F5344CB8AC3E}">
        <p14:creationId xmlns:p14="http://schemas.microsoft.com/office/powerpoint/2010/main" val="244724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76C44C-0BEC-4F80-8BA8-D1FA7428D82D}" type="slidenum">
              <a:rPr lang="en-GB" smtClean="0"/>
              <a:t>9</a:t>
            </a:fld>
            <a:endParaRPr lang="en-GB"/>
          </a:p>
        </p:txBody>
      </p:sp>
    </p:spTree>
    <p:extLst>
      <p:ext uri="{BB962C8B-B14F-4D97-AF65-F5344CB8AC3E}">
        <p14:creationId xmlns:p14="http://schemas.microsoft.com/office/powerpoint/2010/main" val="10477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529">
              <a:defRPr/>
            </a:pPr>
            <a:r>
              <a:rPr lang="en-US" dirty="0"/>
              <a:t>The limitations to the understanding of what drives trust in government are partly due to the </a:t>
            </a:r>
            <a:r>
              <a:rPr lang="en-US" b="1" dirty="0"/>
              <a:t>lack of an analytical framework that can help organize concepts, links and causality relations beyond perceptions</a:t>
            </a:r>
            <a:r>
              <a:rPr lang="en-US" dirty="0"/>
              <a:t>. Renewed measurement efforts require not only to narrow down to scope of the trust relationship to be measured, but a more operational notion of trust that can be deconstructed into meaningful policy questions. </a:t>
            </a:r>
          </a:p>
          <a:p>
            <a:endParaRPr lang="en-GB" dirty="0" smtClean="0">
              <a:solidFill>
                <a:schemeClr val="tx1">
                  <a:lumMod val="65000"/>
                </a:schemeClr>
              </a:solidFill>
            </a:endParaRPr>
          </a:p>
          <a:p>
            <a:endParaRPr lang="en-GB" dirty="0"/>
          </a:p>
        </p:txBody>
      </p:sp>
      <p:sp>
        <p:nvSpPr>
          <p:cNvPr id="4" name="Slide Number Placeholder 3"/>
          <p:cNvSpPr>
            <a:spLocks noGrp="1"/>
          </p:cNvSpPr>
          <p:nvPr>
            <p:ph type="sldNum" sz="quarter" idx="10"/>
          </p:nvPr>
        </p:nvSpPr>
        <p:spPr/>
        <p:txBody>
          <a:bodyPr/>
          <a:lstStyle/>
          <a:p>
            <a:fld id="{23EEA6DE-D175-47CA-8252-C0476868535E}" type="slidenum">
              <a:rPr lang="en-GB" smtClean="0"/>
              <a:t>10</a:t>
            </a:fld>
            <a:endParaRPr lang="en-GB" dirty="0"/>
          </a:p>
        </p:txBody>
      </p:sp>
    </p:spTree>
    <p:extLst>
      <p:ext uri="{BB962C8B-B14F-4D97-AF65-F5344CB8AC3E}">
        <p14:creationId xmlns:p14="http://schemas.microsoft.com/office/powerpoint/2010/main" val="4189350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5011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6"/>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30C6226-5CB5-41E1-BD80-D29DF78F547D}" type="datetimeFigureOut">
              <a:rPr lang="en-GB" smtClean="0"/>
              <a:t>26/02/2018</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A30C6226-5CB5-41E1-BD80-D29DF78F547D}" type="datetimeFigureOut">
              <a:rPr lang="en-GB" smtClean="0"/>
              <a:t>26/02/2018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13E6CD3-E1D4-41D7-A5CB-89E9AF4FCCFD}"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1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51"/>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30C6226-5CB5-41E1-BD80-D29DF78F547D}" type="datetimeFigureOut">
              <a:rPr lang="en-GB" smtClean="0"/>
              <a:t>26/02/2018</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613E6CD3-E1D4-41D7-A5CB-89E9AF4FCCF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21-Nov-16</a:t>
            </a:r>
            <a:endParaRPr lang="fr-FR"/>
          </a:p>
        </p:txBody>
      </p:sp>
      <p:sp>
        <p:nvSpPr>
          <p:cNvPr id="4" name="Footer Placeholder 3"/>
          <p:cNvSpPr>
            <a:spLocks noGrp="1"/>
          </p:cNvSpPr>
          <p:nvPr>
            <p:ph type="ftr" sz="quarter" idx="11"/>
          </p:nvPr>
        </p:nvSpPr>
        <p:spPr/>
        <p:txBody>
          <a:bodyPr/>
          <a:lstStyle/>
          <a:p>
            <a:r>
              <a:rPr lang="en-US" smtClean="0"/>
              <a:t>OECD Observatory of Public Sector Innovation: Skills for Public Sector Innovation</a:t>
            </a:r>
            <a:endParaRPr lang="fr-FR"/>
          </a:p>
        </p:txBody>
      </p:sp>
      <p:sp>
        <p:nvSpPr>
          <p:cNvPr id="5" name="Slide Number Placeholder 4"/>
          <p:cNvSpPr>
            <a:spLocks noGrp="1"/>
          </p:cNvSpPr>
          <p:nvPr>
            <p:ph type="sldNum" sz="quarter" idx="12"/>
          </p:nvPr>
        </p:nvSpPr>
        <p:spPr/>
        <p:txBody>
          <a:bodyPr/>
          <a:lstStyle/>
          <a:p>
            <a:fld id="{0145341A-38AE-483C-B4A5-FDC522834447}" type="slidenum">
              <a:rPr lang="fr-FR" smtClean="0"/>
              <a:pPr/>
              <a:t>‹#›</a:t>
            </a:fld>
            <a:endParaRPr lang="fr-FR"/>
          </a:p>
        </p:txBody>
      </p:sp>
      <p:sp>
        <p:nvSpPr>
          <p:cNvPr id="7" name="Content Placeholder 6"/>
          <p:cNvSpPr>
            <a:spLocks noGrp="1"/>
          </p:cNvSpPr>
          <p:nvPr>
            <p:ph sz="quarter" idx="13"/>
          </p:nvPr>
        </p:nvSpPr>
        <p:spPr/>
        <p:txBody>
          <a:bodyPr/>
          <a:lstStyle>
            <a:lvl1pPr marL="182563" indent="-182563">
              <a:spcAft>
                <a:spcPts val="600"/>
              </a:spcAft>
              <a:buFont typeface="Wingdings" panose="05000000000000000000" pitchFamily="2" charset="2"/>
              <a:buChar char="§"/>
              <a:defRPr/>
            </a:lvl1pPr>
            <a:lvl2pPr marL="625475" indent="-176213">
              <a:spcBef>
                <a:spcPts val="600"/>
              </a:spcBef>
              <a:spcAft>
                <a:spcPts val="600"/>
              </a:spcAft>
              <a:buFont typeface="Wingdings" panose="05000000000000000000" pitchFamily="2" charset="2"/>
              <a:buChar char="§"/>
              <a:defRPr/>
            </a:lvl2pPr>
            <a:lvl3pPr marL="1074738" indent="-182563" defTabSz="808038">
              <a:spcBef>
                <a:spcPts val="600"/>
              </a:spcBef>
              <a:spcAft>
                <a:spcPts val="600"/>
              </a:spcAft>
              <a:buFont typeface="Wingdings" panose="05000000000000000000" pitchFamily="2" charset="2"/>
              <a:buChar char="§"/>
              <a:defRPr/>
            </a:lvl3pPr>
            <a:lvl4pPr marL="1524000" indent="-182563">
              <a:spcBef>
                <a:spcPts val="600"/>
              </a:spcBef>
              <a:spcAft>
                <a:spcPts val="600"/>
              </a:spcAft>
              <a:buFont typeface="Wingdings" panose="05000000000000000000" pitchFamily="2" charset="2"/>
              <a:buChar char="§"/>
              <a:defRPr/>
            </a:lvl4pPr>
            <a:lvl5pPr marL="1973263" indent="-182563">
              <a:spcBef>
                <a:spcPts val="600"/>
              </a:spcBef>
              <a:spcAft>
                <a:spcPts val="600"/>
              </a:spcAft>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600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3B167DD-63BE-419B-8153-0B4850E75279}"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56965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DB628E1-A0D5-4000-BD41-AC919A70654B}" type="datetimeFigureOut">
              <a:rPr lang="en-GB" smtClean="0">
                <a:solidFill>
                  <a:prstClr val="white"/>
                </a:solidFill>
              </a:rPr>
              <a:pPr/>
              <a:t>26/02/2018</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387188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DB628E1-A0D5-4000-BD41-AC919A70654B}" type="datetimeFigureOut">
              <a:rPr lang="en-GB" smtClean="0"/>
              <a:pPr/>
              <a:t>26/02/2018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BFF9ECB-D7B9-4AE2-A133-621E393E10E7}"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11615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DB628E1-A0D5-4000-BD41-AC919A70654B}" type="datetimeFigureOut">
              <a:rPr lang="en-GB" smtClean="0">
                <a:solidFill>
                  <a:prstClr val="white"/>
                </a:solidFill>
              </a:rPr>
              <a:pPr/>
              <a:t>26/02/2018</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9BFF9ECB-D7B9-4AE2-A133-621E393E10E7}"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88303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TILE AND CONT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2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85000"/>
                    <a:lumOff val="1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9872" y="6356350"/>
            <a:ext cx="549424" cy="365125"/>
          </a:xfrm>
        </p:spPr>
        <p:txBody>
          <a:bodyPr/>
          <a:lstStyle>
            <a:lvl1pPr>
              <a:defRPr sz="1400" b="1"/>
            </a:lvl1pPr>
          </a:lstStyle>
          <a:p>
            <a:fld id="{9BFF9ECB-D7B9-4AE2-A133-621E393E10E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3040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10" y="5328191"/>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3"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A30C6226-5CB5-41E1-BD80-D29DF78F547D}" type="datetimeFigureOut">
              <a:rPr lang="en-GB" smtClean="0"/>
              <a:t>26/02/2018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13E6CD3-E1D4-41D7-A5CB-89E9AF4FCCF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5" r:id="rId4"/>
    <p:sldLayoutId id="2147483691" r:id="rId5"/>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smtClean="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DB628E1-A0D5-4000-BD41-AC919A70654B}" type="datetimeFigureOut">
              <a:rPr lang="en-GB" smtClean="0"/>
              <a:pPr/>
              <a:t>26/02/2018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BFF9ECB-D7B9-4AE2-A133-621E393E10E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4468547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999874"/>
            <a:ext cx="5760640" cy="1569660"/>
          </a:xfrm>
        </p:spPr>
        <p:txBody>
          <a:bodyPr/>
          <a:lstStyle/>
          <a:p>
            <a:pPr>
              <a:lnSpc>
                <a:spcPct val="100000"/>
              </a:lnSpc>
            </a:pPr>
            <a:r>
              <a:rPr lang="en-GB" sz="2400" b="1" dirty="0" smtClean="0"/>
              <a:t>The </a:t>
            </a:r>
            <a:r>
              <a:rPr lang="en-GB" sz="2400" b="1" dirty="0"/>
              <a:t>Governance Challenge of </a:t>
            </a:r>
            <a:r>
              <a:rPr lang="en-GB" sz="2400" b="1" dirty="0" smtClean="0"/>
              <a:t/>
            </a:r>
            <a:br>
              <a:rPr lang="en-GB" sz="2400" b="1" dirty="0" smtClean="0"/>
            </a:br>
            <a:r>
              <a:rPr lang="en-GB" sz="2400" b="1" dirty="0" smtClean="0"/>
              <a:t>Implementing </a:t>
            </a:r>
            <a:r>
              <a:rPr lang="en-GB" sz="2400" b="1" dirty="0"/>
              <a:t>the SDGs </a:t>
            </a:r>
            <a:r>
              <a:rPr lang="en-GB" sz="2400" b="1" dirty="0" smtClean="0"/>
              <a:t>:</a:t>
            </a:r>
            <a:r>
              <a:rPr lang="en-GB" sz="2400" b="1" dirty="0"/>
              <a:t/>
            </a:r>
            <a:br>
              <a:rPr lang="en-GB" sz="2400" b="1" dirty="0"/>
            </a:br>
            <a:r>
              <a:rPr lang="en-GB" sz="2400" b="1" dirty="0" smtClean="0"/>
              <a:t>Initial </a:t>
            </a:r>
            <a:r>
              <a:rPr lang="en-GB" sz="2400" b="1" dirty="0" smtClean="0"/>
              <a:t>Lessons from an international perspective</a:t>
            </a:r>
            <a:endParaRPr lang="en-GB" sz="2400" dirty="0"/>
          </a:p>
        </p:txBody>
      </p:sp>
      <p:sp>
        <p:nvSpPr>
          <p:cNvPr id="3" name="Subtitle 2"/>
          <p:cNvSpPr>
            <a:spLocks noGrp="1"/>
          </p:cNvSpPr>
          <p:nvPr>
            <p:ph type="subTitle" idx="1"/>
          </p:nvPr>
        </p:nvSpPr>
        <p:spPr>
          <a:xfrm>
            <a:off x="683568" y="4509120"/>
            <a:ext cx="6300000" cy="2154436"/>
          </a:xfrm>
        </p:spPr>
        <p:txBody>
          <a:bodyPr/>
          <a:lstStyle/>
          <a:p>
            <a:pPr>
              <a:lnSpc>
                <a:spcPct val="100000"/>
              </a:lnSpc>
            </a:pPr>
            <a:r>
              <a:rPr lang="en-GB" sz="2000" b="1" dirty="0" smtClean="0"/>
              <a:t>Capacity Buildin</a:t>
            </a:r>
            <a:r>
              <a:rPr lang="en-GB" sz="2000" b="1" dirty="0" smtClean="0"/>
              <a:t>g for the 2030 Agenda</a:t>
            </a:r>
          </a:p>
          <a:p>
            <a:pPr>
              <a:lnSpc>
                <a:spcPct val="100000"/>
              </a:lnSpc>
            </a:pPr>
            <a:r>
              <a:rPr lang="en-GB" sz="2000" dirty="0" smtClean="0"/>
              <a:t>Brasilia, 26 February</a:t>
            </a:r>
          </a:p>
          <a:p>
            <a:pPr>
              <a:lnSpc>
                <a:spcPct val="100000"/>
              </a:lnSpc>
            </a:pPr>
            <a:endParaRPr lang="en-GB" sz="2000" b="1" dirty="0"/>
          </a:p>
          <a:p>
            <a:pPr>
              <a:lnSpc>
                <a:spcPct val="100000"/>
              </a:lnSpc>
            </a:pPr>
            <a:r>
              <a:rPr lang="en-GB" sz="2000" b="1" dirty="0" smtClean="0"/>
              <a:t>Edwin </a:t>
            </a:r>
            <a:r>
              <a:rPr lang="en-GB" sz="2000" b="1" dirty="0" smtClean="0"/>
              <a:t>Lau</a:t>
            </a:r>
          </a:p>
          <a:p>
            <a:pPr>
              <a:lnSpc>
                <a:spcPct val="100000"/>
              </a:lnSpc>
            </a:pPr>
            <a:r>
              <a:rPr lang="en-GB" dirty="0" smtClean="0"/>
              <a:t>Head, Reform of the Public Sector Division </a:t>
            </a:r>
          </a:p>
          <a:p>
            <a:pPr>
              <a:lnSpc>
                <a:spcPct val="100000"/>
              </a:lnSpc>
            </a:pPr>
            <a:r>
              <a:rPr lang="en-GB" dirty="0" smtClean="0"/>
              <a:t>Public Governance Directorate</a:t>
            </a:r>
          </a:p>
          <a:p>
            <a:pPr>
              <a:lnSpc>
                <a:spcPct val="100000"/>
              </a:lnSpc>
            </a:pPr>
            <a:r>
              <a:rPr lang="fr-FR" dirty="0" smtClean="0"/>
              <a:t>OECD</a:t>
            </a:r>
            <a:endParaRPr lang="fr-FR" dirty="0" smtClean="0"/>
          </a:p>
        </p:txBody>
      </p:sp>
    </p:spTree>
    <p:extLst>
      <p:ext uri="{BB962C8B-B14F-4D97-AF65-F5344CB8AC3E}">
        <p14:creationId xmlns:p14="http://schemas.microsoft.com/office/powerpoint/2010/main" val="2559609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188640"/>
            <a:ext cx="7848872" cy="1022400"/>
          </a:xfrm>
        </p:spPr>
        <p:txBody>
          <a:bodyPr/>
          <a:lstStyle/>
          <a:p>
            <a:r>
              <a:rPr lang="en-GB" dirty="0"/>
              <a:t>Satisfaction with public services matters for trust in public </a:t>
            </a:r>
            <a:r>
              <a:rPr lang="en-GB" dirty="0" smtClean="0"/>
              <a:t>institutions</a:t>
            </a:r>
            <a:r>
              <a:rPr lang="en-GB" dirty="0"/>
              <a:t> </a:t>
            </a:r>
            <a:r>
              <a:rPr lang="en-GB" dirty="0" smtClean="0"/>
              <a:t>(Goal 16)</a:t>
            </a:r>
            <a:endParaRPr lang="en-GB" dirty="0"/>
          </a:p>
        </p:txBody>
      </p:sp>
      <p:sp>
        <p:nvSpPr>
          <p:cNvPr id="6" name="Rectangle 5"/>
          <p:cNvSpPr/>
          <p:nvPr/>
        </p:nvSpPr>
        <p:spPr>
          <a:xfrm>
            <a:off x="971600" y="1340768"/>
            <a:ext cx="7488832" cy="646331"/>
          </a:xfrm>
          <a:prstGeom prst="rect">
            <a:avLst/>
          </a:prstGeom>
        </p:spPr>
        <p:txBody>
          <a:bodyPr wrap="square">
            <a:spAutoFit/>
          </a:bodyPr>
          <a:lstStyle/>
          <a:p>
            <a:pPr algn="ctr"/>
            <a:r>
              <a:rPr lang="en-US" b="1" dirty="0" smtClean="0">
                <a:solidFill>
                  <a:schemeClr val="bg2">
                    <a:lumMod val="10000"/>
                  </a:schemeClr>
                </a:solidFill>
                <a:latin typeface="Arial Narrow" panose="020B0606020202030204" pitchFamily="34" charset="0"/>
              </a:rPr>
              <a:t>Correlation </a:t>
            </a:r>
            <a:r>
              <a:rPr lang="en-US" b="1" dirty="0">
                <a:solidFill>
                  <a:schemeClr val="bg2">
                    <a:lumMod val="10000"/>
                  </a:schemeClr>
                </a:solidFill>
                <a:latin typeface="Arial Narrow" panose="020B0606020202030204" pitchFamily="34" charset="0"/>
              </a:rPr>
              <a:t>between </a:t>
            </a:r>
            <a:r>
              <a:rPr lang="en-US" b="1" dirty="0" smtClean="0">
                <a:solidFill>
                  <a:schemeClr val="bg2">
                    <a:lumMod val="10000"/>
                  </a:schemeClr>
                </a:solidFill>
                <a:latin typeface="Arial Narrow" panose="020B0606020202030204" pitchFamily="34" charset="0"/>
              </a:rPr>
              <a:t>self-reported </a:t>
            </a:r>
            <a:r>
              <a:rPr lang="en-US" b="1" dirty="0">
                <a:solidFill>
                  <a:schemeClr val="bg2">
                    <a:lumMod val="10000"/>
                  </a:schemeClr>
                </a:solidFill>
                <a:latin typeface="Arial Narrow" panose="020B0606020202030204" pitchFamily="34" charset="0"/>
              </a:rPr>
              <a:t>satisfaction with local services and self-reported confidence in local authorities in OECD-EU countries, 2008-2015</a:t>
            </a:r>
            <a:endParaRPr lang="en-GB" b="1" dirty="0">
              <a:solidFill>
                <a:schemeClr val="bg2">
                  <a:lumMod val="10000"/>
                </a:schemeClr>
              </a:solidFill>
              <a:latin typeface="Arial Narrow" panose="020B0606020202030204" pitchFamily="34" charset="0"/>
            </a:endParaRPr>
          </a:p>
        </p:txBody>
      </p:sp>
      <p:sp>
        <p:nvSpPr>
          <p:cNvPr id="7" name="Rectangle 6"/>
          <p:cNvSpPr/>
          <p:nvPr/>
        </p:nvSpPr>
        <p:spPr>
          <a:xfrm>
            <a:off x="837622" y="6525344"/>
            <a:ext cx="1326004" cy="307777"/>
          </a:xfrm>
          <a:prstGeom prst="rect">
            <a:avLst/>
          </a:prstGeom>
        </p:spPr>
        <p:txBody>
          <a:bodyPr wrap="none">
            <a:spAutoFit/>
          </a:bodyPr>
          <a:lstStyle/>
          <a:p>
            <a:r>
              <a:rPr lang="en-GB" sz="1400" dirty="0" smtClean="0"/>
              <a:t>Source: OECD</a:t>
            </a:r>
            <a:endParaRPr lang="en-GB" sz="1400" dirty="0"/>
          </a:p>
        </p:txBody>
      </p:sp>
      <p:graphicFrame>
        <p:nvGraphicFramePr>
          <p:cNvPr id="9" name="Chart 8"/>
          <p:cNvGraphicFramePr/>
          <p:nvPr>
            <p:extLst>
              <p:ext uri="{D42A27DB-BD31-4B8C-83A1-F6EECF244321}">
                <p14:modId xmlns:p14="http://schemas.microsoft.com/office/powerpoint/2010/main" val="580398071"/>
              </p:ext>
            </p:extLst>
          </p:nvPr>
        </p:nvGraphicFramePr>
        <p:xfrm>
          <a:off x="539552" y="2159952"/>
          <a:ext cx="7920880" cy="451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69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The fight for more gender equality has to start inside governments! (Goal 5)  </a:t>
            </a:r>
            <a:r>
              <a:rPr lang="en-GB" dirty="0"/>
              <a:t/>
            </a:r>
            <a:br>
              <a:rPr lang="en-GB" dirty="0"/>
            </a:br>
            <a:endParaRPr lang="en-GB" b="1" dirty="0">
              <a:solidFill>
                <a:schemeClr val="tx2"/>
              </a:solidFill>
            </a:endParaRPr>
          </a:p>
        </p:txBody>
      </p:sp>
      <p:graphicFrame>
        <p:nvGraphicFramePr>
          <p:cNvPr id="4" name="Chart 3"/>
          <p:cNvGraphicFramePr>
            <a:graphicFrameLocks/>
          </p:cNvGraphicFramePr>
          <p:nvPr>
            <p:extLst>
              <p:ext uri="{D42A27DB-BD31-4B8C-83A1-F6EECF244321}">
                <p14:modId xmlns:p14="http://schemas.microsoft.com/office/powerpoint/2010/main" val="437279009"/>
              </p:ext>
            </p:extLst>
          </p:nvPr>
        </p:nvGraphicFramePr>
        <p:xfrm>
          <a:off x="467544" y="2131115"/>
          <a:ext cx="7776864" cy="403418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39552" y="1484784"/>
            <a:ext cx="7992888" cy="646331"/>
          </a:xfrm>
          <a:prstGeom prst="rect">
            <a:avLst/>
          </a:prstGeom>
        </p:spPr>
        <p:txBody>
          <a:bodyPr wrap="square">
            <a:spAutoFit/>
          </a:bodyPr>
          <a:lstStyle/>
          <a:p>
            <a:pPr algn="ctr"/>
            <a:r>
              <a:rPr lang="en-US" dirty="0"/>
              <a:t>Share of women in Senior Management positions in Central Government, 2010 and 2015</a:t>
            </a:r>
            <a:endParaRPr lang="en-GB" dirty="0"/>
          </a:p>
        </p:txBody>
      </p:sp>
      <p:sp>
        <p:nvSpPr>
          <p:cNvPr id="6" name="Rectangle 5"/>
          <p:cNvSpPr/>
          <p:nvPr/>
        </p:nvSpPr>
        <p:spPr>
          <a:xfrm>
            <a:off x="683568" y="6381328"/>
            <a:ext cx="7272808" cy="276999"/>
          </a:xfrm>
          <a:prstGeom prst="rect">
            <a:avLst/>
          </a:prstGeom>
        </p:spPr>
        <p:txBody>
          <a:bodyPr wrap="square">
            <a:spAutoFit/>
          </a:bodyPr>
          <a:lstStyle/>
          <a:p>
            <a:r>
              <a:rPr lang="en-US" sz="1200" dirty="0"/>
              <a:t>Source: OECD (2016) Survey on the Composition of the workforce in Central/federal Governments</a:t>
            </a:r>
          </a:p>
        </p:txBody>
      </p:sp>
    </p:spTree>
    <p:extLst>
      <p:ext uri="{BB962C8B-B14F-4D97-AF65-F5344CB8AC3E}">
        <p14:creationId xmlns:p14="http://schemas.microsoft.com/office/powerpoint/2010/main" val="3403924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Expanding</a:t>
            </a:r>
            <a:r>
              <a:rPr lang="fr-FR" dirty="0" smtClean="0"/>
              <a:t> data collection </a:t>
            </a:r>
            <a:r>
              <a:rPr lang="fr-FR" dirty="0" err="1" smtClean="0"/>
              <a:t>beyond</a:t>
            </a:r>
            <a:r>
              <a:rPr lang="fr-FR" dirty="0" smtClean="0"/>
              <a:t> OECD countries</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547" y="1988840"/>
            <a:ext cx="1294130" cy="189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563" y="2029195"/>
            <a:ext cx="1371600" cy="189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801941"/>
            <a:ext cx="1496695" cy="185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2123728" y="2011093"/>
            <a:ext cx="1437005" cy="1916430"/>
          </a:xfrm>
          <a:prstGeom prst="rect">
            <a:avLst/>
          </a:prstGeom>
          <a:ln>
            <a:solidFill>
              <a:sysClr val="windowText" lastClr="000000"/>
            </a:solidFill>
          </a:ln>
          <a:effectLst>
            <a:outerShdw blurRad="50800" dist="38100" dir="2700000" algn="tl" rotWithShape="0">
              <a:prstClr val="black">
                <a:alpha val="40000"/>
              </a:prstClr>
            </a:outerShdw>
          </a:effectLst>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011093"/>
            <a:ext cx="1438910" cy="193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1988840"/>
            <a:ext cx="2808312" cy="3565905"/>
          </a:xfrm>
          <a:prstGeom prst="rect">
            <a:avLst/>
          </a:prstGeom>
          <a:ln w="88900" cap="sq" cmpd="thickThin">
            <a:solidFill>
              <a:srgbClr val="000000"/>
            </a:solidFill>
            <a:prstDash val="solid"/>
            <a:miter lim="800000"/>
          </a:ln>
          <a:effectLst>
            <a:glow rad="228600">
              <a:schemeClr val="accent1">
                <a:satMod val="175000"/>
                <a:alpha val="40000"/>
              </a:schemeClr>
            </a:glow>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2452" y="4717987"/>
            <a:ext cx="1489778" cy="193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7864" y="4840882"/>
            <a:ext cx="1426564" cy="184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9357" y="4772766"/>
            <a:ext cx="1512168" cy="198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36775" y="4342135"/>
            <a:ext cx="1963999" cy="369332"/>
          </a:xfrm>
          <a:prstGeom prst="rect">
            <a:avLst/>
          </a:prstGeom>
          <a:noFill/>
        </p:spPr>
        <p:txBody>
          <a:bodyPr wrap="none" rtlCol="0">
            <a:spAutoFit/>
          </a:bodyPr>
          <a:lstStyle/>
          <a:p>
            <a:r>
              <a:rPr lang="fr-FR" dirty="0" err="1" smtClean="0"/>
              <a:t>Regional</a:t>
            </a:r>
            <a:r>
              <a:rPr lang="fr-FR" dirty="0" smtClean="0"/>
              <a:t> </a:t>
            </a:r>
            <a:r>
              <a:rPr lang="fr-FR" dirty="0" err="1" smtClean="0"/>
              <a:t>editions</a:t>
            </a:r>
            <a:endParaRPr lang="en-GB" dirty="0"/>
          </a:p>
        </p:txBody>
      </p:sp>
      <p:sp>
        <p:nvSpPr>
          <p:cNvPr id="15" name="TextBox 14"/>
          <p:cNvSpPr txBox="1"/>
          <p:nvPr/>
        </p:nvSpPr>
        <p:spPr>
          <a:xfrm>
            <a:off x="3347863" y="4348655"/>
            <a:ext cx="1891865" cy="369332"/>
          </a:xfrm>
          <a:prstGeom prst="rect">
            <a:avLst/>
          </a:prstGeom>
          <a:noFill/>
        </p:spPr>
        <p:txBody>
          <a:bodyPr wrap="none" rtlCol="0">
            <a:spAutoFit/>
          </a:bodyPr>
          <a:lstStyle/>
          <a:p>
            <a:r>
              <a:rPr lang="fr-FR" dirty="0" smtClean="0"/>
              <a:t>Country </a:t>
            </a:r>
            <a:r>
              <a:rPr lang="fr-FR" dirty="0" err="1" smtClean="0"/>
              <a:t>editions</a:t>
            </a:r>
            <a:endParaRPr lang="en-GB" dirty="0"/>
          </a:p>
        </p:txBody>
      </p:sp>
      <p:sp>
        <p:nvSpPr>
          <p:cNvPr id="11" name="TextBox 10"/>
          <p:cNvSpPr txBox="1"/>
          <p:nvPr/>
        </p:nvSpPr>
        <p:spPr>
          <a:xfrm>
            <a:off x="751547" y="1456962"/>
            <a:ext cx="4899098" cy="369332"/>
          </a:xfrm>
          <a:prstGeom prst="rect">
            <a:avLst/>
          </a:prstGeom>
          <a:noFill/>
        </p:spPr>
        <p:txBody>
          <a:bodyPr wrap="none" rtlCol="0">
            <a:spAutoFit/>
          </a:bodyPr>
          <a:lstStyle/>
          <a:p>
            <a:r>
              <a:rPr lang="fr-FR" dirty="0" smtClean="0"/>
              <a:t>Regular </a:t>
            </a:r>
            <a:r>
              <a:rPr lang="fr-FR" dirty="0" err="1" smtClean="0"/>
              <a:t>editions</a:t>
            </a:r>
            <a:r>
              <a:rPr lang="fr-FR" dirty="0" smtClean="0"/>
              <a:t> (</a:t>
            </a:r>
            <a:r>
              <a:rPr lang="fr-FR" dirty="0" err="1" smtClean="0"/>
              <a:t>since</a:t>
            </a:r>
            <a:r>
              <a:rPr lang="fr-FR" dirty="0" smtClean="0"/>
              <a:t> 2009, </a:t>
            </a:r>
            <a:r>
              <a:rPr lang="fr-FR" dirty="0" err="1" smtClean="0"/>
              <a:t>every</a:t>
            </a:r>
            <a:r>
              <a:rPr lang="fr-FR" dirty="0" smtClean="0"/>
              <a:t> </a:t>
            </a:r>
            <a:r>
              <a:rPr lang="fr-FR" dirty="0" err="1" smtClean="0"/>
              <a:t>two</a:t>
            </a:r>
            <a:r>
              <a:rPr lang="fr-FR" dirty="0" smtClean="0"/>
              <a:t> </a:t>
            </a:r>
            <a:r>
              <a:rPr lang="fr-FR" dirty="0" err="1" smtClean="0"/>
              <a:t>years</a:t>
            </a:r>
            <a:r>
              <a:rPr lang="fr-FR" dirty="0" smtClean="0"/>
              <a:t>)</a:t>
            </a:r>
            <a:endParaRPr lang="en-GB" dirty="0"/>
          </a:p>
        </p:txBody>
      </p:sp>
    </p:spTree>
    <p:extLst>
      <p:ext uri="{BB962C8B-B14F-4D97-AF65-F5344CB8AC3E}">
        <p14:creationId xmlns:p14="http://schemas.microsoft.com/office/powerpoint/2010/main" val="131146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does this mean for civil servants? </a:t>
            </a:r>
            <a:endParaRPr lang="en-GB" dirty="0"/>
          </a:p>
        </p:txBody>
      </p:sp>
    </p:spTree>
    <p:extLst>
      <p:ext uri="{BB962C8B-B14F-4D97-AF65-F5344CB8AC3E}">
        <p14:creationId xmlns:p14="http://schemas.microsoft.com/office/powerpoint/2010/main" val="284134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46" y="1412780"/>
            <a:ext cx="5308516" cy="52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smtClean="0"/>
              <a:t>Building civil servants’ capabilities to implement SDGs</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700815"/>
            <a:ext cx="3099368" cy="4046775"/>
          </a:xfrm>
          <a:prstGeom prst="rect">
            <a:avLst/>
          </a:prstGeom>
          <a:ln>
            <a:solidFill>
              <a:schemeClr val="tx1"/>
            </a:solidFill>
          </a:ln>
        </p:spPr>
      </p:pic>
    </p:spTree>
    <p:extLst>
      <p:ext uri="{BB962C8B-B14F-4D97-AF65-F5344CB8AC3E}">
        <p14:creationId xmlns:p14="http://schemas.microsoft.com/office/powerpoint/2010/main" val="2130505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a:t>
            </a:r>
            <a:r>
              <a:rPr lang="en-GB" dirty="0" smtClean="0"/>
              <a:t>rofessional, strategic and innovative</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079883253"/>
              </p:ext>
            </p:extLst>
          </p:nvPr>
        </p:nvGraphicFramePr>
        <p:xfrm>
          <a:off x="27355" y="1628803"/>
          <a:ext cx="9009140" cy="4608781"/>
        </p:xfrm>
        <a:graphic>
          <a:graphicData uri="http://schemas.openxmlformats.org/drawingml/2006/table">
            <a:tbl>
              <a:tblPr firstRow="1" firstCol="1" bandRow="1">
                <a:effectLst/>
                <a:tableStyleId>{5C22544A-7EE6-4342-B048-85BDC9FD1C3A}</a:tableStyleId>
              </a:tblPr>
              <a:tblGrid>
                <a:gridCol w="1823936"/>
                <a:gridCol w="1796301"/>
                <a:gridCol w="1796301"/>
                <a:gridCol w="1796301"/>
                <a:gridCol w="1796301"/>
              </a:tblGrid>
              <a:tr h="822616">
                <a:tc>
                  <a:txBody>
                    <a:bodyPr/>
                    <a:lstStyle/>
                    <a:p>
                      <a:pPr>
                        <a:spcAft>
                          <a:spcPts val="0"/>
                        </a:spcAft>
                      </a:pPr>
                      <a:endParaRPr lang="en-GB" sz="1600" dirty="0">
                        <a:solidFill>
                          <a:schemeClr val="tx1">
                            <a:lumMod val="75000"/>
                          </a:schemeClr>
                        </a:solidFill>
                        <a:effectLst/>
                        <a:latin typeface="Arial"/>
                        <a:ea typeface="Times New Roman"/>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lnB w="12700" cap="flat" cmpd="sng" algn="ctr">
                      <a:solidFill>
                        <a:schemeClr val="accent6">
                          <a:lumMod val="75000"/>
                        </a:schemeClr>
                      </a:solidFill>
                      <a:prstDash val="solid"/>
                      <a:round/>
                      <a:headEnd type="none" w="med" len="med"/>
                      <a:tailEnd type="none" w="med" len="med"/>
                    </a:lnB>
                    <a:noFill/>
                  </a:tcPr>
                </a:tc>
                <a:tc>
                  <a:txBody>
                    <a:bodyPr/>
                    <a:lstStyle/>
                    <a:p>
                      <a:pPr algn="ctr">
                        <a:spcAft>
                          <a:spcPts val="0"/>
                        </a:spcAft>
                      </a:pPr>
                      <a:r>
                        <a:rPr lang="en-GB" sz="1600" dirty="0" smtClean="0">
                          <a:solidFill>
                            <a:schemeClr val="tx1">
                              <a:lumMod val="75000"/>
                            </a:schemeClr>
                          </a:solidFill>
                          <a:effectLst/>
                          <a:latin typeface="+mn-lt"/>
                          <a:ea typeface="Times New Roman"/>
                          <a:cs typeface="Times New Roman"/>
                        </a:rPr>
                        <a:t>Policy Development</a:t>
                      </a:r>
                      <a:endParaRPr lang="en-GB" sz="1600" dirty="0">
                        <a:solidFill>
                          <a:schemeClr val="tx1">
                            <a:lumMod val="75000"/>
                          </a:schemeClr>
                        </a:solidFill>
                        <a:effectLst/>
                        <a:latin typeface="+mn-lt"/>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B w="12700" cap="flat" cmpd="sng" algn="ctr">
                      <a:solidFill>
                        <a:schemeClr val="accent6">
                          <a:lumMod val="75000"/>
                        </a:schemeClr>
                      </a:solidFill>
                      <a:prstDash val="solid"/>
                      <a:round/>
                      <a:headEnd type="none" w="med" len="med"/>
                      <a:tailEnd type="none" w="med" len="med"/>
                    </a:lnB>
                    <a:noFill/>
                  </a:tcPr>
                </a:tc>
                <a:tc>
                  <a:txBody>
                    <a:bodyPr/>
                    <a:lstStyle/>
                    <a:p>
                      <a:pPr algn="ctr">
                        <a:spcAft>
                          <a:spcPts val="0"/>
                        </a:spcAft>
                      </a:pPr>
                      <a:r>
                        <a:rPr lang="en-GB" sz="1600" dirty="0" smtClean="0">
                          <a:solidFill>
                            <a:schemeClr val="tx1">
                              <a:lumMod val="75000"/>
                            </a:schemeClr>
                          </a:solidFill>
                          <a:effectLst/>
                          <a:latin typeface="+mn-lt"/>
                          <a:ea typeface="Times New Roman"/>
                          <a:cs typeface="Times New Roman"/>
                        </a:rPr>
                        <a:t>Working with Citizens</a:t>
                      </a:r>
                      <a:endParaRPr lang="en-GB" sz="1600" dirty="0">
                        <a:solidFill>
                          <a:schemeClr val="tx1">
                            <a:lumMod val="75000"/>
                          </a:schemeClr>
                        </a:solidFill>
                        <a:effectLst/>
                        <a:latin typeface="+mn-lt"/>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B w="12700" cap="flat" cmpd="sng" algn="ctr">
                      <a:solidFill>
                        <a:schemeClr val="accent6">
                          <a:lumMod val="75000"/>
                        </a:schemeClr>
                      </a:solidFill>
                      <a:prstDash val="solid"/>
                      <a:round/>
                      <a:headEnd type="none" w="med" len="med"/>
                      <a:tailEnd type="none" w="med" len="med"/>
                    </a:lnB>
                    <a:noFill/>
                  </a:tcPr>
                </a:tc>
                <a:tc>
                  <a:txBody>
                    <a:bodyPr/>
                    <a:lstStyle/>
                    <a:p>
                      <a:pPr algn="ctr">
                        <a:spcAft>
                          <a:spcPts val="0"/>
                        </a:spcAft>
                      </a:pPr>
                      <a:r>
                        <a:rPr lang="en-GB" sz="1600" dirty="0" smtClean="0">
                          <a:solidFill>
                            <a:schemeClr val="tx1">
                              <a:lumMod val="75000"/>
                            </a:schemeClr>
                          </a:solidFill>
                          <a:effectLst/>
                          <a:latin typeface="+mn-lt"/>
                          <a:ea typeface="Times New Roman"/>
                          <a:cs typeface="Times New Roman"/>
                        </a:rPr>
                        <a:t>Commissioning and Contracting</a:t>
                      </a:r>
                      <a:endParaRPr lang="en-GB" sz="1600" dirty="0">
                        <a:solidFill>
                          <a:schemeClr val="tx1">
                            <a:lumMod val="75000"/>
                          </a:schemeClr>
                        </a:solidFill>
                        <a:effectLst/>
                        <a:latin typeface="+mn-lt"/>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B w="12700" cap="flat" cmpd="sng" algn="ctr">
                      <a:solidFill>
                        <a:schemeClr val="accent6">
                          <a:lumMod val="75000"/>
                        </a:schemeClr>
                      </a:solidFill>
                      <a:prstDash val="solid"/>
                      <a:round/>
                      <a:headEnd type="none" w="med" len="med"/>
                      <a:tailEnd type="none" w="med" len="med"/>
                    </a:lnB>
                    <a:noFill/>
                  </a:tcPr>
                </a:tc>
                <a:tc>
                  <a:txBody>
                    <a:bodyPr/>
                    <a:lstStyle/>
                    <a:p>
                      <a:pPr algn="ctr">
                        <a:spcAft>
                          <a:spcPts val="0"/>
                        </a:spcAft>
                      </a:pPr>
                      <a:r>
                        <a:rPr lang="en-GB" sz="1600" dirty="0" smtClean="0">
                          <a:solidFill>
                            <a:schemeClr val="tx1">
                              <a:lumMod val="75000"/>
                            </a:schemeClr>
                          </a:solidFill>
                          <a:effectLst/>
                          <a:latin typeface="+mn-lt"/>
                          <a:ea typeface="Times New Roman"/>
                          <a:cs typeface="Times New Roman"/>
                        </a:rPr>
                        <a:t>Managing</a:t>
                      </a:r>
                      <a:r>
                        <a:rPr lang="en-GB" sz="1600" baseline="0" dirty="0" smtClean="0">
                          <a:solidFill>
                            <a:schemeClr val="tx1">
                              <a:lumMod val="75000"/>
                            </a:schemeClr>
                          </a:solidFill>
                          <a:effectLst/>
                          <a:latin typeface="+mn-lt"/>
                          <a:ea typeface="Times New Roman"/>
                          <a:cs typeface="Times New Roman"/>
                        </a:rPr>
                        <a:t> through Networks</a:t>
                      </a:r>
                      <a:endParaRPr lang="en-GB" sz="1600" dirty="0">
                        <a:solidFill>
                          <a:schemeClr val="tx1">
                            <a:lumMod val="75000"/>
                          </a:schemeClr>
                        </a:solidFill>
                        <a:effectLst/>
                        <a:latin typeface="+mn-lt"/>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B w="12700" cap="flat" cmpd="sng" algn="ctr">
                      <a:solidFill>
                        <a:schemeClr val="accent6">
                          <a:lumMod val="75000"/>
                        </a:schemeClr>
                      </a:solidFill>
                      <a:prstDash val="solid"/>
                      <a:round/>
                      <a:headEnd type="none" w="med" len="med"/>
                      <a:tailEnd type="none" w="med" len="med"/>
                    </a:lnB>
                    <a:noFill/>
                  </a:tcPr>
                </a:tc>
              </a:tr>
              <a:tr h="1121599">
                <a:tc>
                  <a:txBody>
                    <a:bodyPr/>
                    <a:lstStyle/>
                    <a:p>
                      <a:pPr algn="r">
                        <a:spcAft>
                          <a:spcPts val="0"/>
                        </a:spcAft>
                      </a:pPr>
                      <a:r>
                        <a:rPr lang="en-GB" sz="1600" dirty="0">
                          <a:solidFill>
                            <a:schemeClr val="tx1">
                              <a:lumMod val="75000"/>
                            </a:schemeClr>
                          </a:solidFill>
                          <a:effectLst/>
                        </a:rPr>
                        <a:t>Professional </a:t>
                      </a:r>
                      <a:endParaRPr lang="en-GB" sz="1600" dirty="0">
                        <a:solidFill>
                          <a:schemeClr val="tx1">
                            <a:lumMod val="75000"/>
                          </a:schemeClr>
                        </a:solidFill>
                        <a:effectLst/>
                        <a:latin typeface="Arial"/>
                        <a:ea typeface="Times New Roman"/>
                        <a:cs typeface="Times New Roman"/>
                      </a:endParaRPr>
                    </a:p>
                  </a:txBody>
                  <a:tcPr marL="68580" marR="68580" marT="0" marB="0" anchor="ctr">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gridSpan="4">
                  <a:txBody>
                    <a:bodyPr/>
                    <a:lstStyle/>
                    <a:p>
                      <a:pPr>
                        <a:spcAft>
                          <a:spcPts val="0"/>
                        </a:spcAft>
                      </a:pPr>
                      <a:r>
                        <a:rPr kumimoji="0" lang="en-GB" sz="1900" b="0" i="0" kern="1200" dirty="0" smtClean="0">
                          <a:solidFill>
                            <a:schemeClr val="tx1">
                              <a:lumMod val="75000"/>
                            </a:schemeClr>
                          </a:solidFill>
                          <a:effectLst/>
                          <a:latin typeface="+mn-lt"/>
                          <a:ea typeface="+mn-ea"/>
                          <a:cs typeface="+mn-cs"/>
                        </a:rPr>
                        <a:t>basic building blocks of civil service professions</a:t>
                      </a:r>
                    </a:p>
                    <a:p>
                      <a:pPr>
                        <a:spcAft>
                          <a:spcPts val="0"/>
                        </a:spcAft>
                      </a:pPr>
                      <a:r>
                        <a:rPr kumimoji="0" lang="en-GB" sz="1900" i="1" kern="1200" dirty="0" smtClean="0">
                          <a:solidFill>
                            <a:schemeClr val="tx1">
                              <a:lumMod val="75000"/>
                            </a:schemeClr>
                          </a:solidFill>
                          <a:effectLst/>
                          <a:latin typeface="+mn-lt"/>
                          <a:ea typeface="+mn-ea"/>
                          <a:cs typeface="+mn-cs"/>
                        </a:rPr>
                        <a:t>e.g. economists, lawyers, statisticians, political scientists, policy experts, and communications specialists.</a:t>
                      </a:r>
                      <a:endParaRPr lang="en-GB" sz="1600" i="1" dirty="0">
                        <a:solidFill>
                          <a:schemeClr val="tx1">
                            <a:lumMod val="75000"/>
                          </a:schemeClr>
                        </a:solidFill>
                        <a:effectLst/>
                        <a:latin typeface="Arial"/>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hMerge="1">
                  <a:txBody>
                    <a:bodyPr/>
                    <a:lstStyle/>
                    <a:p>
                      <a:pPr>
                        <a:spcAft>
                          <a:spcPts val="0"/>
                        </a:spcAft>
                      </a:pPr>
                      <a:endParaRPr lang="en-GB" sz="1600" dirty="0">
                        <a:effectLst/>
                        <a:latin typeface="Arial"/>
                        <a:ea typeface="Times New Roman"/>
                        <a:cs typeface="Times New Roman"/>
                      </a:endParaRPr>
                    </a:p>
                  </a:txBody>
                  <a:tcPr marL="68580" marR="68580" marT="0" marB="0"/>
                </a:tc>
                <a:tc hMerge="1">
                  <a:txBody>
                    <a:bodyPr/>
                    <a:lstStyle/>
                    <a:p>
                      <a:pPr>
                        <a:spcAft>
                          <a:spcPts val="0"/>
                        </a:spcAft>
                      </a:pPr>
                      <a:endParaRPr lang="en-GB" sz="1600" dirty="0">
                        <a:effectLst/>
                        <a:latin typeface="Arial"/>
                        <a:ea typeface="Times New Roman"/>
                        <a:cs typeface="Times New Roman"/>
                      </a:endParaRPr>
                    </a:p>
                  </a:txBody>
                  <a:tcPr marL="68580" marR="68580" marT="0" marB="0"/>
                </a:tc>
                <a:tc hMerge="1">
                  <a:txBody>
                    <a:bodyPr/>
                    <a:lstStyle/>
                    <a:p>
                      <a:pPr>
                        <a:spcAft>
                          <a:spcPts val="0"/>
                        </a:spcAft>
                      </a:pPr>
                      <a:endParaRPr lang="en-GB" sz="1600" dirty="0">
                        <a:effectLst/>
                        <a:latin typeface="Arial"/>
                        <a:ea typeface="Times New Roman"/>
                        <a:cs typeface="Times New Roman"/>
                      </a:endParaRPr>
                    </a:p>
                  </a:txBody>
                  <a:tcPr marL="68580" marR="68580" marT="0" marB="0"/>
                </a:tc>
              </a:tr>
              <a:tr h="1553501">
                <a:tc>
                  <a:txBody>
                    <a:bodyPr/>
                    <a:lstStyle/>
                    <a:p>
                      <a:pPr algn="r">
                        <a:spcAft>
                          <a:spcPts val="0"/>
                        </a:spcAft>
                      </a:pPr>
                      <a:r>
                        <a:rPr lang="en-GB" sz="1600" dirty="0" smtClean="0">
                          <a:solidFill>
                            <a:schemeClr val="tx1">
                              <a:lumMod val="75000"/>
                            </a:schemeClr>
                          </a:solidFill>
                          <a:effectLst/>
                        </a:rPr>
                        <a:t>Strategic</a:t>
                      </a:r>
                      <a:endParaRPr lang="en-GB" sz="1600" dirty="0">
                        <a:solidFill>
                          <a:schemeClr val="tx1">
                            <a:lumMod val="75000"/>
                          </a:schemeClr>
                        </a:solidFill>
                        <a:effectLst/>
                        <a:latin typeface="Arial"/>
                        <a:ea typeface="Times New Roman"/>
                        <a:cs typeface="Times New Roman"/>
                      </a:endParaRPr>
                    </a:p>
                  </a:txBody>
                  <a:tcPr marL="68580" marR="68580" marT="0" marB="0" anchor="ctr">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gridSpan="4">
                  <a:txBody>
                    <a:bodyPr/>
                    <a:lstStyle/>
                    <a:p>
                      <a:pPr>
                        <a:spcAft>
                          <a:spcPts val="0"/>
                        </a:spcAft>
                      </a:pPr>
                      <a:r>
                        <a:rPr kumimoji="0" lang="en-GB" sz="1900" b="0" kern="1200" dirty="0" smtClean="0">
                          <a:solidFill>
                            <a:schemeClr val="tx1">
                              <a:lumMod val="75000"/>
                            </a:schemeClr>
                          </a:solidFill>
                          <a:effectLst/>
                          <a:latin typeface="+mn-lt"/>
                          <a:ea typeface="+mn-ea"/>
                          <a:cs typeface="+mn-cs"/>
                        </a:rPr>
                        <a:t>skills that enable professionals to create impact and improve public value for their citizens and clients</a:t>
                      </a:r>
                    </a:p>
                    <a:p>
                      <a:pPr>
                        <a:spcAft>
                          <a:spcPts val="0"/>
                        </a:spcAft>
                      </a:pPr>
                      <a:r>
                        <a:rPr kumimoji="0" lang="en-GB" sz="1900" i="1" kern="1200" dirty="0" smtClean="0">
                          <a:solidFill>
                            <a:schemeClr val="tx1">
                              <a:lumMod val="75000"/>
                            </a:schemeClr>
                          </a:solidFill>
                          <a:effectLst/>
                          <a:latin typeface="+mn-lt"/>
                          <a:ea typeface="+mn-ea"/>
                          <a:cs typeface="+mn-cs"/>
                        </a:rPr>
                        <a:t>e.g. future-oriented and evidence-based problem solving; </a:t>
                      </a:r>
                      <a:r>
                        <a:rPr kumimoji="0" lang="en-US" sz="1900" i="1" kern="1200" dirty="0" smtClean="0">
                          <a:solidFill>
                            <a:schemeClr val="tx1">
                              <a:lumMod val="75000"/>
                            </a:schemeClr>
                          </a:solidFill>
                          <a:effectLst/>
                          <a:latin typeface="+mn-lt"/>
                          <a:ea typeface="+mn-ea"/>
                          <a:cs typeface="+mn-cs"/>
                        </a:rPr>
                        <a:t>risk management, foresight and resilience</a:t>
                      </a:r>
                      <a:endParaRPr lang="en-GB" sz="1600" i="1" dirty="0">
                        <a:solidFill>
                          <a:schemeClr val="tx1">
                            <a:lumMod val="75000"/>
                          </a:schemeClr>
                        </a:solidFill>
                        <a:effectLst/>
                        <a:latin typeface="Arial"/>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hMerge="1">
                  <a:txBody>
                    <a:bodyPr/>
                    <a:lstStyle/>
                    <a:p>
                      <a:pPr>
                        <a:spcAft>
                          <a:spcPts val="0"/>
                        </a:spcAft>
                      </a:pPr>
                      <a:endParaRPr lang="en-GB" sz="1600" dirty="0">
                        <a:effectLst/>
                        <a:latin typeface="Arial"/>
                        <a:ea typeface="Times New Roman"/>
                        <a:cs typeface="Times New Roman"/>
                      </a:endParaRPr>
                    </a:p>
                  </a:txBody>
                  <a:tcPr marL="68580" marR="68580" marT="0" marB="0"/>
                </a:tc>
                <a:tc hMerge="1">
                  <a:txBody>
                    <a:bodyPr/>
                    <a:lstStyle/>
                    <a:p>
                      <a:pPr>
                        <a:spcAft>
                          <a:spcPts val="0"/>
                        </a:spcAft>
                      </a:pPr>
                      <a:endParaRPr lang="en-GB" sz="1600" dirty="0">
                        <a:effectLst/>
                        <a:latin typeface="Arial"/>
                        <a:ea typeface="Times New Roman"/>
                        <a:cs typeface="Times New Roman"/>
                      </a:endParaRPr>
                    </a:p>
                  </a:txBody>
                  <a:tcPr marL="68580" marR="68580" marT="0" marB="0"/>
                </a:tc>
                <a:tc hMerge="1">
                  <a:txBody>
                    <a:bodyPr/>
                    <a:lstStyle/>
                    <a:p>
                      <a:pPr>
                        <a:spcAft>
                          <a:spcPts val="0"/>
                        </a:spcAft>
                      </a:pPr>
                      <a:endParaRPr lang="en-GB" sz="1600" dirty="0">
                        <a:effectLst/>
                        <a:latin typeface="Arial"/>
                        <a:ea typeface="Times New Roman"/>
                        <a:cs typeface="Times New Roman"/>
                      </a:endParaRPr>
                    </a:p>
                  </a:txBody>
                  <a:tcPr marL="68580" marR="68580" marT="0" marB="0"/>
                </a:tc>
              </a:tr>
              <a:tr h="1111065">
                <a:tc>
                  <a:txBody>
                    <a:bodyPr/>
                    <a:lstStyle/>
                    <a:p>
                      <a:pPr algn="r">
                        <a:spcAft>
                          <a:spcPts val="0"/>
                        </a:spcAft>
                      </a:pPr>
                      <a:r>
                        <a:rPr lang="en-GB" sz="1600" dirty="0" smtClean="0">
                          <a:solidFill>
                            <a:schemeClr val="tx1">
                              <a:lumMod val="75000"/>
                            </a:schemeClr>
                          </a:solidFill>
                          <a:effectLst/>
                        </a:rPr>
                        <a:t>Innovation</a:t>
                      </a:r>
                      <a:endParaRPr lang="en-GB" sz="1600" dirty="0">
                        <a:solidFill>
                          <a:schemeClr val="tx1">
                            <a:lumMod val="75000"/>
                          </a:schemeClr>
                        </a:solidFill>
                        <a:effectLst/>
                        <a:latin typeface="Arial"/>
                        <a:ea typeface="Times New Roman"/>
                        <a:cs typeface="Times New Roman"/>
                      </a:endParaRPr>
                    </a:p>
                  </a:txBody>
                  <a:tcPr marL="68580" marR="68580" marT="0" marB="0" anchor="ctr">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no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dirty="0" smtClean="0">
                          <a:solidFill>
                            <a:schemeClr val="tx1">
                              <a:lumMod val="75000"/>
                            </a:schemeClr>
                          </a:solidFill>
                          <a:effectLst/>
                        </a:rPr>
                        <a:t>skills to redesign the tools of governance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i="1" dirty="0" smtClean="0">
                          <a:solidFill>
                            <a:schemeClr val="tx1">
                              <a:lumMod val="75000"/>
                            </a:schemeClr>
                          </a:solidFill>
                          <a:effectLst/>
                        </a:rPr>
                        <a:t>to develop novel solutions to persistent and emergent policy challenges</a:t>
                      </a:r>
                      <a:endParaRPr lang="en-GB" sz="1900" i="1" dirty="0">
                        <a:solidFill>
                          <a:schemeClr val="tx1">
                            <a:lumMod val="75000"/>
                          </a:schemeClr>
                        </a:solidFill>
                        <a:effectLst/>
                        <a:latin typeface="Arial"/>
                        <a:ea typeface="Times New Roman"/>
                        <a:cs typeface="Times New Roman"/>
                      </a:endParaRPr>
                    </a:p>
                  </a:txBody>
                  <a:tcPr marL="68580" marR="68580" marT="0" marB="0" anchor="ct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noFill/>
                  </a:tcPr>
                </a:tc>
                <a:tc hMerge="1">
                  <a:txBody>
                    <a:bodyPr/>
                    <a:lstStyle/>
                    <a:p>
                      <a:pPr>
                        <a:spcAft>
                          <a:spcPts val="0"/>
                        </a:spcAft>
                      </a:pPr>
                      <a:endParaRPr lang="en-GB" sz="1600" dirty="0">
                        <a:effectLst/>
                        <a:latin typeface="Arial"/>
                        <a:ea typeface="Times New Roman"/>
                        <a:cs typeface="Times New Roman"/>
                      </a:endParaRPr>
                    </a:p>
                  </a:txBody>
                  <a:tcPr marL="68580" marR="68580" marT="0" marB="0"/>
                </a:tc>
                <a:tc hMerge="1">
                  <a:txBody>
                    <a:bodyPr/>
                    <a:lstStyle/>
                    <a:p>
                      <a:pPr>
                        <a:spcAft>
                          <a:spcPts val="0"/>
                        </a:spcAft>
                      </a:pPr>
                      <a:endParaRPr lang="en-GB" sz="1600" dirty="0">
                        <a:effectLst/>
                        <a:latin typeface="Arial"/>
                        <a:ea typeface="Times New Roman"/>
                        <a:cs typeface="Times New Roman"/>
                      </a:endParaRPr>
                    </a:p>
                  </a:txBody>
                  <a:tcPr marL="68580" marR="68580" marT="0" marB="0"/>
                </a:tc>
                <a:tc hMerge="1">
                  <a:txBody>
                    <a:bodyPr/>
                    <a:lstStyle/>
                    <a:p>
                      <a:pPr>
                        <a:spcAft>
                          <a:spcPts val="0"/>
                        </a:spcAft>
                      </a:pPr>
                      <a:endParaRPr lang="en-GB" sz="16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129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Semibold" panose="020B0702040204020203" pitchFamily="34" charset="0"/>
              </a:rPr>
              <a:t>SIX CORE SKILLS </a:t>
            </a:r>
            <a:r>
              <a:rPr lang="en-GB" dirty="0"/>
              <a:t>AREAS FOR </a:t>
            </a:r>
            <a:br>
              <a:rPr lang="en-GB" dirty="0"/>
            </a:br>
            <a:r>
              <a:rPr lang="en-GB" dirty="0"/>
              <a:t>PUBLIC SECTOR INNOVATION</a:t>
            </a:r>
          </a:p>
        </p:txBody>
      </p:sp>
      <p:sp>
        <p:nvSpPr>
          <p:cNvPr id="5" name="Slide Number Placeholder 4"/>
          <p:cNvSpPr>
            <a:spLocks noGrp="1"/>
          </p:cNvSpPr>
          <p:nvPr>
            <p:ph type="sldNum" sz="quarter" idx="12"/>
          </p:nvPr>
        </p:nvSpPr>
        <p:spPr/>
        <p:txBody>
          <a:bodyPr/>
          <a:lstStyle/>
          <a:p>
            <a:fld id="{0145341A-38AE-483C-B4A5-FDC522834447}" type="slidenum">
              <a:rPr lang="fr-FR" smtClean="0"/>
              <a:pPr/>
              <a:t>16</a:t>
            </a:fld>
            <a:endParaRPr lang="fr-FR"/>
          </a:p>
        </p:txBody>
      </p:sp>
      <p:grpSp>
        <p:nvGrpSpPr>
          <p:cNvPr id="129" name="Group 128"/>
          <p:cNvGrpSpPr/>
          <p:nvPr/>
        </p:nvGrpSpPr>
        <p:grpSpPr>
          <a:xfrm>
            <a:off x="3286383" y="2080616"/>
            <a:ext cx="2571466" cy="3428624"/>
            <a:chOff x="3060073" y="1563878"/>
            <a:chExt cx="2159998" cy="2160000"/>
          </a:xfrm>
        </p:grpSpPr>
        <p:cxnSp>
          <p:nvCxnSpPr>
            <p:cNvPr id="57" name="Straight Connector 56"/>
            <p:cNvCxnSpPr/>
            <p:nvPr/>
          </p:nvCxnSpPr>
          <p:spPr>
            <a:xfrm>
              <a:off x="4140072" y="1563878"/>
              <a:ext cx="0" cy="216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60073" y="156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60073" y="2103878"/>
              <a:ext cx="0"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60073" y="318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40072" y="156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220071" y="2103878"/>
              <a:ext cx="0"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140072" y="3183878"/>
              <a:ext cx="1079999" cy="54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60073" y="2103878"/>
              <a:ext cx="2159998"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060073" y="2103878"/>
              <a:ext cx="2159998" cy="108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060073" y="156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140072" y="210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60073" y="2103878"/>
              <a:ext cx="2159998" cy="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60073" y="3183878"/>
              <a:ext cx="2159998" cy="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40072" y="156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60073" y="2103878"/>
              <a:ext cx="1079999" cy="1620000"/>
            </a:xfrm>
            <a:prstGeom prst="line">
              <a:avLst/>
            </a:prstGeom>
            <a:ln w="1270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9" name="Oval 23"/>
          <p:cNvSpPr/>
          <p:nvPr/>
        </p:nvSpPr>
        <p:spPr>
          <a:xfrm rot="16200000">
            <a:off x="4343543" y="1565929"/>
            <a:ext cx="457149" cy="342862"/>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91440 w 914400"/>
              <a:gd name="connsiteY4" fmla="*/ 54864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0" fmla="*/ 0 w 936121"/>
              <a:gd name="connsiteY0" fmla="*/ 457200 h 914400"/>
              <a:gd name="connsiteX1" fmla="*/ 457200 w 936121"/>
              <a:gd name="connsiteY1" fmla="*/ 0 h 914400"/>
              <a:gd name="connsiteX2" fmla="*/ 914400 w 936121"/>
              <a:gd name="connsiteY2" fmla="*/ 457200 h 914400"/>
              <a:gd name="connsiteX3" fmla="*/ 821088 w 936121"/>
              <a:gd name="connsiteY3" fmla="*/ 739031 h 914400"/>
              <a:gd name="connsiteX4" fmla="*/ 457200 w 936121"/>
              <a:gd name="connsiteY4" fmla="*/ 914400 h 914400"/>
              <a:gd name="connsiteX0" fmla="*/ 0 w 918829"/>
              <a:gd name="connsiteY0" fmla="*/ 472134 h 929334"/>
              <a:gd name="connsiteX1" fmla="*/ 457200 w 918829"/>
              <a:gd name="connsiteY1" fmla="*/ 14934 h 929334"/>
              <a:gd name="connsiteX2" fmla="*/ 716586 w 918829"/>
              <a:gd name="connsiteY2" fmla="*/ 143966 h 929334"/>
              <a:gd name="connsiteX3" fmla="*/ 914400 w 918829"/>
              <a:gd name="connsiteY3" fmla="*/ 472134 h 929334"/>
              <a:gd name="connsiteX4" fmla="*/ 821088 w 918829"/>
              <a:gd name="connsiteY4" fmla="*/ 753965 h 929334"/>
              <a:gd name="connsiteX5" fmla="*/ 457200 w 918829"/>
              <a:gd name="connsiteY5" fmla="*/ 929334 h 929334"/>
              <a:gd name="connsiteX0" fmla="*/ 0 w 918829"/>
              <a:gd name="connsiteY0" fmla="*/ 328168 h 785368"/>
              <a:gd name="connsiteX1" fmla="*/ 716586 w 918829"/>
              <a:gd name="connsiteY1" fmla="*/ 0 h 785368"/>
              <a:gd name="connsiteX2" fmla="*/ 914400 w 918829"/>
              <a:gd name="connsiteY2" fmla="*/ 328168 h 785368"/>
              <a:gd name="connsiteX3" fmla="*/ 821088 w 918829"/>
              <a:gd name="connsiteY3" fmla="*/ 609999 h 785368"/>
              <a:gd name="connsiteX4" fmla="*/ 457200 w 918829"/>
              <a:gd name="connsiteY4" fmla="*/ 785368 h 785368"/>
              <a:gd name="connsiteX0" fmla="*/ 0 w 918829"/>
              <a:gd name="connsiteY0" fmla="*/ 334786 h 791986"/>
              <a:gd name="connsiteX1" fmla="*/ 379095 w 918829"/>
              <a:gd name="connsiteY1" fmla="*/ 131721 h 791986"/>
              <a:gd name="connsiteX2" fmla="*/ 716586 w 918829"/>
              <a:gd name="connsiteY2" fmla="*/ 6618 h 791986"/>
              <a:gd name="connsiteX3" fmla="*/ 914400 w 918829"/>
              <a:gd name="connsiteY3" fmla="*/ 334786 h 791986"/>
              <a:gd name="connsiteX4" fmla="*/ 821088 w 918829"/>
              <a:gd name="connsiteY4" fmla="*/ 616617 h 791986"/>
              <a:gd name="connsiteX5" fmla="*/ 457200 w 918829"/>
              <a:gd name="connsiteY5" fmla="*/ 791986 h 791986"/>
              <a:gd name="connsiteX0" fmla="*/ 0 w 918829"/>
              <a:gd name="connsiteY0" fmla="*/ 368188 h 825388"/>
              <a:gd name="connsiteX1" fmla="*/ 263078 w 918829"/>
              <a:gd name="connsiteY1" fmla="*/ 29775 h 825388"/>
              <a:gd name="connsiteX2" fmla="*/ 716586 w 918829"/>
              <a:gd name="connsiteY2" fmla="*/ 40020 h 825388"/>
              <a:gd name="connsiteX3" fmla="*/ 914400 w 918829"/>
              <a:gd name="connsiteY3" fmla="*/ 368188 h 825388"/>
              <a:gd name="connsiteX4" fmla="*/ 821088 w 918829"/>
              <a:gd name="connsiteY4" fmla="*/ 650019 h 825388"/>
              <a:gd name="connsiteX5" fmla="*/ 457200 w 918829"/>
              <a:gd name="connsiteY5" fmla="*/ 825388 h 825388"/>
              <a:gd name="connsiteX0" fmla="*/ 33584 w 698940"/>
              <a:gd name="connsiteY0" fmla="*/ 705956 h 825388"/>
              <a:gd name="connsiteX1" fmla="*/ 43189 w 698940"/>
              <a:gd name="connsiteY1" fmla="*/ 29775 h 825388"/>
              <a:gd name="connsiteX2" fmla="*/ 496697 w 698940"/>
              <a:gd name="connsiteY2" fmla="*/ 40020 h 825388"/>
              <a:gd name="connsiteX3" fmla="*/ 694511 w 698940"/>
              <a:gd name="connsiteY3" fmla="*/ 368188 h 825388"/>
              <a:gd name="connsiteX4" fmla="*/ 601199 w 698940"/>
              <a:gd name="connsiteY4" fmla="*/ 650019 h 825388"/>
              <a:gd name="connsiteX5" fmla="*/ 237311 w 698940"/>
              <a:gd name="connsiteY5" fmla="*/ 825388 h 825388"/>
              <a:gd name="connsiteX0" fmla="*/ 77061 w 742417"/>
              <a:gd name="connsiteY0" fmla="*/ 705956 h 825388"/>
              <a:gd name="connsiteX1" fmla="*/ 86666 w 742417"/>
              <a:gd name="connsiteY1" fmla="*/ 29775 h 825388"/>
              <a:gd name="connsiteX2" fmla="*/ 540174 w 742417"/>
              <a:gd name="connsiteY2" fmla="*/ 40020 h 825388"/>
              <a:gd name="connsiteX3" fmla="*/ 737988 w 742417"/>
              <a:gd name="connsiteY3" fmla="*/ 368188 h 825388"/>
              <a:gd name="connsiteX4" fmla="*/ 644676 w 742417"/>
              <a:gd name="connsiteY4" fmla="*/ 650019 h 825388"/>
              <a:gd name="connsiteX5" fmla="*/ 280788 w 742417"/>
              <a:gd name="connsiteY5" fmla="*/ 825388 h 825388"/>
              <a:gd name="connsiteX0" fmla="*/ 77061 w 742417"/>
              <a:gd name="connsiteY0" fmla="*/ 705956 h 764850"/>
              <a:gd name="connsiteX1" fmla="*/ 86666 w 742417"/>
              <a:gd name="connsiteY1" fmla="*/ 29775 h 764850"/>
              <a:gd name="connsiteX2" fmla="*/ 540174 w 742417"/>
              <a:gd name="connsiteY2" fmla="*/ 40020 h 764850"/>
              <a:gd name="connsiteX3" fmla="*/ 737988 w 742417"/>
              <a:gd name="connsiteY3" fmla="*/ 368188 h 764850"/>
              <a:gd name="connsiteX4" fmla="*/ 644676 w 742417"/>
              <a:gd name="connsiteY4" fmla="*/ 650019 h 764850"/>
              <a:gd name="connsiteX5" fmla="*/ 209088 w 742417"/>
              <a:gd name="connsiteY5" fmla="*/ 764850 h 764850"/>
              <a:gd name="connsiteX0" fmla="*/ 77061 w 742417"/>
              <a:gd name="connsiteY0" fmla="*/ 705956 h 789455"/>
              <a:gd name="connsiteX1" fmla="*/ 86666 w 742417"/>
              <a:gd name="connsiteY1" fmla="*/ 29775 h 789455"/>
              <a:gd name="connsiteX2" fmla="*/ 540174 w 742417"/>
              <a:gd name="connsiteY2" fmla="*/ 40020 h 789455"/>
              <a:gd name="connsiteX3" fmla="*/ 737988 w 742417"/>
              <a:gd name="connsiteY3" fmla="*/ 368188 h 789455"/>
              <a:gd name="connsiteX4" fmla="*/ 644676 w 742417"/>
              <a:gd name="connsiteY4" fmla="*/ 650019 h 789455"/>
              <a:gd name="connsiteX5" fmla="*/ 209088 w 742417"/>
              <a:gd name="connsiteY5" fmla="*/ 764850 h 789455"/>
              <a:gd name="connsiteX0" fmla="*/ 77061 w 742417"/>
              <a:gd name="connsiteY0" fmla="*/ 705956 h 766681"/>
              <a:gd name="connsiteX1" fmla="*/ 86666 w 742417"/>
              <a:gd name="connsiteY1" fmla="*/ 29775 h 766681"/>
              <a:gd name="connsiteX2" fmla="*/ 540174 w 742417"/>
              <a:gd name="connsiteY2" fmla="*/ 40020 h 766681"/>
              <a:gd name="connsiteX3" fmla="*/ 737988 w 742417"/>
              <a:gd name="connsiteY3" fmla="*/ 368188 h 766681"/>
              <a:gd name="connsiteX4" fmla="*/ 644676 w 742417"/>
              <a:gd name="connsiteY4" fmla="*/ 650019 h 766681"/>
              <a:gd name="connsiteX5" fmla="*/ 209088 w 742417"/>
              <a:gd name="connsiteY5" fmla="*/ 764850 h 766681"/>
              <a:gd name="connsiteX0" fmla="*/ 77061 w 739387"/>
              <a:gd name="connsiteY0" fmla="*/ 705956 h 766681"/>
              <a:gd name="connsiteX1" fmla="*/ 86666 w 739387"/>
              <a:gd name="connsiteY1" fmla="*/ 29775 h 766681"/>
              <a:gd name="connsiteX2" fmla="*/ 540174 w 739387"/>
              <a:gd name="connsiteY2" fmla="*/ 40020 h 766681"/>
              <a:gd name="connsiteX3" fmla="*/ 734691 w 739387"/>
              <a:gd name="connsiteY3" fmla="*/ 317061 h 766681"/>
              <a:gd name="connsiteX4" fmla="*/ 644676 w 739387"/>
              <a:gd name="connsiteY4" fmla="*/ 650019 h 766681"/>
              <a:gd name="connsiteX5" fmla="*/ 209088 w 739387"/>
              <a:gd name="connsiteY5" fmla="*/ 764850 h 766681"/>
              <a:gd name="connsiteX0" fmla="*/ 77061 w 664706"/>
              <a:gd name="connsiteY0" fmla="*/ 730795 h 791520"/>
              <a:gd name="connsiteX1" fmla="*/ 86666 w 664706"/>
              <a:gd name="connsiteY1" fmla="*/ 54614 h 791520"/>
              <a:gd name="connsiteX2" fmla="*/ 540174 w 664706"/>
              <a:gd name="connsiteY2" fmla="*/ 64859 h 791520"/>
              <a:gd name="connsiteX3" fmla="*/ 644676 w 664706"/>
              <a:gd name="connsiteY3" fmla="*/ 674858 h 791520"/>
              <a:gd name="connsiteX4" fmla="*/ 209088 w 664706"/>
              <a:gd name="connsiteY4" fmla="*/ 789689 h 791520"/>
              <a:gd name="connsiteX0" fmla="*/ 77061 w 660010"/>
              <a:gd name="connsiteY0" fmla="*/ 730795 h 791520"/>
              <a:gd name="connsiteX1" fmla="*/ 86666 w 660010"/>
              <a:gd name="connsiteY1" fmla="*/ 54614 h 791520"/>
              <a:gd name="connsiteX2" fmla="*/ 540174 w 660010"/>
              <a:gd name="connsiteY2" fmla="*/ 64859 h 791520"/>
              <a:gd name="connsiteX3" fmla="*/ 644676 w 660010"/>
              <a:gd name="connsiteY3" fmla="*/ 674858 h 791520"/>
              <a:gd name="connsiteX4" fmla="*/ 209088 w 660010"/>
              <a:gd name="connsiteY4" fmla="*/ 789689 h 791520"/>
              <a:gd name="connsiteX0" fmla="*/ 77061 w 660009"/>
              <a:gd name="connsiteY0" fmla="*/ 730795 h 799036"/>
              <a:gd name="connsiteX1" fmla="*/ 86666 w 660009"/>
              <a:gd name="connsiteY1" fmla="*/ 54614 h 799036"/>
              <a:gd name="connsiteX2" fmla="*/ 540174 w 660009"/>
              <a:gd name="connsiteY2" fmla="*/ 64859 h 799036"/>
              <a:gd name="connsiteX3" fmla="*/ 644676 w 660009"/>
              <a:gd name="connsiteY3" fmla="*/ 674858 h 799036"/>
              <a:gd name="connsiteX4" fmla="*/ 209088 w 660009"/>
              <a:gd name="connsiteY4" fmla="*/ 789689 h 799036"/>
              <a:gd name="connsiteX0" fmla="*/ 102415 w 641278"/>
              <a:gd name="connsiteY0" fmla="*/ 791797 h 799037"/>
              <a:gd name="connsiteX1" fmla="*/ 67935 w 641278"/>
              <a:gd name="connsiteY1" fmla="*/ 54614 h 799037"/>
              <a:gd name="connsiteX2" fmla="*/ 521443 w 641278"/>
              <a:gd name="connsiteY2" fmla="*/ 64859 h 799037"/>
              <a:gd name="connsiteX3" fmla="*/ 625945 w 641278"/>
              <a:gd name="connsiteY3" fmla="*/ 674858 h 799037"/>
              <a:gd name="connsiteX4" fmla="*/ 190357 w 641278"/>
              <a:gd name="connsiteY4" fmla="*/ 789689 h 799037"/>
              <a:gd name="connsiteX0" fmla="*/ 187394 w 726257"/>
              <a:gd name="connsiteY0" fmla="*/ 791797 h 799037"/>
              <a:gd name="connsiteX1" fmla="*/ 152914 w 726257"/>
              <a:gd name="connsiteY1" fmla="*/ 54614 h 799037"/>
              <a:gd name="connsiteX2" fmla="*/ 606422 w 726257"/>
              <a:gd name="connsiteY2" fmla="*/ 64859 h 799037"/>
              <a:gd name="connsiteX3" fmla="*/ 710924 w 726257"/>
              <a:gd name="connsiteY3" fmla="*/ 674858 h 799037"/>
              <a:gd name="connsiteX4" fmla="*/ 275336 w 726257"/>
              <a:gd name="connsiteY4" fmla="*/ 789689 h 799037"/>
              <a:gd name="connsiteX0" fmla="*/ 220731 w 759594"/>
              <a:gd name="connsiteY0" fmla="*/ 791797 h 799037"/>
              <a:gd name="connsiteX1" fmla="*/ 186251 w 759594"/>
              <a:gd name="connsiteY1" fmla="*/ 54614 h 799037"/>
              <a:gd name="connsiteX2" fmla="*/ 639759 w 759594"/>
              <a:gd name="connsiteY2" fmla="*/ 64859 h 799037"/>
              <a:gd name="connsiteX3" fmla="*/ 744261 w 759594"/>
              <a:gd name="connsiteY3" fmla="*/ 674858 h 799037"/>
              <a:gd name="connsiteX4" fmla="*/ 308673 w 759594"/>
              <a:gd name="connsiteY4" fmla="*/ 789689 h 799037"/>
              <a:gd name="connsiteX0" fmla="*/ 264469 w 803332"/>
              <a:gd name="connsiteY0" fmla="*/ 780860 h 788100"/>
              <a:gd name="connsiteX1" fmla="*/ 147611 w 803332"/>
              <a:gd name="connsiteY1" fmla="*/ 72685 h 788100"/>
              <a:gd name="connsiteX2" fmla="*/ 683497 w 803332"/>
              <a:gd name="connsiteY2" fmla="*/ 53922 h 788100"/>
              <a:gd name="connsiteX3" fmla="*/ 787999 w 803332"/>
              <a:gd name="connsiteY3" fmla="*/ 663921 h 788100"/>
              <a:gd name="connsiteX4" fmla="*/ 352411 w 803332"/>
              <a:gd name="connsiteY4" fmla="*/ 778752 h 788100"/>
              <a:gd name="connsiteX0" fmla="*/ 215726 w 754589"/>
              <a:gd name="connsiteY0" fmla="*/ 780860 h 788100"/>
              <a:gd name="connsiteX1" fmla="*/ 98868 w 754589"/>
              <a:gd name="connsiteY1" fmla="*/ 72685 h 788100"/>
              <a:gd name="connsiteX2" fmla="*/ 634754 w 754589"/>
              <a:gd name="connsiteY2" fmla="*/ 53922 h 788100"/>
              <a:gd name="connsiteX3" fmla="*/ 739256 w 754589"/>
              <a:gd name="connsiteY3" fmla="*/ 663921 h 788100"/>
              <a:gd name="connsiteX4" fmla="*/ 303668 w 754589"/>
              <a:gd name="connsiteY4" fmla="*/ 778752 h 788100"/>
              <a:gd name="connsiteX0" fmla="*/ 179753 w 718616"/>
              <a:gd name="connsiteY0" fmla="*/ 786185 h 793425"/>
              <a:gd name="connsiteX1" fmla="*/ 145506 w 718616"/>
              <a:gd name="connsiteY1" fmla="*/ 62810 h 793425"/>
              <a:gd name="connsiteX2" fmla="*/ 598781 w 718616"/>
              <a:gd name="connsiteY2" fmla="*/ 59247 h 793425"/>
              <a:gd name="connsiteX3" fmla="*/ 703283 w 718616"/>
              <a:gd name="connsiteY3" fmla="*/ 669246 h 793425"/>
              <a:gd name="connsiteX4" fmla="*/ 267695 w 718616"/>
              <a:gd name="connsiteY4" fmla="*/ 784077 h 793425"/>
              <a:gd name="connsiteX0" fmla="*/ 179753 w 718616"/>
              <a:gd name="connsiteY0" fmla="*/ 799749 h 806989"/>
              <a:gd name="connsiteX1" fmla="*/ 145506 w 718616"/>
              <a:gd name="connsiteY1" fmla="*/ 76374 h 806989"/>
              <a:gd name="connsiteX2" fmla="*/ 598781 w 718616"/>
              <a:gd name="connsiteY2" fmla="*/ 72811 h 806989"/>
              <a:gd name="connsiteX3" fmla="*/ 703283 w 718616"/>
              <a:gd name="connsiteY3" fmla="*/ 682810 h 806989"/>
              <a:gd name="connsiteX4" fmla="*/ 267695 w 718616"/>
              <a:gd name="connsiteY4" fmla="*/ 797641 h 806989"/>
              <a:gd name="connsiteX0" fmla="*/ 189599 w 728462"/>
              <a:gd name="connsiteY0" fmla="*/ 781062 h 788302"/>
              <a:gd name="connsiteX1" fmla="*/ 130167 w 728462"/>
              <a:gd name="connsiteY1" fmla="*/ 106044 h 788302"/>
              <a:gd name="connsiteX2" fmla="*/ 608627 w 728462"/>
              <a:gd name="connsiteY2" fmla="*/ 54124 h 788302"/>
              <a:gd name="connsiteX3" fmla="*/ 713129 w 728462"/>
              <a:gd name="connsiteY3" fmla="*/ 664123 h 788302"/>
              <a:gd name="connsiteX4" fmla="*/ 277541 w 728462"/>
              <a:gd name="connsiteY4" fmla="*/ 778954 h 788302"/>
              <a:gd name="connsiteX0" fmla="*/ 189599 w 729011"/>
              <a:gd name="connsiteY0" fmla="*/ 763673 h 770913"/>
              <a:gd name="connsiteX1" fmla="*/ 130167 w 729011"/>
              <a:gd name="connsiteY1" fmla="*/ 88655 h 770913"/>
              <a:gd name="connsiteX2" fmla="*/ 612327 w 729011"/>
              <a:gd name="connsiteY2" fmla="*/ 63483 h 770913"/>
              <a:gd name="connsiteX3" fmla="*/ 713129 w 729011"/>
              <a:gd name="connsiteY3" fmla="*/ 646734 h 770913"/>
              <a:gd name="connsiteX4" fmla="*/ 277541 w 729011"/>
              <a:gd name="connsiteY4" fmla="*/ 761565 h 770913"/>
              <a:gd name="connsiteX0" fmla="*/ 190499 w 729911"/>
              <a:gd name="connsiteY0" fmla="*/ 763673 h 770913"/>
              <a:gd name="connsiteX1" fmla="*/ 131067 w 729911"/>
              <a:gd name="connsiteY1" fmla="*/ 88655 h 770913"/>
              <a:gd name="connsiteX2" fmla="*/ 613227 w 729911"/>
              <a:gd name="connsiteY2" fmla="*/ 63483 h 770913"/>
              <a:gd name="connsiteX3" fmla="*/ 714029 w 729911"/>
              <a:gd name="connsiteY3" fmla="*/ 646734 h 770913"/>
              <a:gd name="connsiteX4" fmla="*/ 278441 w 729911"/>
              <a:gd name="connsiteY4" fmla="*/ 761565 h 770913"/>
              <a:gd name="connsiteX0" fmla="*/ 176122 w 715534"/>
              <a:gd name="connsiteY0" fmla="*/ 763673 h 770913"/>
              <a:gd name="connsiteX1" fmla="*/ 116690 w 715534"/>
              <a:gd name="connsiteY1" fmla="*/ 88655 h 770913"/>
              <a:gd name="connsiteX2" fmla="*/ 598850 w 715534"/>
              <a:gd name="connsiteY2" fmla="*/ 63483 h 770913"/>
              <a:gd name="connsiteX3" fmla="*/ 699652 w 715534"/>
              <a:gd name="connsiteY3" fmla="*/ 646734 h 770913"/>
              <a:gd name="connsiteX4" fmla="*/ 264064 w 715534"/>
              <a:gd name="connsiteY4" fmla="*/ 761565 h 770913"/>
              <a:gd name="connsiteX0" fmla="*/ 181524 w 720936"/>
              <a:gd name="connsiteY0" fmla="*/ 763673 h 770913"/>
              <a:gd name="connsiteX1" fmla="*/ 122092 w 720936"/>
              <a:gd name="connsiteY1" fmla="*/ 88655 h 770913"/>
              <a:gd name="connsiteX2" fmla="*/ 604252 w 720936"/>
              <a:gd name="connsiteY2" fmla="*/ 63483 h 770913"/>
              <a:gd name="connsiteX3" fmla="*/ 705054 w 720936"/>
              <a:gd name="connsiteY3" fmla="*/ 646734 h 770913"/>
              <a:gd name="connsiteX4" fmla="*/ 269466 w 720936"/>
              <a:gd name="connsiteY4" fmla="*/ 761565 h 770913"/>
              <a:gd name="connsiteX0" fmla="*/ 182361 w 721773"/>
              <a:gd name="connsiteY0" fmla="*/ 763673 h 770913"/>
              <a:gd name="connsiteX1" fmla="*/ 1148 w 721773"/>
              <a:gd name="connsiteY1" fmla="*/ 538240 h 770913"/>
              <a:gd name="connsiteX2" fmla="*/ 122929 w 721773"/>
              <a:gd name="connsiteY2" fmla="*/ 88655 h 770913"/>
              <a:gd name="connsiteX3" fmla="*/ 605089 w 721773"/>
              <a:gd name="connsiteY3" fmla="*/ 63483 h 770913"/>
              <a:gd name="connsiteX4" fmla="*/ 705891 w 721773"/>
              <a:gd name="connsiteY4" fmla="*/ 646734 h 770913"/>
              <a:gd name="connsiteX5" fmla="*/ 270303 w 721773"/>
              <a:gd name="connsiteY5" fmla="*/ 761565 h 770913"/>
              <a:gd name="connsiteX0" fmla="*/ 179853 w 719265"/>
              <a:gd name="connsiteY0" fmla="*/ 763673 h 770913"/>
              <a:gd name="connsiteX1" fmla="*/ 1195 w 719265"/>
              <a:gd name="connsiteY1" fmla="*/ 690120 h 770913"/>
              <a:gd name="connsiteX2" fmla="*/ 120421 w 719265"/>
              <a:gd name="connsiteY2" fmla="*/ 88655 h 770913"/>
              <a:gd name="connsiteX3" fmla="*/ 602581 w 719265"/>
              <a:gd name="connsiteY3" fmla="*/ 63483 h 770913"/>
              <a:gd name="connsiteX4" fmla="*/ 703383 w 719265"/>
              <a:gd name="connsiteY4" fmla="*/ 646734 h 770913"/>
              <a:gd name="connsiteX5" fmla="*/ 267795 w 719265"/>
              <a:gd name="connsiteY5" fmla="*/ 761565 h 770913"/>
              <a:gd name="connsiteX0" fmla="*/ 166656 w 706068"/>
              <a:gd name="connsiteY0" fmla="*/ 763673 h 770913"/>
              <a:gd name="connsiteX1" fmla="*/ 1511 w 706068"/>
              <a:gd name="connsiteY1" fmla="*/ 624088 h 770913"/>
              <a:gd name="connsiteX2" fmla="*/ 107224 w 706068"/>
              <a:gd name="connsiteY2" fmla="*/ 88655 h 770913"/>
              <a:gd name="connsiteX3" fmla="*/ 589384 w 706068"/>
              <a:gd name="connsiteY3" fmla="*/ 63483 h 770913"/>
              <a:gd name="connsiteX4" fmla="*/ 690186 w 706068"/>
              <a:gd name="connsiteY4" fmla="*/ 646734 h 770913"/>
              <a:gd name="connsiteX5" fmla="*/ 254598 w 706068"/>
              <a:gd name="connsiteY5" fmla="*/ 761565 h 770913"/>
              <a:gd name="connsiteX0" fmla="*/ 166655 w 706067"/>
              <a:gd name="connsiteY0" fmla="*/ 763673 h 770913"/>
              <a:gd name="connsiteX1" fmla="*/ 1510 w 706067"/>
              <a:gd name="connsiteY1" fmla="*/ 624088 h 770913"/>
              <a:gd name="connsiteX2" fmla="*/ 107223 w 706067"/>
              <a:gd name="connsiteY2" fmla="*/ 88655 h 770913"/>
              <a:gd name="connsiteX3" fmla="*/ 589383 w 706067"/>
              <a:gd name="connsiteY3" fmla="*/ 63483 h 770913"/>
              <a:gd name="connsiteX4" fmla="*/ 690185 w 706067"/>
              <a:gd name="connsiteY4" fmla="*/ 646734 h 770913"/>
              <a:gd name="connsiteX5" fmla="*/ 254597 w 706067"/>
              <a:gd name="connsiteY5" fmla="*/ 761565 h 770913"/>
              <a:gd name="connsiteX0" fmla="*/ 179176 w 718588"/>
              <a:gd name="connsiteY0" fmla="*/ 763673 h 770913"/>
              <a:gd name="connsiteX1" fmla="*/ 14031 w 718588"/>
              <a:gd name="connsiteY1" fmla="*/ 624088 h 770913"/>
              <a:gd name="connsiteX2" fmla="*/ 119744 w 718588"/>
              <a:gd name="connsiteY2" fmla="*/ 88655 h 770913"/>
              <a:gd name="connsiteX3" fmla="*/ 601904 w 718588"/>
              <a:gd name="connsiteY3" fmla="*/ 63483 h 770913"/>
              <a:gd name="connsiteX4" fmla="*/ 702706 w 718588"/>
              <a:gd name="connsiteY4" fmla="*/ 646734 h 770913"/>
              <a:gd name="connsiteX5" fmla="*/ 267118 w 718588"/>
              <a:gd name="connsiteY5" fmla="*/ 761565 h 770913"/>
              <a:gd name="connsiteX0" fmla="*/ 186768 w 726180"/>
              <a:gd name="connsiteY0" fmla="*/ 763673 h 770913"/>
              <a:gd name="connsiteX1" fmla="*/ 21623 w 726180"/>
              <a:gd name="connsiteY1" fmla="*/ 624088 h 770913"/>
              <a:gd name="connsiteX2" fmla="*/ 127336 w 726180"/>
              <a:gd name="connsiteY2" fmla="*/ 88655 h 770913"/>
              <a:gd name="connsiteX3" fmla="*/ 609496 w 726180"/>
              <a:gd name="connsiteY3" fmla="*/ 63483 h 770913"/>
              <a:gd name="connsiteX4" fmla="*/ 710298 w 726180"/>
              <a:gd name="connsiteY4" fmla="*/ 646734 h 770913"/>
              <a:gd name="connsiteX5" fmla="*/ 274710 w 726180"/>
              <a:gd name="connsiteY5" fmla="*/ 761565 h 770913"/>
              <a:gd name="connsiteX0" fmla="*/ 200553 w 739965"/>
              <a:gd name="connsiteY0" fmla="*/ 773573 h 780813"/>
              <a:gd name="connsiteX1" fmla="*/ 35408 w 739965"/>
              <a:gd name="connsiteY1" fmla="*/ 633988 h 780813"/>
              <a:gd name="connsiteX2" fmla="*/ 96866 w 739965"/>
              <a:gd name="connsiteY2" fmla="*/ 75740 h 780813"/>
              <a:gd name="connsiteX3" fmla="*/ 623281 w 739965"/>
              <a:gd name="connsiteY3" fmla="*/ 73383 h 780813"/>
              <a:gd name="connsiteX4" fmla="*/ 724083 w 739965"/>
              <a:gd name="connsiteY4" fmla="*/ 656634 h 780813"/>
              <a:gd name="connsiteX5" fmla="*/ 288495 w 739965"/>
              <a:gd name="connsiteY5" fmla="*/ 771465 h 780813"/>
              <a:gd name="connsiteX0" fmla="*/ 193819 w 733231"/>
              <a:gd name="connsiteY0" fmla="*/ 773573 h 780813"/>
              <a:gd name="connsiteX1" fmla="*/ 28674 w 733231"/>
              <a:gd name="connsiteY1" fmla="*/ 633988 h 780813"/>
              <a:gd name="connsiteX2" fmla="*/ 90132 w 733231"/>
              <a:gd name="connsiteY2" fmla="*/ 75740 h 780813"/>
              <a:gd name="connsiteX3" fmla="*/ 616547 w 733231"/>
              <a:gd name="connsiteY3" fmla="*/ 73383 h 780813"/>
              <a:gd name="connsiteX4" fmla="*/ 717349 w 733231"/>
              <a:gd name="connsiteY4" fmla="*/ 656634 h 780813"/>
              <a:gd name="connsiteX5" fmla="*/ 281761 w 733231"/>
              <a:gd name="connsiteY5" fmla="*/ 771465 h 780813"/>
              <a:gd name="connsiteX0" fmla="*/ 196674 w 736086"/>
              <a:gd name="connsiteY0" fmla="*/ 773573 h 780813"/>
              <a:gd name="connsiteX1" fmla="*/ 31529 w 736086"/>
              <a:gd name="connsiteY1" fmla="*/ 633988 h 780813"/>
              <a:gd name="connsiteX2" fmla="*/ 92987 w 736086"/>
              <a:gd name="connsiteY2" fmla="*/ 75740 h 780813"/>
              <a:gd name="connsiteX3" fmla="*/ 619402 w 736086"/>
              <a:gd name="connsiteY3" fmla="*/ 73383 h 780813"/>
              <a:gd name="connsiteX4" fmla="*/ 720204 w 736086"/>
              <a:gd name="connsiteY4" fmla="*/ 656634 h 780813"/>
              <a:gd name="connsiteX5" fmla="*/ 284616 w 736086"/>
              <a:gd name="connsiteY5" fmla="*/ 771465 h 780813"/>
              <a:gd name="connsiteX0" fmla="*/ 196674 w 736086"/>
              <a:gd name="connsiteY0" fmla="*/ 773573 h 780813"/>
              <a:gd name="connsiteX1" fmla="*/ 31529 w 736086"/>
              <a:gd name="connsiteY1" fmla="*/ 633988 h 780813"/>
              <a:gd name="connsiteX2" fmla="*/ 92987 w 736086"/>
              <a:gd name="connsiteY2" fmla="*/ 75740 h 780813"/>
              <a:gd name="connsiteX3" fmla="*/ 619402 w 736086"/>
              <a:gd name="connsiteY3" fmla="*/ 73383 h 780813"/>
              <a:gd name="connsiteX4" fmla="*/ 720204 w 736086"/>
              <a:gd name="connsiteY4" fmla="*/ 656634 h 780813"/>
              <a:gd name="connsiteX5" fmla="*/ 284616 w 736086"/>
              <a:gd name="connsiteY5" fmla="*/ 771465 h 780813"/>
              <a:gd name="connsiteX0" fmla="*/ 196674 w 721863"/>
              <a:gd name="connsiteY0" fmla="*/ 773573 h 780813"/>
              <a:gd name="connsiteX1" fmla="*/ 31529 w 721863"/>
              <a:gd name="connsiteY1" fmla="*/ 633988 h 780813"/>
              <a:gd name="connsiteX2" fmla="*/ 92987 w 721863"/>
              <a:gd name="connsiteY2" fmla="*/ 75740 h 780813"/>
              <a:gd name="connsiteX3" fmla="*/ 619402 w 721863"/>
              <a:gd name="connsiteY3" fmla="*/ 73383 h 780813"/>
              <a:gd name="connsiteX4" fmla="*/ 720204 w 721863"/>
              <a:gd name="connsiteY4" fmla="*/ 656634 h 780813"/>
              <a:gd name="connsiteX5" fmla="*/ 284616 w 721863"/>
              <a:gd name="connsiteY5" fmla="*/ 771465 h 78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863" h="780813">
                <a:moveTo>
                  <a:pt x="196674" y="773573"/>
                </a:moveTo>
                <a:cubicBezTo>
                  <a:pt x="190749" y="770527"/>
                  <a:pt x="51837" y="785312"/>
                  <a:pt x="31529" y="633988"/>
                </a:cubicBezTo>
                <a:cubicBezTo>
                  <a:pt x="-14443" y="309237"/>
                  <a:pt x="-22512" y="170990"/>
                  <a:pt x="92987" y="75740"/>
                </a:cubicBezTo>
                <a:cubicBezTo>
                  <a:pt x="208486" y="-19510"/>
                  <a:pt x="526400" y="-29991"/>
                  <a:pt x="619402" y="73383"/>
                </a:cubicBezTo>
                <a:cubicBezTo>
                  <a:pt x="712404" y="176757"/>
                  <a:pt x="727706" y="505221"/>
                  <a:pt x="720204" y="656634"/>
                </a:cubicBezTo>
                <a:cubicBezTo>
                  <a:pt x="712702" y="808047"/>
                  <a:pt x="436145" y="783767"/>
                  <a:pt x="284616" y="771465"/>
                </a:cubicBezTo>
              </a:path>
            </a:pathLst>
          </a:custGeom>
          <a:noFill/>
          <a:ln w="28575">
            <a:solidFill>
              <a:schemeClr val="accent5"/>
            </a:solidFill>
            <a:headEnd type="none" w="med" len="med"/>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3" name="Group 92"/>
          <p:cNvGrpSpPr/>
          <p:nvPr/>
        </p:nvGrpSpPr>
        <p:grpSpPr>
          <a:xfrm>
            <a:off x="6029338" y="2709199"/>
            <a:ext cx="342862" cy="457149"/>
            <a:chOff x="3419872" y="1128517"/>
            <a:chExt cx="900000" cy="900000"/>
          </a:xfrm>
        </p:grpSpPr>
        <p:sp>
          <p:nvSpPr>
            <p:cNvPr id="94" name="Rectangle 29"/>
            <p:cNvSpPr/>
            <p:nvPr/>
          </p:nvSpPr>
          <p:spPr>
            <a:xfrm>
              <a:off x="3419872" y="1128517"/>
              <a:ext cx="900000" cy="900000"/>
            </a:xfrm>
            <a:custGeom>
              <a:avLst/>
              <a:gdLst>
                <a:gd name="connsiteX0" fmla="*/ 0 w 900000"/>
                <a:gd name="connsiteY0" fmla="*/ 0 h 900000"/>
                <a:gd name="connsiteX1" fmla="*/ 900000 w 900000"/>
                <a:gd name="connsiteY1" fmla="*/ 0 h 900000"/>
                <a:gd name="connsiteX2" fmla="*/ 900000 w 900000"/>
                <a:gd name="connsiteY2" fmla="*/ 900000 h 900000"/>
                <a:gd name="connsiteX3" fmla="*/ 0 w 900000"/>
                <a:gd name="connsiteY3" fmla="*/ 900000 h 900000"/>
                <a:gd name="connsiteX4" fmla="*/ 0 w 900000"/>
                <a:gd name="connsiteY4" fmla="*/ 0 h 900000"/>
                <a:gd name="connsiteX0" fmla="*/ 900000 w 991440"/>
                <a:gd name="connsiteY0" fmla="*/ 0 h 900000"/>
                <a:gd name="connsiteX1" fmla="*/ 900000 w 991440"/>
                <a:gd name="connsiteY1" fmla="*/ 900000 h 900000"/>
                <a:gd name="connsiteX2" fmla="*/ 0 w 991440"/>
                <a:gd name="connsiteY2" fmla="*/ 900000 h 900000"/>
                <a:gd name="connsiteX3" fmla="*/ 0 w 991440"/>
                <a:gd name="connsiteY3" fmla="*/ 0 h 900000"/>
                <a:gd name="connsiteX4" fmla="*/ 991440 w 991440"/>
                <a:gd name="connsiteY4" fmla="*/ 91440 h 900000"/>
                <a:gd name="connsiteX0" fmla="*/ 900000 w 991440"/>
                <a:gd name="connsiteY0" fmla="*/ 900000 h 900000"/>
                <a:gd name="connsiteX1" fmla="*/ 0 w 991440"/>
                <a:gd name="connsiteY1" fmla="*/ 900000 h 900000"/>
                <a:gd name="connsiteX2" fmla="*/ 0 w 991440"/>
                <a:gd name="connsiteY2" fmla="*/ 0 h 900000"/>
                <a:gd name="connsiteX3" fmla="*/ 991440 w 991440"/>
                <a:gd name="connsiteY3" fmla="*/ 91440 h 900000"/>
                <a:gd name="connsiteX0" fmla="*/ 900000 w 900000"/>
                <a:gd name="connsiteY0" fmla="*/ 900000 h 900000"/>
                <a:gd name="connsiteX1" fmla="*/ 0 w 900000"/>
                <a:gd name="connsiteY1" fmla="*/ 900000 h 900000"/>
                <a:gd name="connsiteX2" fmla="*/ 0 w 900000"/>
                <a:gd name="connsiteY2" fmla="*/ 0 h 900000"/>
              </a:gdLst>
              <a:ahLst/>
              <a:cxnLst>
                <a:cxn ang="0">
                  <a:pos x="connsiteX0" y="connsiteY0"/>
                </a:cxn>
                <a:cxn ang="0">
                  <a:pos x="connsiteX1" y="connsiteY1"/>
                </a:cxn>
                <a:cxn ang="0">
                  <a:pos x="connsiteX2" y="connsiteY2"/>
                </a:cxn>
              </a:cxnLst>
              <a:rect l="l" t="t" r="r" b="b"/>
              <a:pathLst>
                <a:path w="900000" h="900000">
                  <a:moveTo>
                    <a:pt x="900000" y="900000"/>
                  </a:moveTo>
                  <a:lnTo>
                    <a:pt x="0" y="900000"/>
                  </a:lnTo>
                  <a:lnTo>
                    <a:pt x="0" y="0"/>
                  </a:lnTo>
                </a:path>
              </a:pathLst>
            </a:custGeom>
            <a:noFill/>
            <a:ln>
              <a:solidFill>
                <a:schemeClr val="accent4"/>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3588622" y="1297267"/>
              <a:ext cx="562500" cy="562500"/>
            </a:xfrm>
            <a:custGeom>
              <a:avLst/>
              <a:gdLst>
                <a:gd name="connsiteX0" fmla="*/ 0 w 645319"/>
                <a:gd name="connsiteY0" fmla="*/ 764573 h 764573"/>
                <a:gd name="connsiteX1" fmla="*/ 33337 w 645319"/>
                <a:gd name="connsiteY1" fmla="*/ 350236 h 764573"/>
                <a:gd name="connsiteX2" fmla="*/ 164306 w 645319"/>
                <a:gd name="connsiteY2" fmla="*/ 566930 h 764573"/>
                <a:gd name="connsiteX3" fmla="*/ 235744 w 645319"/>
                <a:gd name="connsiteY3" fmla="*/ 216886 h 764573"/>
                <a:gd name="connsiteX4" fmla="*/ 378619 w 645319"/>
                <a:gd name="connsiteY4" fmla="*/ 762192 h 764573"/>
                <a:gd name="connsiteX5" fmla="*/ 402431 w 645319"/>
                <a:gd name="connsiteY5" fmla="*/ 9717 h 764573"/>
                <a:gd name="connsiteX6" fmla="*/ 533400 w 645319"/>
                <a:gd name="connsiteY6" fmla="*/ 316898 h 764573"/>
                <a:gd name="connsiteX7" fmla="*/ 645319 w 645319"/>
                <a:gd name="connsiteY7" fmla="*/ 47817 h 7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9" h="764573">
                  <a:moveTo>
                    <a:pt x="0" y="764573"/>
                  </a:moveTo>
                  <a:cubicBezTo>
                    <a:pt x="2976" y="573874"/>
                    <a:pt x="5953" y="383176"/>
                    <a:pt x="33337" y="350236"/>
                  </a:cubicBezTo>
                  <a:cubicBezTo>
                    <a:pt x="60721" y="317295"/>
                    <a:pt x="130572" y="589155"/>
                    <a:pt x="164306" y="566930"/>
                  </a:cubicBezTo>
                  <a:cubicBezTo>
                    <a:pt x="198041" y="544705"/>
                    <a:pt x="200025" y="184342"/>
                    <a:pt x="235744" y="216886"/>
                  </a:cubicBezTo>
                  <a:cubicBezTo>
                    <a:pt x="271463" y="249430"/>
                    <a:pt x="350838" y="796720"/>
                    <a:pt x="378619" y="762192"/>
                  </a:cubicBezTo>
                  <a:cubicBezTo>
                    <a:pt x="406400" y="727664"/>
                    <a:pt x="376634" y="83933"/>
                    <a:pt x="402431" y="9717"/>
                  </a:cubicBezTo>
                  <a:cubicBezTo>
                    <a:pt x="428228" y="-64499"/>
                    <a:pt x="492919" y="310548"/>
                    <a:pt x="533400" y="316898"/>
                  </a:cubicBezTo>
                  <a:cubicBezTo>
                    <a:pt x="573881" y="323248"/>
                    <a:pt x="609600" y="185532"/>
                    <a:pt x="645319" y="47817"/>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p:cNvGrpSpPr/>
          <p:nvPr/>
        </p:nvGrpSpPr>
        <p:grpSpPr>
          <a:xfrm>
            <a:off x="4384290" y="5612548"/>
            <a:ext cx="342862" cy="457152"/>
            <a:chOff x="2349672" y="3735551"/>
            <a:chExt cx="288000" cy="277156"/>
          </a:xfrm>
        </p:grpSpPr>
        <p:sp>
          <p:nvSpPr>
            <p:cNvPr id="99" name="Freeform 98"/>
            <p:cNvSpPr/>
            <p:nvPr/>
          </p:nvSpPr>
          <p:spPr>
            <a:xfrm>
              <a:off x="2349672" y="3735551"/>
              <a:ext cx="288000" cy="216000"/>
            </a:xfrm>
            <a:custGeom>
              <a:avLst/>
              <a:gdLst>
                <a:gd name="connsiteX0" fmla="*/ 0 w 153312"/>
                <a:gd name="connsiteY0" fmla="*/ 69168 h 188231"/>
                <a:gd name="connsiteX1" fmla="*/ 59531 w 153312"/>
                <a:gd name="connsiteY1" fmla="*/ 112 h 188231"/>
                <a:gd name="connsiteX2" fmla="*/ 152400 w 153312"/>
                <a:gd name="connsiteY2" fmla="*/ 54881 h 188231"/>
                <a:gd name="connsiteX3" fmla="*/ 104775 w 153312"/>
                <a:gd name="connsiteY3" fmla="*/ 126318 h 188231"/>
                <a:gd name="connsiteX4" fmla="*/ 69056 w 153312"/>
                <a:gd name="connsiteY4" fmla="*/ 150131 h 188231"/>
                <a:gd name="connsiteX5" fmla="*/ 66675 w 153312"/>
                <a:gd name="connsiteY5" fmla="*/ 188231 h 188231"/>
                <a:gd name="connsiteX0" fmla="*/ 0 w 203319"/>
                <a:gd name="connsiteY0" fmla="*/ 88638 h 188651"/>
                <a:gd name="connsiteX1" fmla="*/ 109538 w 203319"/>
                <a:gd name="connsiteY1" fmla="*/ 532 h 188651"/>
                <a:gd name="connsiteX2" fmla="*/ 202407 w 203319"/>
                <a:gd name="connsiteY2" fmla="*/ 55301 h 188651"/>
                <a:gd name="connsiteX3" fmla="*/ 154782 w 203319"/>
                <a:gd name="connsiteY3" fmla="*/ 126738 h 188651"/>
                <a:gd name="connsiteX4" fmla="*/ 119063 w 203319"/>
                <a:gd name="connsiteY4" fmla="*/ 150551 h 188651"/>
                <a:gd name="connsiteX5" fmla="*/ 116682 w 203319"/>
                <a:gd name="connsiteY5" fmla="*/ 188651 h 188651"/>
                <a:gd name="connsiteX0" fmla="*/ 0 w 203319"/>
                <a:gd name="connsiteY0" fmla="*/ 95718 h 195731"/>
                <a:gd name="connsiteX1" fmla="*/ 109538 w 203319"/>
                <a:gd name="connsiteY1" fmla="*/ 468 h 195731"/>
                <a:gd name="connsiteX2" fmla="*/ 202407 w 203319"/>
                <a:gd name="connsiteY2" fmla="*/ 62381 h 195731"/>
                <a:gd name="connsiteX3" fmla="*/ 154782 w 203319"/>
                <a:gd name="connsiteY3" fmla="*/ 133818 h 195731"/>
                <a:gd name="connsiteX4" fmla="*/ 119063 w 203319"/>
                <a:gd name="connsiteY4" fmla="*/ 157631 h 195731"/>
                <a:gd name="connsiteX5" fmla="*/ 116682 w 203319"/>
                <a:gd name="connsiteY5" fmla="*/ 195731 h 195731"/>
                <a:gd name="connsiteX0" fmla="*/ 0 w 139026"/>
                <a:gd name="connsiteY0" fmla="*/ 110419 h 196145"/>
                <a:gd name="connsiteX1" fmla="*/ 45245 w 139026"/>
                <a:gd name="connsiteY1" fmla="*/ 882 h 196145"/>
                <a:gd name="connsiteX2" fmla="*/ 138114 w 139026"/>
                <a:gd name="connsiteY2" fmla="*/ 62795 h 196145"/>
                <a:gd name="connsiteX3" fmla="*/ 90489 w 139026"/>
                <a:gd name="connsiteY3" fmla="*/ 134232 h 196145"/>
                <a:gd name="connsiteX4" fmla="*/ 54770 w 139026"/>
                <a:gd name="connsiteY4" fmla="*/ 158045 h 196145"/>
                <a:gd name="connsiteX5" fmla="*/ 52389 w 139026"/>
                <a:gd name="connsiteY5" fmla="*/ 196145 h 196145"/>
                <a:gd name="connsiteX0" fmla="*/ 64827 w 203853"/>
                <a:gd name="connsiteY0" fmla="*/ 109634 h 195360"/>
                <a:gd name="connsiteX1" fmla="*/ 535 w 203853"/>
                <a:gd name="connsiteY1" fmla="*/ 76297 h 195360"/>
                <a:gd name="connsiteX2" fmla="*/ 110072 w 203853"/>
                <a:gd name="connsiteY2" fmla="*/ 97 h 195360"/>
                <a:gd name="connsiteX3" fmla="*/ 202941 w 203853"/>
                <a:gd name="connsiteY3" fmla="*/ 62010 h 195360"/>
                <a:gd name="connsiteX4" fmla="*/ 155316 w 203853"/>
                <a:gd name="connsiteY4" fmla="*/ 133447 h 195360"/>
                <a:gd name="connsiteX5" fmla="*/ 119597 w 203853"/>
                <a:gd name="connsiteY5" fmla="*/ 157260 h 195360"/>
                <a:gd name="connsiteX6" fmla="*/ 117216 w 203853"/>
                <a:gd name="connsiteY6" fmla="*/ 195360 h 195360"/>
                <a:gd name="connsiteX0" fmla="*/ 64827 w 248690"/>
                <a:gd name="connsiteY0" fmla="*/ 109674 h 195400"/>
                <a:gd name="connsiteX1" fmla="*/ 535 w 248690"/>
                <a:gd name="connsiteY1" fmla="*/ 76337 h 195400"/>
                <a:gd name="connsiteX2" fmla="*/ 110072 w 248690"/>
                <a:gd name="connsiteY2" fmla="*/ 137 h 195400"/>
                <a:gd name="connsiteX3" fmla="*/ 248185 w 248690"/>
                <a:gd name="connsiteY3" fmla="*/ 59669 h 195400"/>
                <a:gd name="connsiteX4" fmla="*/ 155316 w 248690"/>
                <a:gd name="connsiteY4" fmla="*/ 133487 h 195400"/>
                <a:gd name="connsiteX5" fmla="*/ 119597 w 248690"/>
                <a:gd name="connsiteY5" fmla="*/ 157300 h 195400"/>
                <a:gd name="connsiteX6" fmla="*/ 117216 w 248690"/>
                <a:gd name="connsiteY6" fmla="*/ 195400 h 195400"/>
                <a:gd name="connsiteX0" fmla="*/ 64827 w 248202"/>
                <a:gd name="connsiteY0" fmla="*/ 109688 h 195414"/>
                <a:gd name="connsiteX1" fmla="*/ 535 w 248202"/>
                <a:gd name="connsiteY1" fmla="*/ 76351 h 195414"/>
                <a:gd name="connsiteX2" fmla="*/ 110072 w 248202"/>
                <a:gd name="connsiteY2" fmla="*/ 151 h 195414"/>
                <a:gd name="connsiteX3" fmla="*/ 248185 w 248202"/>
                <a:gd name="connsiteY3" fmla="*/ 59683 h 195414"/>
                <a:gd name="connsiteX4" fmla="*/ 119597 w 248202"/>
                <a:gd name="connsiteY4" fmla="*/ 157314 h 195414"/>
                <a:gd name="connsiteX5" fmla="*/ 117216 w 248202"/>
                <a:gd name="connsiteY5" fmla="*/ 195414 h 195414"/>
                <a:gd name="connsiteX0" fmla="*/ 64827 w 248831"/>
                <a:gd name="connsiteY0" fmla="*/ 109669 h 195395"/>
                <a:gd name="connsiteX1" fmla="*/ 535 w 248831"/>
                <a:gd name="connsiteY1" fmla="*/ 76332 h 195395"/>
                <a:gd name="connsiteX2" fmla="*/ 110072 w 248831"/>
                <a:gd name="connsiteY2" fmla="*/ 132 h 195395"/>
                <a:gd name="connsiteX3" fmla="*/ 248185 w 248831"/>
                <a:gd name="connsiteY3" fmla="*/ 59664 h 195395"/>
                <a:gd name="connsiteX4" fmla="*/ 160079 w 248831"/>
                <a:gd name="connsiteY4" fmla="*/ 121576 h 195395"/>
                <a:gd name="connsiteX5" fmla="*/ 117216 w 248831"/>
                <a:gd name="connsiteY5" fmla="*/ 195395 h 195395"/>
                <a:gd name="connsiteX0" fmla="*/ 64827 w 249458"/>
                <a:gd name="connsiteY0" fmla="*/ 109669 h 195395"/>
                <a:gd name="connsiteX1" fmla="*/ 535 w 249458"/>
                <a:gd name="connsiteY1" fmla="*/ 76332 h 195395"/>
                <a:gd name="connsiteX2" fmla="*/ 110072 w 249458"/>
                <a:gd name="connsiteY2" fmla="*/ 132 h 195395"/>
                <a:gd name="connsiteX3" fmla="*/ 248185 w 249458"/>
                <a:gd name="connsiteY3" fmla="*/ 59664 h 195395"/>
                <a:gd name="connsiteX4" fmla="*/ 160079 w 249458"/>
                <a:gd name="connsiteY4" fmla="*/ 121576 h 195395"/>
                <a:gd name="connsiteX5" fmla="*/ 117216 w 249458"/>
                <a:gd name="connsiteY5" fmla="*/ 195395 h 195395"/>
                <a:gd name="connsiteX0" fmla="*/ 64827 w 248831"/>
                <a:gd name="connsiteY0" fmla="*/ 109669 h 207302"/>
                <a:gd name="connsiteX1" fmla="*/ 535 w 248831"/>
                <a:gd name="connsiteY1" fmla="*/ 76332 h 207302"/>
                <a:gd name="connsiteX2" fmla="*/ 110072 w 248831"/>
                <a:gd name="connsiteY2" fmla="*/ 132 h 207302"/>
                <a:gd name="connsiteX3" fmla="*/ 248185 w 248831"/>
                <a:gd name="connsiteY3" fmla="*/ 59664 h 207302"/>
                <a:gd name="connsiteX4" fmla="*/ 160079 w 248831"/>
                <a:gd name="connsiteY4" fmla="*/ 121576 h 207302"/>
                <a:gd name="connsiteX5" fmla="*/ 117216 w 248831"/>
                <a:gd name="connsiteY5" fmla="*/ 207302 h 207302"/>
                <a:gd name="connsiteX0" fmla="*/ 64827 w 248831"/>
                <a:gd name="connsiteY0" fmla="*/ 109669 h 207302"/>
                <a:gd name="connsiteX1" fmla="*/ 535 w 248831"/>
                <a:gd name="connsiteY1" fmla="*/ 76332 h 207302"/>
                <a:gd name="connsiteX2" fmla="*/ 110072 w 248831"/>
                <a:gd name="connsiteY2" fmla="*/ 132 h 207302"/>
                <a:gd name="connsiteX3" fmla="*/ 248185 w 248831"/>
                <a:gd name="connsiteY3" fmla="*/ 59664 h 207302"/>
                <a:gd name="connsiteX4" fmla="*/ 160079 w 248831"/>
                <a:gd name="connsiteY4" fmla="*/ 121576 h 207302"/>
                <a:gd name="connsiteX5" fmla="*/ 117216 w 248831"/>
                <a:gd name="connsiteY5" fmla="*/ 207302 h 207302"/>
                <a:gd name="connsiteX0" fmla="*/ 64827 w 248825"/>
                <a:gd name="connsiteY0" fmla="*/ 109669 h 204921"/>
                <a:gd name="connsiteX1" fmla="*/ 535 w 248825"/>
                <a:gd name="connsiteY1" fmla="*/ 76332 h 204921"/>
                <a:gd name="connsiteX2" fmla="*/ 110072 w 248825"/>
                <a:gd name="connsiteY2" fmla="*/ 132 h 204921"/>
                <a:gd name="connsiteX3" fmla="*/ 248185 w 248825"/>
                <a:gd name="connsiteY3" fmla="*/ 59664 h 204921"/>
                <a:gd name="connsiteX4" fmla="*/ 160079 w 248825"/>
                <a:gd name="connsiteY4" fmla="*/ 121576 h 204921"/>
                <a:gd name="connsiteX5" fmla="*/ 121978 w 248825"/>
                <a:gd name="connsiteY5" fmla="*/ 204921 h 204921"/>
                <a:gd name="connsiteX0" fmla="*/ 64827 w 248825"/>
                <a:gd name="connsiteY0" fmla="*/ 109669 h 204921"/>
                <a:gd name="connsiteX1" fmla="*/ 535 w 248825"/>
                <a:gd name="connsiteY1" fmla="*/ 76332 h 204921"/>
                <a:gd name="connsiteX2" fmla="*/ 110072 w 248825"/>
                <a:gd name="connsiteY2" fmla="*/ 132 h 204921"/>
                <a:gd name="connsiteX3" fmla="*/ 248185 w 248825"/>
                <a:gd name="connsiteY3" fmla="*/ 59664 h 204921"/>
                <a:gd name="connsiteX4" fmla="*/ 160079 w 248825"/>
                <a:gd name="connsiteY4" fmla="*/ 121576 h 204921"/>
                <a:gd name="connsiteX5" fmla="*/ 121978 w 248825"/>
                <a:gd name="connsiteY5" fmla="*/ 204921 h 204921"/>
                <a:gd name="connsiteX0" fmla="*/ 0 w 248290"/>
                <a:gd name="connsiteY0" fmla="*/ 76332 h 204921"/>
                <a:gd name="connsiteX1" fmla="*/ 109537 w 248290"/>
                <a:gd name="connsiteY1" fmla="*/ 132 h 204921"/>
                <a:gd name="connsiteX2" fmla="*/ 247650 w 248290"/>
                <a:gd name="connsiteY2" fmla="*/ 59664 h 204921"/>
                <a:gd name="connsiteX3" fmla="*/ 159544 w 248290"/>
                <a:gd name="connsiteY3" fmla="*/ 121576 h 204921"/>
                <a:gd name="connsiteX4" fmla="*/ 121443 w 248290"/>
                <a:gd name="connsiteY4" fmla="*/ 204921 h 204921"/>
                <a:gd name="connsiteX0" fmla="*/ 0 w 251033"/>
                <a:gd name="connsiteY0" fmla="*/ 125904 h 206298"/>
                <a:gd name="connsiteX1" fmla="*/ 112280 w 251033"/>
                <a:gd name="connsiteY1" fmla="*/ 1509 h 206298"/>
                <a:gd name="connsiteX2" fmla="*/ 250393 w 251033"/>
                <a:gd name="connsiteY2" fmla="*/ 61041 h 206298"/>
                <a:gd name="connsiteX3" fmla="*/ 162287 w 251033"/>
                <a:gd name="connsiteY3" fmla="*/ 122953 h 206298"/>
                <a:gd name="connsiteX4" fmla="*/ 124186 w 251033"/>
                <a:gd name="connsiteY4" fmla="*/ 206298 h 206298"/>
                <a:gd name="connsiteX0" fmla="*/ 0 w 251033"/>
                <a:gd name="connsiteY0" fmla="*/ 125904 h 206298"/>
                <a:gd name="connsiteX1" fmla="*/ 112280 w 251033"/>
                <a:gd name="connsiteY1" fmla="*/ 1509 h 206298"/>
                <a:gd name="connsiteX2" fmla="*/ 250393 w 251033"/>
                <a:gd name="connsiteY2" fmla="*/ 61041 h 206298"/>
                <a:gd name="connsiteX3" fmla="*/ 162287 w 251033"/>
                <a:gd name="connsiteY3" fmla="*/ 122953 h 206298"/>
                <a:gd name="connsiteX4" fmla="*/ 124186 w 251033"/>
                <a:gd name="connsiteY4" fmla="*/ 206298 h 206298"/>
                <a:gd name="connsiteX0" fmla="*/ 0 w 251033"/>
                <a:gd name="connsiteY0" fmla="*/ 125904 h 206298"/>
                <a:gd name="connsiteX1" fmla="*/ 112280 w 251033"/>
                <a:gd name="connsiteY1" fmla="*/ 1509 h 206298"/>
                <a:gd name="connsiteX2" fmla="*/ 250393 w 251033"/>
                <a:gd name="connsiteY2" fmla="*/ 61041 h 206298"/>
                <a:gd name="connsiteX3" fmla="*/ 162287 w 251033"/>
                <a:gd name="connsiteY3" fmla="*/ 122953 h 206298"/>
                <a:gd name="connsiteX4" fmla="*/ 124186 w 251033"/>
                <a:gd name="connsiteY4" fmla="*/ 206298 h 206298"/>
                <a:gd name="connsiteX0" fmla="*/ 0 w 250477"/>
                <a:gd name="connsiteY0" fmla="*/ 131809 h 212203"/>
                <a:gd name="connsiteX1" fmla="*/ 145198 w 250477"/>
                <a:gd name="connsiteY1" fmla="*/ 1390 h 212203"/>
                <a:gd name="connsiteX2" fmla="*/ 250393 w 250477"/>
                <a:gd name="connsiteY2" fmla="*/ 66946 h 212203"/>
                <a:gd name="connsiteX3" fmla="*/ 162287 w 250477"/>
                <a:gd name="connsiteY3" fmla="*/ 128858 h 212203"/>
                <a:gd name="connsiteX4" fmla="*/ 124186 w 250477"/>
                <a:gd name="connsiteY4" fmla="*/ 212203 h 212203"/>
                <a:gd name="connsiteX0" fmla="*/ 0 w 250477"/>
                <a:gd name="connsiteY0" fmla="*/ 130523 h 210917"/>
                <a:gd name="connsiteX1" fmla="*/ 145198 w 250477"/>
                <a:gd name="connsiteY1" fmla="*/ 104 h 210917"/>
                <a:gd name="connsiteX2" fmla="*/ 250393 w 250477"/>
                <a:gd name="connsiteY2" fmla="*/ 65660 h 210917"/>
                <a:gd name="connsiteX3" fmla="*/ 162287 w 250477"/>
                <a:gd name="connsiteY3" fmla="*/ 127572 h 210917"/>
                <a:gd name="connsiteX4" fmla="*/ 124186 w 250477"/>
                <a:gd name="connsiteY4" fmla="*/ 210917 h 210917"/>
                <a:gd name="connsiteX0" fmla="*/ 0 w 250653"/>
                <a:gd name="connsiteY0" fmla="*/ 115850 h 196244"/>
                <a:gd name="connsiteX1" fmla="*/ 131482 w 250653"/>
                <a:gd name="connsiteY1" fmla="*/ 492 h 196244"/>
                <a:gd name="connsiteX2" fmla="*/ 250393 w 250653"/>
                <a:gd name="connsiteY2" fmla="*/ 50987 h 196244"/>
                <a:gd name="connsiteX3" fmla="*/ 162287 w 250653"/>
                <a:gd name="connsiteY3" fmla="*/ 112899 h 196244"/>
                <a:gd name="connsiteX4" fmla="*/ 124186 w 250653"/>
                <a:gd name="connsiteY4" fmla="*/ 196244 h 196244"/>
                <a:gd name="connsiteX0" fmla="*/ 0 w 239716"/>
                <a:gd name="connsiteY0" fmla="*/ 116342 h 196736"/>
                <a:gd name="connsiteX1" fmla="*/ 131482 w 239716"/>
                <a:gd name="connsiteY1" fmla="*/ 984 h 196736"/>
                <a:gd name="connsiteX2" fmla="*/ 239420 w 239716"/>
                <a:gd name="connsiteY2" fmla="*/ 63527 h 196736"/>
                <a:gd name="connsiteX3" fmla="*/ 162287 w 239716"/>
                <a:gd name="connsiteY3" fmla="*/ 113391 h 196736"/>
                <a:gd name="connsiteX4" fmla="*/ 124186 w 239716"/>
                <a:gd name="connsiteY4" fmla="*/ 196736 h 196736"/>
                <a:gd name="connsiteX0" fmla="*/ 0 w 239716"/>
                <a:gd name="connsiteY0" fmla="*/ 116342 h 196736"/>
                <a:gd name="connsiteX1" fmla="*/ 131482 w 239716"/>
                <a:gd name="connsiteY1" fmla="*/ 984 h 196736"/>
                <a:gd name="connsiteX2" fmla="*/ 239420 w 239716"/>
                <a:gd name="connsiteY2" fmla="*/ 63527 h 196736"/>
                <a:gd name="connsiteX3" fmla="*/ 162287 w 239716"/>
                <a:gd name="connsiteY3" fmla="*/ 113391 h 196736"/>
                <a:gd name="connsiteX4" fmla="*/ 124186 w 239716"/>
                <a:gd name="connsiteY4" fmla="*/ 196736 h 196736"/>
                <a:gd name="connsiteX0" fmla="*/ 0 w 239716"/>
                <a:gd name="connsiteY0" fmla="*/ 116342 h 196736"/>
                <a:gd name="connsiteX1" fmla="*/ 131482 w 239716"/>
                <a:gd name="connsiteY1" fmla="*/ 984 h 196736"/>
                <a:gd name="connsiteX2" fmla="*/ 239420 w 239716"/>
                <a:gd name="connsiteY2" fmla="*/ 63527 h 196736"/>
                <a:gd name="connsiteX3" fmla="*/ 162287 w 239716"/>
                <a:gd name="connsiteY3" fmla="*/ 113391 h 196736"/>
                <a:gd name="connsiteX4" fmla="*/ 124186 w 239716"/>
                <a:gd name="connsiteY4" fmla="*/ 196736 h 196736"/>
                <a:gd name="connsiteX0" fmla="*/ 0 w 240213"/>
                <a:gd name="connsiteY0" fmla="*/ 113375 h 193769"/>
                <a:gd name="connsiteX1" fmla="*/ 109537 w 240213"/>
                <a:gd name="connsiteY1" fmla="*/ 1029 h 193769"/>
                <a:gd name="connsiteX2" fmla="*/ 239420 w 240213"/>
                <a:gd name="connsiteY2" fmla="*/ 60560 h 193769"/>
                <a:gd name="connsiteX3" fmla="*/ 162287 w 240213"/>
                <a:gd name="connsiteY3" fmla="*/ 110424 h 193769"/>
                <a:gd name="connsiteX4" fmla="*/ 124186 w 240213"/>
                <a:gd name="connsiteY4" fmla="*/ 193769 h 193769"/>
                <a:gd name="connsiteX0" fmla="*/ 0 w 240213"/>
                <a:gd name="connsiteY0" fmla="*/ 113375 h 193769"/>
                <a:gd name="connsiteX1" fmla="*/ 109537 w 240213"/>
                <a:gd name="connsiteY1" fmla="*/ 1029 h 193769"/>
                <a:gd name="connsiteX2" fmla="*/ 239420 w 240213"/>
                <a:gd name="connsiteY2" fmla="*/ 60560 h 193769"/>
                <a:gd name="connsiteX3" fmla="*/ 162287 w 240213"/>
                <a:gd name="connsiteY3" fmla="*/ 110424 h 193769"/>
                <a:gd name="connsiteX4" fmla="*/ 124186 w 240213"/>
                <a:gd name="connsiteY4" fmla="*/ 193769 h 193769"/>
                <a:gd name="connsiteX0" fmla="*/ 0 w 239458"/>
                <a:gd name="connsiteY0" fmla="*/ 115347 h 195741"/>
                <a:gd name="connsiteX1" fmla="*/ 109537 w 239458"/>
                <a:gd name="connsiteY1" fmla="*/ 3001 h 195741"/>
                <a:gd name="connsiteX2" fmla="*/ 239420 w 239458"/>
                <a:gd name="connsiteY2" fmla="*/ 62532 h 195741"/>
                <a:gd name="connsiteX3" fmla="*/ 162287 w 239458"/>
                <a:gd name="connsiteY3" fmla="*/ 112396 h 195741"/>
                <a:gd name="connsiteX4" fmla="*/ 124186 w 239458"/>
                <a:gd name="connsiteY4" fmla="*/ 195741 h 195741"/>
                <a:gd name="connsiteX0" fmla="*/ 0 w 239601"/>
                <a:gd name="connsiteY0" fmla="*/ 113411 h 193805"/>
                <a:gd name="connsiteX1" fmla="*/ 109537 w 239601"/>
                <a:gd name="connsiteY1" fmla="*/ 1065 h 193805"/>
                <a:gd name="connsiteX2" fmla="*/ 239420 w 239601"/>
                <a:gd name="connsiteY2" fmla="*/ 60596 h 193805"/>
                <a:gd name="connsiteX3" fmla="*/ 137599 w 239601"/>
                <a:gd name="connsiteY3" fmla="*/ 122509 h 193805"/>
                <a:gd name="connsiteX4" fmla="*/ 124186 w 239601"/>
                <a:gd name="connsiteY4" fmla="*/ 193805 h 193805"/>
                <a:gd name="connsiteX0" fmla="*/ 0 w 239420"/>
                <a:gd name="connsiteY0" fmla="*/ 110449 h 190843"/>
                <a:gd name="connsiteX1" fmla="*/ 136969 w 239420"/>
                <a:gd name="connsiteY1" fmla="*/ 1116 h 190843"/>
                <a:gd name="connsiteX2" fmla="*/ 239420 w 239420"/>
                <a:gd name="connsiteY2" fmla="*/ 57634 h 190843"/>
                <a:gd name="connsiteX3" fmla="*/ 137599 w 239420"/>
                <a:gd name="connsiteY3" fmla="*/ 119547 h 190843"/>
                <a:gd name="connsiteX4" fmla="*/ 124186 w 239420"/>
                <a:gd name="connsiteY4" fmla="*/ 190843 h 190843"/>
                <a:gd name="connsiteX0" fmla="*/ 0 w 239420"/>
                <a:gd name="connsiteY0" fmla="*/ 110538 h 190932"/>
                <a:gd name="connsiteX1" fmla="*/ 136969 w 239420"/>
                <a:gd name="connsiteY1" fmla="*/ 1205 h 190932"/>
                <a:gd name="connsiteX2" fmla="*/ 239420 w 239420"/>
                <a:gd name="connsiteY2" fmla="*/ 57723 h 190932"/>
                <a:gd name="connsiteX3" fmla="*/ 137599 w 239420"/>
                <a:gd name="connsiteY3" fmla="*/ 119636 h 190932"/>
                <a:gd name="connsiteX4" fmla="*/ 124186 w 239420"/>
                <a:gd name="connsiteY4" fmla="*/ 190932 h 190932"/>
                <a:gd name="connsiteX0" fmla="*/ 0 w 236677"/>
                <a:gd name="connsiteY0" fmla="*/ 87208 h 191700"/>
                <a:gd name="connsiteX1" fmla="*/ 134226 w 236677"/>
                <a:gd name="connsiteY1" fmla="*/ 1973 h 191700"/>
                <a:gd name="connsiteX2" fmla="*/ 236677 w 236677"/>
                <a:gd name="connsiteY2" fmla="*/ 58491 h 191700"/>
                <a:gd name="connsiteX3" fmla="*/ 134856 w 236677"/>
                <a:gd name="connsiteY3" fmla="*/ 120404 h 191700"/>
                <a:gd name="connsiteX4" fmla="*/ 121443 w 236677"/>
                <a:gd name="connsiteY4" fmla="*/ 191700 h 191700"/>
                <a:gd name="connsiteX0" fmla="*/ 0 w 236677"/>
                <a:gd name="connsiteY0" fmla="*/ 85616 h 190108"/>
                <a:gd name="connsiteX1" fmla="*/ 134226 w 236677"/>
                <a:gd name="connsiteY1" fmla="*/ 381 h 190108"/>
                <a:gd name="connsiteX2" fmla="*/ 236677 w 236677"/>
                <a:gd name="connsiteY2" fmla="*/ 56899 h 190108"/>
                <a:gd name="connsiteX3" fmla="*/ 134856 w 236677"/>
                <a:gd name="connsiteY3" fmla="*/ 118812 h 190108"/>
                <a:gd name="connsiteX4" fmla="*/ 121443 w 236677"/>
                <a:gd name="connsiteY4" fmla="*/ 190108 h 190108"/>
                <a:gd name="connsiteX0" fmla="*/ 0 w 236677"/>
                <a:gd name="connsiteY0" fmla="*/ 85616 h 190108"/>
                <a:gd name="connsiteX1" fmla="*/ 134226 w 236677"/>
                <a:gd name="connsiteY1" fmla="*/ 381 h 190108"/>
                <a:gd name="connsiteX2" fmla="*/ 236677 w 236677"/>
                <a:gd name="connsiteY2" fmla="*/ 56899 h 190108"/>
                <a:gd name="connsiteX3" fmla="*/ 134856 w 236677"/>
                <a:gd name="connsiteY3" fmla="*/ 118812 h 190108"/>
                <a:gd name="connsiteX4" fmla="*/ 121443 w 236677"/>
                <a:gd name="connsiteY4" fmla="*/ 190108 h 190108"/>
                <a:gd name="connsiteX0" fmla="*/ 0 w 236677"/>
                <a:gd name="connsiteY0" fmla="*/ 107328 h 190735"/>
                <a:gd name="connsiteX1" fmla="*/ 134226 w 236677"/>
                <a:gd name="connsiteY1" fmla="*/ 1008 h 190735"/>
                <a:gd name="connsiteX2" fmla="*/ 236677 w 236677"/>
                <a:gd name="connsiteY2" fmla="*/ 57526 h 190735"/>
                <a:gd name="connsiteX3" fmla="*/ 134856 w 236677"/>
                <a:gd name="connsiteY3" fmla="*/ 119439 h 190735"/>
                <a:gd name="connsiteX4" fmla="*/ 121443 w 236677"/>
                <a:gd name="connsiteY4" fmla="*/ 190735 h 190735"/>
                <a:gd name="connsiteX0" fmla="*/ 0 w 236677"/>
                <a:gd name="connsiteY0" fmla="*/ 107328 h 190735"/>
                <a:gd name="connsiteX1" fmla="*/ 134226 w 236677"/>
                <a:gd name="connsiteY1" fmla="*/ 1008 h 190735"/>
                <a:gd name="connsiteX2" fmla="*/ 236677 w 236677"/>
                <a:gd name="connsiteY2" fmla="*/ 57526 h 190735"/>
                <a:gd name="connsiteX3" fmla="*/ 134856 w 236677"/>
                <a:gd name="connsiteY3" fmla="*/ 119439 h 190735"/>
                <a:gd name="connsiteX4" fmla="*/ 121443 w 236677"/>
                <a:gd name="connsiteY4" fmla="*/ 190735 h 190735"/>
                <a:gd name="connsiteX0" fmla="*/ 0 w 225705"/>
                <a:gd name="connsiteY0" fmla="*/ 106580 h 189987"/>
                <a:gd name="connsiteX1" fmla="*/ 134226 w 225705"/>
                <a:gd name="connsiteY1" fmla="*/ 260 h 189987"/>
                <a:gd name="connsiteX2" fmla="*/ 225705 w 225705"/>
                <a:gd name="connsiteY2" fmla="*/ 77863 h 189987"/>
                <a:gd name="connsiteX3" fmla="*/ 134856 w 225705"/>
                <a:gd name="connsiteY3" fmla="*/ 118691 h 189987"/>
                <a:gd name="connsiteX4" fmla="*/ 121443 w 225705"/>
                <a:gd name="connsiteY4" fmla="*/ 189987 h 189987"/>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34856 w 225850"/>
                <a:gd name="connsiteY4" fmla="*/ 118682 h 189978"/>
                <a:gd name="connsiteX5" fmla="*/ 121443 w 225850"/>
                <a:gd name="connsiteY5"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850"/>
                <a:gd name="connsiteY0" fmla="*/ 106571 h 189978"/>
                <a:gd name="connsiteX1" fmla="*/ 134226 w 225850"/>
                <a:gd name="connsiteY1" fmla="*/ 251 h 189978"/>
                <a:gd name="connsiteX2" fmla="*/ 225705 w 225850"/>
                <a:gd name="connsiteY2" fmla="*/ 77854 h 189978"/>
                <a:gd name="connsiteX3" fmla="*/ 113768 w 225850"/>
                <a:gd name="connsiteY3" fmla="*/ 102979 h 189978"/>
                <a:gd name="connsiteX4" fmla="*/ 121443 w 225850"/>
                <a:gd name="connsiteY4" fmla="*/ 189978 h 189978"/>
                <a:gd name="connsiteX0" fmla="*/ 0 w 225721"/>
                <a:gd name="connsiteY0" fmla="*/ 106565 h 189972"/>
                <a:gd name="connsiteX1" fmla="*/ 134226 w 225721"/>
                <a:gd name="connsiteY1" fmla="*/ 245 h 189972"/>
                <a:gd name="connsiteX2" fmla="*/ 225705 w 225721"/>
                <a:gd name="connsiteY2" fmla="*/ 77848 h 189972"/>
                <a:gd name="connsiteX3" fmla="*/ 140513 w 225721"/>
                <a:gd name="connsiteY3" fmla="*/ 93937 h 189972"/>
                <a:gd name="connsiteX4" fmla="*/ 121443 w 225721"/>
                <a:gd name="connsiteY4" fmla="*/ 189972 h 189972"/>
                <a:gd name="connsiteX0" fmla="*/ 0 w 225721"/>
                <a:gd name="connsiteY0" fmla="*/ 106565 h 189972"/>
                <a:gd name="connsiteX1" fmla="*/ 134226 w 225721"/>
                <a:gd name="connsiteY1" fmla="*/ 245 h 189972"/>
                <a:gd name="connsiteX2" fmla="*/ 225705 w 225721"/>
                <a:gd name="connsiteY2" fmla="*/ 77848 h 189972"/>
                <a:gd name="connsiteX3" fmla="*/ 140513 w 225721"/>
                <a:gd name="connsiteY3" fmla="*/ 93937 h 189972"/>
                <a:gd name="connsiteX4" fmla="*/ 121443 w 225721"/>
                <a:gd name="connsiteY4" fmla="*/ 189972 h 189972"/>
                <a:gd name="connsiteX0" fmla="*/ 0 w 225799"/>
                <a:gd name="connsiteY0" fmla="*/ 106565 h 189972"/>
                <a:gd name="connsiteX1" fmla="*/ 134226 w 225799"/>
                <a:gd name="connsiteY1" fmla="*/ 245 h 189972"/>
                <a:gd name="connsiteX2" fmla="*/ 225705 w 225799"/>
                <a:gd name="connsiteY2" fmla="*/ 77848 h 189972"/>
                <a:gd name="connsiteX3" fmla="*/ 117882 w 225799"/>
                <a:gd name="connsiteY3" fmla="*/ 93937 h 189972"/>
                <a:gd name="connsiteX4" fmla="*/ 121443 w 225799"/>
                <a:gd name="connsiteY4" fmla="*/ 189972 h 189972"/>
                <a:gd name="connsiteX0" fmla="*/ 0 w 223745"/>
                <a:gd name="connsiteY0" fmla="*/ 106321 h 189728"/>
                <a:gd name="connsiteX1" fmla="*/ 134226 w 223745"/>
                <a:gd name="connsiteY1" fmla="*/ 1 h 189728"/>
                <a:gd name="connsiteX2" fmla="*/ 223648 w 223745"/>
                <a:gd name="connsiteY2" fmla="*/ 106972 h 189728"/>
                <a:gd name="connsiteX3" fmla="*/ 117882 w 223745"/>
                <a:gd name="connsiteY3" fmla="*/ 93693 h 189728"/>
                <a:gd name="connsiteX4" fmla="*/ 121443 w 223745"/>
                <a:gd name="connsiteY4" fmla="*/ 189728 h 189728"/>
                <a:gd name="connsiteX0" fmla="*/ 0 w 223745"/>
                <a:gd name="connsiteY0" fmla="*/ 106321 h 189728"/>
                <a:gd name="connsiteX1" fmla="*/ 134226 w 223745"/>
                <a:gd name="connsiteY1" fmla="*/ 1 h 189728"/>
                <a:gd name="connsiteX2" fmla="*/ 223648 w 223745"/>
                <a:gd name="connsiteY2" fmla="*/ 106972 h 189728"/>
                <a:gd name="connsiteX3" fmla="*/ 117882 w 223745"/>
                <a:gd name="connsiteY3" fmla="*/ 93693 h 189728"/>
                <a:gd name="connsiteX4" fmla="*/ 121443 w 223745"/>
                <a:gd name="connsiteY4" fmla="*/ 189728 h 189728"/>
                <a:gd name="connsiteX0" fmla="*/ 0 w 223930"/>
                <a:gd name="connsiteY0" fmla="*/ 106321 h 189728"/>
                <a:gd name="connsiteX1" fmla="*/ 134226 w 223930"/>
                <a:gd name="connsiteY1" fmla="*/ 1 h 189728"/>
                <a:gd name="connsiteX2" fmla="*/ 223648 w 223930"/>
                <a:gd name="connsiteY2" fmla="*/ 106972 h 189728"/>
                <a:gd name="connsiteX3" fmla="*/ 117882 w 223930"/>
                <a:gd name="connsiteY3" fmla="*/ 93693 h 189728"/>
                <a:gd name="connsiteX4" fmla="*/ 121443 w 223930"/>
                <a:gd name="connsiteY4" fmla="*/ 189728 h 189728"/>
                <a:gd name="connsiteX0" fmla="*/ 0 w 223930"/>
                <a:gd name="connsiteY0" fmla="*/ 106321 h 189728"/>
                <a:gd name="connsiteX1" fmla="*/ 134226 w 223930"/>
                <a:gd name="connsiteY1" fmla="*/ 1 h 189728"/>
                <a:gd name="connsiteX2" fmla="*/ 223648 w 223930"/>
                <a:gd name="connsiteY2" fmla="*/ 106972 h 189728"/>
                <a:gd name="connsiteX3" fmla="*/ 117882 w 223930"/>
                <a:gd name="connsiteY3" fmla="*/ 93693 h 189728"/>
                <a:gd name="connsiteX4" fmla="*/ 121443 w 223930"/>
                <a:gd name="connsiteY4" fmla="*/ 189728 h 189728"/>
                <a:gd name="connsiteX0" fmla="*/ 0 w 223930"/>
                <a:gd name="connsiteY0" fmla="*/ 106321 h 189728"/>
                <a:gd name="connsiteX1" fmla="*/ 134226 w 223930"/>
                <a:gd name="connsiteY1" fmla="*/ 1 h 189728"/>
                <a:gd name="connsiteX2" fmla="*/ 223648 w 223930"/>
                <a:gd name="connsiteY2" fmla="*/ 106972 h 189728"/>
                <a:gd name="connsiteX3" fmla="*/ 117882 w 223930"/>
                <a:gd name="connsiteY3" fmla="*/ 93693 h 189728"/>
                <a:gd name="connsiteX4" fmla="*/ 121443 w 223930"/>
                <a:gd name="connsiteY4" fmla="*/ 189728 h 189728"/>
                <a:gd name="connsiteX0" fmla="*/ 0 w 223745"/>
                <a:gd name="connsiteY0" fmla="*/ 106321 h 189728"/>
                <a:gd name="connsiteX1" fmla="*/ 134226 w 223745"/>
                <a:gd name="connsiteY1" fmla="*/ 1 h 189728"/>
                <a:gd name="connsiteX2" fmla="*/ 223648 w 223745"/>
                <a:gd name="connsiteY2" fmla="*/ 106972 h 189728"/>
                <a:gd name="connsiteX3" fmla="*/ 117882 w 223745"/>
                <a:gd name="connsiteY3" fmla="*/ 125321 h 189728"/>
                <a:gd name="connsiteX4" fmla="*/ 121443 w 223745"/>
                <a:gd name="connsiteY4" fmla="*/ 189728 h 189728"/>
                <a:gd name="connsiteX0" fmla="*/ 0 w 225108"/>
                <a:gd name="connsiteY0" fmla="*/ 97287 h 180694"/>
                <a:gd name="connsiteX1" fmla="*/ 167144 w 225108"/>
                <a:gd name="connsiteY1" fmla="*/ 3 h 180694"/>
                <a:gd name="connsiteX2" fmla="*/ 223648 w 225108"/>
                <a:gd name="connsiteY2" fmla="*/ 97938 h 180694"/>
                <a:gd name="connsiteX3" fmla="*/ 117882 w 225108"/>
                <a:gd name="connsiteY3" fmla="*/ 116287 h 180694"/>
                <a:gd name="connsiteX4" fmla="*/ 121443 w 225108"/>
                <a:gd name="connsiteY4" fmla="*/ 180694 h 180694"/>
                <a:gd name="connsiteX0" fmla="*/ 0 w 171007"/>
                <a:gd name="connsiteY0" fmla="*/ 97862 h 181269"/>
                <a:gd name="connsiteX1" fmla="*/ 167144 w 171007"/>
                <a:gd name="connsiteY1" fmla="*/ 578 h 181269"/>
                <a:gd name="connsiteX2" fmla="*/ 117882 w 171007"/>
                <a:gd name="connsiteY2" fmla="*/ 116862 h 181269"/>
                <a:gd name="connsiteX3" fmla="*/ 121443 w 171007"/>
                <a:gd name="connsiteY3" fmla="*/ 181269 h 181269"/>
                <a:gd name="connsiteX0" fmla="*/ 0 w 208861"/>
                <a:gd name="connsiteY0" fmla="*/ 120520 h 203927"/>
                <a:gd name="connsiteX1" fmla="*/ 167144 w 208861"/>
                <a:gd name="connsiteY1" fmla="*/ 23236 h 203927"/>
                <a:gd name="connsiteX2" fmla="*/ 117882 w 208861"/>
                <a:gd name="connsiteY2" fmla="*/ 139520 h 203927"/>
                <a:gd name="connsiteX3" fmla="*/ 121443 w 208861"/>
                <a:gd name="connsiteY3" fmla="*/ 203927 h 203927"/>
                <a:gd name="connsiteX0" fmla="*/ 0 w 209023"/>
                <a:gd name="connsiteY0" fmla="*/ 120520 h 203927"/>
                <a:gd name="connsiteX1" fmla="*/ 167144 w 209023"/>
                <a:gd name="connsiteY1" fmla="*/ 23236 h 203927"/>
                <a:gd name="connsiteX2" fmla="*/ 117882 w 209023"/>
                <a:gd name="connsiteY2" fmla="*/ 139520 h 203927"/>
                <a:gd name="connsiteX3" fmla="*/ 115271 w 209023"/>
                <a:gd name="connsiteY3" fmla="*/ 203927 h 203927"/>
                <a:gd name="connsiteX0" fmla="*/ 0 w 169645"/>
                <a:gd name="connsiteY0" fmla="*/ 97506 h 180913"/>
                <a:gd name="connsiteX1" fmla="*/ 167144 w 169645"/>
                <a:gd name="connsiteY1" fmla="*/ 222 h 180913"/>
                <a:gd name="connsiteX2" fmla="*/ 101424 w 169645"/>
                <a:gd name="connsiteY2" fmla="*/ 107469 h 180913"/>
                <a:gd name="connsiteX3" fmla="*/ 115271 w 169645"/>
                <a:gd name="connsiteY3" fmla="*/ 180913 h 180913"/>
                <a:gd name="connsiteX0" fmla="*/ 0 w 173612"/>
                <a:gd name="connsiteY0" fmla="*/ 97506 h 180913"/>
                <a:gd name="connsiteX1" fmla="*/ 167144 w 173612"/>
                <a:gd name="connsiteY1" fmla="*/ 222 h 180913"/>
                <a:gd name="connsiteX2" fmla="*/ 101424 w 173612"/>
                <a:gd name="connsiteY2" fmla="*/ 107469 h 180913"/>
                <a:gd name="connsiteX3" fmla="*/ 115271 w 173612"/>
                <a:gd name="connsiteY3" fmla="*/ 180913 h 180913"/>
                <a:gd name="connsiteX0" fmla="*/ 0 w 171318"/>
                <a:gd name="connsiteY0" fmla="*/ 97506 h 180913"/>
                <a:gd name="connsiteX1" fmla="*/ 167144 w 171318"/>
                <a:gd name="connsiteY1" fmla="*/ 222 h 180913"/>
                <a:gd name="connsiteX2" fmla="*/ 101424 w 171318"/>
                <a:gd name="connsiteY2" fmla="*/ 107469 h 180913"/>
                <a:gd name="connsiteX3" fmla="*/ 115271 w 171318"/>
                <a:gd name="connsiteY3" fmla="*/ 180913 h 180913"/>
                <a:gd name="connsiteX0" fmla="*/ 0 w 191290"/>
                <a:gd name="connsiteY0" fmla="*/ 134607 h 218014"/>
                <a:gd name="connsiteX1" fmla="*/ 167144 w 191290"/>
                <a:gd name="connsiteY1" fmla="*/ 37323 h 218014"/>
                <a:gd name="connsiteX2" fmla="*/ 101424 w 191290"/>
                <a:gd name="connsiteY2" fmla="*/ 144570 h 218014"/>
                <a:gd name="connsiteX3" fmla="*/ 115271 w 191290"/>
                <a:gd name="connsiteY3" fmla="*/ 218014 h 218014"/>
                <a:gd name="connsiteX0" fmla="*/ 0 w 172931"/>
                <a:gd name="connsiteY0" fmla="*/ 97400 h 180807"/>
                <a:gd name="connsiteX1" fmla="*/ 167144 w 172931"/>
                <a:gd name="connsiteY1" fmla="*/ 116 h 180807"/>
                <a:gd name="connsiteX2" fmla="*/ 111710 w 172931"/>
                <a:gd name="connsiteY2" fmla="*/ 80254 h 180807"/>
                <a:gd name="connsiteX3" fmla="*/ 115271 w 172931"/>
                <a:gd name="connsiteY3" fmla="*/ 180807 h 180807"/>
                <a:gd name="connsiteX0" fmla="*/ 0 w 200180"/>
                <a:gd name="connsiteY0" fmla="*/ 134607 h 218014"/>
                <a:gd name="connsiteX1" fmla="*/ 167144 w 200180"/>
                <a:gd name="connsiteY1" fmla="*/ 37323 h 218014"/>
                <a:gd name="connsiteX2" fmla="*/ 111710 w 200180"/>
                <a:gd name="connsiteY2" fmla="*/ 117461 h 218014"/>
                <a:gd name="connsiteX3" fmla="*/ 115271 w 200180"/>
                <a:gd name="connsiteY3" fmla="*/ 218014 h 218014"/>
              </a:gdLst>
              <a:ahLst/>
              <a:cxnLst>
                <a:cxn ang="0">
                  <a:pos x="connsiteX0" y="connsiteY0"/>
                </a:cxn>
                <a:cxn ang="0">
                  <a:pos x="connsiteX1" y="connsiteY1"/>
                </a:cxn>
                <a:cxn ang="0">
                  <a:pos x="connsiteX2" y="connsiteY2"/>
                </a:cxn>
                <a:cxn ang="0">
                  <a:pos x="connsiteX3" y="connsiteY3"/>
                </a:cxn>
              </a:cxnLst>
              <a:rect l="l" t="t" r="r" b="b"/>
              <a:pathLst>
                <a:path w="200180" h="218014">
                  <a:moveTo>
                    <a:pt x="0" y="134607"/>
                  </a:moveTo>
                  <a:cubicBezTo>
                    <a:pt x="7540" y="41048"/>
                    <a:pt x="84749" y="-54701"/>
                    <a:pt x="167144" y="37323"/>
                  </a:cubicBezTo>
                  <a:cubicBezTo>
                    <a:pt x="249539" y="129347"/>
                    <a:pt x="157388" y="85087"/>
                    <a:pt x="111710" y="117461"/>
                  </a:cubicBezTo>
                  <a:cubicBezTo>
                    <a:pt x="66032" y="149835"/>
                    <a:pt x="115729" y="154707"/>
                    <a:pt x="115271" y="21801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2520421" y="3976707"/>
              <a:ext cx="0" cy="36000"/>
            </a:xfrm>
            <a:custGeom>
              <a:avLst/>
              <a:gdLst>
                <a:gd name="connsiteX0" fmla="*/ 9525 w 9525"/>
                <a:gd name="connsiteY0" fmla="*/ 0 h 57150"/>
                <a:gd name="connsiteX1" fmla="*/ 0 w 9525"/>
                <a:gd name="connsiteY1" fmla="*/ 57150 h 57150"/>
                <a:gd name="connsiteX0" fmla="*/ 2500 w 2500"/>
                <a:gd name="connsiteY0" fmla="*/ 0 h 6250"/>
                <a:gd name="connsiteX1" fmla="*/ 0 w 2500"/>
                <a:gd name="connsiteY1" fmla="*/ 6250 h 6250"/>
              </a:gdLst>
              <a:ahLst/>
              <a:cxnLst>
                <a:cxn ang="0">
                  <a:pos x="connsiteX0" y="connsiteY0"/>
                </a:cxn>
                <a:cxn ang="0">
                  <a:pos x="connsiteX1" y="connsiteY1"/>
                </a:cxn>
              </a:cxnLst>
              <a:rect l="l" t="t" r="r" b="b"/>
              <a:pathLst>
                <a:path w="2500" h="6250">
                  <a:moveTo>
                    <a:pt x="2500" y="0"/>
                  </a:moveTo>
                  <a:lnTo>
                    <a:pt x="0" y="625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 name="Oval Callout 146"/>
          <p:cNvSpPr/>
          <p:nvPr/>
        </p:nvSpPr>
        <p:spPr>
          <a:xfrm>
            <a:off x="2803932" y="4423536"/>
            <a:ext cx="342862" cy="457149"/>
          </a:xfrm>
          <a:custGeom>
            <a:avLst/>
            <a:gdLst>
              <a:gd name="connsiteX0" fmla="*/ 252003 w 864000"/>
              <a:gd name="connsiteY0" fmla="*/ 972000 h 864000"/>
              <a:gd name="connsiteX1" fmla="*/ 219702 w 864000"/>
              <a:gd name="connsiteY1" fmla="*/ 808236 h 864000"/>
              <a:gd name="connsiteX2" fmla="*/ 37148 w 864000"/>
              <a:gd name="connsiteY2" fmla="*/ 256740 h 864000"/>
              <a:gd name="connsiteX3" fmla="*/ 568608 w 864000"/>
              <a:gd name="connsiteY3" fmla="*/ 22168 h 864000"/>
              <a:gd name="connsiteX4" fmla="*/ 853038 w 864000"/>
              <a:gd name="connsiteY4" fmla="*/ 528699 h 864000"/>
              <a:gd name="connsiteX5" fmla="*/ 376101 w 864000"/>
              <a:gd name="connsiteY5" fmla="*/ 860368 h 864000"/>
              <a:gd name="connsiteX6" fmla="*/ 252003 w 864000"/>
              <a:gd name="connsiteY6" fmla="*/ 972000 h 864000"/>
              <a:gd name="connsiteX0" fmla="*/ 356401 w 965950"/>
              <a:gd name="connsiteY0" fmla="*/ 995930 h 995930"/>
              <a:gd name="connsiteX1" fmla="*/ 324100 w 965950"/>
              <a:gd name="connsiteY1" fmla="*/ 832166 h 995930"/>
              <a:gd name="connsiteX2" fmla="*/ 22483 w 965950"/>
              <a:gd name="connsiteY2" fmla="*/ 161607 h 995930"/>
              <a:gd name="connsiteX3" fmla="*/ 673006 w 965950"/>
              <a:gd name="connsiteY3" fmla="*/ 46098 h 995930"/>
              <a:gd name="connsiteX4" fmla="*/ 957436 w 965950"/>
              <a:gd name="connsiteY4" fmla="*/ 552629 h 995930"/>
              <a:gd name="connsiteX5" fmla="*/ 480499 w 965950"/>
              <a:gd name="connsiteY5" fmla="*/ 884298 h 995930"/>
              <a:gd name="connsiteX6" fmla="*/ 356401 w 965950"/>
              <a:gd name="connsiteY6" fmla="*/ 995930 h 995930"/>
              <a:gd name="connsiteX0" fmla="*/ 349757 w 963505"/>
              <a:gd name="connsiteY0" fmla="*/ 966885 h 966885"/>
              <a:gd name="connsiteX1" fmla="*/ 317456 w 963505"/>
              <a:gd name="connsiteY1" fmla="*/ 803121 h 966885"/>
              <a:gd name="connsiteX2" fmla="*/ 15839 w 963505"/>
              <a:gd name="connsiteY2" fmla="*/ 132562 h 966885"/>
              <a:gd name="connsiteX3" fmla="*/ 742562 w 963505"/>
              <a:gd name="connsiteY3" fmla="*/ 31340 h 966885"/>
              <a:gd name="connsiteX4" fmla="*/ 950792 w 963505"/>
              <a:gd name="connsiteY4" fmla="*/ 523584 h 966885"/>
              <a:gd name="connsiteX5" fmla="*/ 473855 w 963505"/>
              <a:gd name="connsiteY5" fmla="*/ 855253 h 966885"/>
              <a:gd name="connsiteX6" fmla="*/ 349757 w 963505"/>
              <a:gd name="connsiteY6" fmla="*/ 966885 h 966885"/>
              <a:gd name="connsiteX0" fmla="*/ 349757 w 830043"/>
              <a:gd name="connsiteY0" fmla="*/ 967237 h 967237"/>
              <a:gd name="connsiteX1" fmla="*/ 317456 w 830043"/>
              <a:gd name="connsiteY1" fmla="*/ 803473 h 967237"/>
              <a:gd name="connsiteX2" fmla="*/ 15839 w 830043"/>
              <a:gd name="connsiteY2" fmla="*/ 132914 h 967237"/>
              <a:gd name="connsiteX3" fmla="*/ 742562 w 830043"/>
              <a:gd name="connsiteY3" fmla="*/ 31692 h 967237"/>
              <a:gd name="connsiteX4" fmla="*/ 784105 w 830043"/>
              <a:gd name="connsiteY4" fmla="*/ 528698 h 967237"/>
              <a:gd name="connsiteX5" fmla="*/ 473855 w 830043"/>
              <a:gd name="connsiteY5" fmla="*/ 855605 h 967237"/>
              <a:gd name="connsiteX6" fmla="*/ 349757 w 830043"/>
              <a:gd name="connsiteY6" fmla="*/ 967237 h 967237"/>
              <a:gd name="connsiteX0" fmla="*/ 349757 w 830043"/>
              <a:gd name="connsiteY0" fmla="*/ 967237 h 967237"/>
              <a:gd name="connsiteX1" fmla="*/ 317456 w 830043"/>
              <a:gd name="connsiteY1" fmla="*/ 803473 h 967237"/>
              <a:gd name="connsiteX2" fmla="*/ 15839 w 830043"/>
              <a:gd name="connsiteY2" fmla="*/ 132914 h 967237"/>
              <a:gd name="connsiteX3" fmla="*/ 742562 w 830043"/>
              <a:gd name="connsiteY3" fmla="*/ 31692 h 967237"/>
              <a:gd name="connsiteX4" fmla="*/ 784105 w 830043"/>
              <a:gd name="connsiteY4" fmla="*/ 528698 h 967237"/>
              <a:gd name="connsiteX5" fmla="*/ 511955 w 830043"/>
              <a:gd name="connsiteY5" fmla="*/ 641293 h 967237"/>
              <a:gd name="connsiteX6" fmla="*/ 349757 w 830043"/>
              <a:gd name="connsiteY6" fmla="*/ 967237 h 967237"/>
              <a:gd name="connsiteX0" fmla="*/ 376647 w 856933"/>
              <a:gd name="connsiteY0" fmla="*/ 959173 h 959173"/>
              <a:gd name="connsiteX1" fmla="*/ 206233 w 856933"/>
              <a:gd name="connsiteY1" fmla="*/ 519184 h 959173"/>
              <a:gd name="connsiteX2" fmla="*/ 42729 w 856933"/>
              <a:gd name="connsiteY2" fmla="*/ 124850 h 959173"/>
              <a:gd name="connsiteX3" fmla="*/ 769452 w 856933"/>
              <a:gd name="connsiteY3" fmla="*/ 23628 h 959173"/>
              <a:gd name="connsiteX4" fmla="*/ 810995 w 856933"/>
              <a:gd name="connsiteY4" fmla="*/ 520634 h 959173"/>
              <a:gd name="connsiteX5" fmla="*/ 538845 w 856933"/>
              <a:gd name="connsiteY5" fmla="*/ 633229 h 959173"/>
              <a:gd name="connsiteX6" fmla="*/ 376647 w 856933"/>
              <a:gd name="connsiteY6" fmla="*/ 959173 h 959173"/>
              <a:gd name="connsiteX0" fmla="*/ 19459 w 856933"/>
              <a:gd name="connsiteY0" fmla="*/ 782961 h 782961"/>
              <a:gd name="connsiteX1" fmla="*/ 206233 w 856933"/>
              <a:gd name="connsiteY1" fmla="*/ 519184 h 782961"/>
              <a:gd name="connsiteX2" fmla="*/ 42729 w 856933"/>
              <a:gd name="connsiteY2" fmla="*/ 124850 h 782961"/>
              <a:gd name="connsiteX3" fmla="*/ 769452 w 856933"/>
              <a:gd name="connsiteY3" fmla="*/ 23628 h 782961"/>
              <a:gd name="connsiteX4" fmla="*/ 810995 w 856933"/>
              <a:gd name="connsiteY4" fmla="*/ 520634 h 782961"/>
              <a:gd name="connsiteX5" fmla="*/ 538845 w 856933"/>
              <a:gd name="connsiteY5" fmla="*/ 633229 h 782961"/>
              <a:gd name="connsiteX6" fmla="*/ 19459 w 856933"/>
              <a:gd name="connsiteY6" fmla="*/ 782961 h 782961"/>
              <a:gd name="connsiteX0" fmla="*/ 19459 w 868477"/>
              <a:gd name="connsiteY0" fmla="*/ 774045 h 774045"/>
              <a:gd name="connsiteX1" fmla="*/ 206233 w 868477"/>
              <a:gd name="connsiteY1" fmla="*/ 510268 h 774045"/>
              <a:gd name="connsiteX2" fmla="*/ 42729 w 868477"/>
              <a:gd name="connsiteY2" fmla="*/ 115934 h 774045"/>
              <a:gd name="connsiteX3" fmla="*/ 769452 w 868477"/>
              <a:gd name="connsiteY3" fmla="*/ 14712 h 774045"/>
              <a:gd name="connsiteX4" fmla="*/ 830045 w 868477"/>
              <a:gd name="connsiteY4" fmla="*/ 383131 h 774045"/>
              <a:gd name="connsiteX5" fmla="*/ 538845 w 868477"/>
              <a:gd name="connsiteY5" fmla="*/ 624313 h 774045"/>
              <a:gd name="connsiteX6" fmla="*/ 19459 w 868477"/>
              <a:gd name="connsiteY6" fmla="*/ 774045 h 774045"/>
              <a:gd name="connsiteX0" fmla="*/ 19459 w 868477"/>
              <a:gd name="connsiteY0" fmla="*/ 774045 h 774045"/>
              <a:gd name="connsiteX1" fmla="*/ 206233 w 868477"/>
              <a:gd name="connsiteY1" fmla="*/ 510268 h 774045"/>
              <a:gd name="connsiteX2" fmla="*/ 42729 w 868477"/>
              <a:gd name="connsiteY2" fmla="*/ 115934 h 774045"/>
              <a:gd name="connsiteX3" fmla="*/ 769452 w 868477"/>
              <a:gd name="connsiteY3" fmla="*/ 14712 h 774045"/>
              <a:gd name="connsiteX4" fmla="*/ 830045 w 868477"/>
              <a:gd name="connsiteY4" fmla="*/ 383131 h 774045"/>
              <a:gd name="connsiteX5" fmla="*/ 538845 w 868477"/>
              <a:gd name="connsiteY5" fmla="*/ 624313 h 774045"/>
              <a:gd name="connsiteX6" fmla="*/ 19459 w 868477"/>
              <a:gd name="connsiteY6" fmla="*/ 774045 h 774045"/>
              <a:gd name="connsiteX0" fmla="*/ 19459 w 868477"/>
              <a:gd name="connsiteY0" fmla="*/ 774045 h 774045"/>
              <a:gd name="connsiteX1" fmla="*/ 206233 w 868477"/>
              <a:gd name="connsiteY1" fmla="*/ 510268 h 774045"/>
              <a:gd name="connsiteX2" fmla="*/ 42729 w 868477"/>
              <a:gd name="connsiteY2" fmla="*/ 115934 h 774045"/>
              <a:gd name="connsiteX3" fmla="*/ 769452 w 868477"/>
              <a:gd name="connsiteY3" fmla="*/ 14712 h 774045"/>
              <a:gd name="connsiteX4" fmla="*/ 830045 w 868477"/>
              <a:gd name="connsiteY4" fmla="*/ 383131 h 774045"/>
              <a:gd name="connsiteX5" fmla="*/ 538845 w 868477"/>
              <a:gd name="connsiteY5" fmla="*/ 624313 h 774045"/>
              <a:gd name="connsiteX6" fmla="*/ 19459 w 868477"/>
              <a:gd name="connsiteY6" fmla="*/ 774045 h 774045"/>
              <a:gd name="connsiteX0" fmla="*/ 19459 w 877320"/>
              <a:gd name="connsiteY0" fmla="*/ 774045 h 774045"/>
              <a:gd name="connsiteX1" fmla="*/ 206233 w 877320"/>
              <a:gd name="connsiteY1" fmla="*/ 510268 h 774045"/>
              <a:gd name="connsiteX2" fmla="*/ 42729 w 877320"/>
              <a:gd name="connsiteY2" fmla="*/ 115934 h 774045"/>
              <a:gd name="connsiteX3" fmla="*/ 769452 w 877320"/>
              <a:gd name="connsiteY3" fmla="*/ 14712 h 774045"/>
              <a:gd name="connsiteX4" fmla="*/ 830045 w 877320"/>
              <a:gd name="connsiteY4" fmla="*/ 383131 h 774045"/>
              <a:gd name="connsiteX5" fmla="*/ 343583 w 877320"/>
              <a:gd name="connsiteY5" fmla="*/ 590975 h 774045"/>
              <a:gd name="connsiteX6" fmla="*/ 19459 w 877320"/>
              <a:gd name="connsiteY6" fmla="*/ 774045 h 774045"/>
              <a:gd name="connsiteX0" fmla="*/ 19459 w 854178"/>
              <a:gd name="connsiteY0" fmla="*/ 787003 h 787003"/>
              <a:gd name="connsiteX1" fmla="*/ 206233 w 854178"/>
              <a:gd name="connsiteY1" fmla="*/ 523226 h 787003"/>
              <a:gd name="connsiteX2" fmla="*/ 42729 w 854178"/>
              <a:gd name="connsiteY2" fmla="*/ 128892 h 787003"/>
              <a:gd name="connsiteX3" fmla="*/ 769452 w 854178"/>
              <a:gd name="connsiteY3" fmla="*/ 27670 h 787003"/>
              <a:gd name="connsiteX4" fmla="*/ 791945 w 854178"/>
              <a:gd name="connsiteY4" fmla="*/ 581827 h 787003"/>
              <a:gd name="connsiteX5" fmla="*/ 343583 w 854178"/>
              <a:gd name="connsiteY5" fmla="*/ 603933 h 787003"/>
              <a:gd name="connsiteX6" fmla="*/ 19459 w 854178"/>
              <a:gd name="connsiteY6" fmla="*/ 787003 h 787003"/>
              <a:gd name="connsiteX0" fmla="*/ 19459 w 837688"/>
              <a:gd name="connsiteY0" fmla="*/ 790055 h 790055"/>
              <a:gd name="connsiteX1" fmla="*/ 206233 w 837688"/>
              <a:gd name="connsiteY1" fmla="*/ 526278 h 790055"/>
              <a:gd name="connsiteX2" fmla="*/ 42729 w 837688"/>
              <a:gd name="connsiteY2" fmla="*/ 131944 h 790055"/>
              <a:gd name="connsiteX3" fmla="*/ 769452 w 837688"/>
              <a:gd name="connsiteY3" fmla="*/ 30722 h 790055"/>
              <a:gd name="connsiteX4" fmla="*/ 758608 w 837688"/>
              <a:gd name="connsiteY4" fmla="*/ 627741 h 790055"/>
              <a:gd name="connsiteX5" fmla="*/ 343583 w 837688"/>
              <a:gd name="connsiteY5" fmla="*/ 606985 h 790055"/>
              <a:gd name="connsiteX6" fmla="*/ 19459 w 837688"/>
              <a:gd name="connsiteY6" fmla="*/ 790055 h 790055"/>
              <a:gd name="connsiteX0" fmla="*/ 19459 w 836267"/>
              <a:gd name="connsiteY0" fmla="*/ 790055 h 790055"/>
              <a:gd name="connsiteX1" fmla="*/ 206233 w 836267"/>
              <a:gd name="connsiteY1" fmla="*/ 526278 h 790055"/>
              <a:gd name="connsiteX2" fmla="*/ 42729 w 836267"/>
              <a:gd name="connsiteY2" fmla="*/ 131944 h 790055"/>
              <a:gd name="connsiteX3" fmla="*/ 769452 w 836267"/>
              <a:gd name="connsiteY3" fmla="*/ 30722 h 790055"/>
              <a:gd name="connsiteX4" fmla="*/ 758608 w 836267"/>
              <a:gd name="connsiteY4" fmla="*/ 627741 h 790055"/>
              <a:gd name="connsiteX5" fmla="*/ 372158 w 836267"/>
              <a:gd name="connsiteY5" fmla="*/ 468872 h 790055"/>
              <a:gd name="connsiteX6" fmla="*/ 19459 w 836267"/>
              <a:gd name="connsiteY6" fmla="*/ 790055 h 790055"/>
              <a:gd name="connsiteX0" fmla="*/ 19459 w 855046"/>
              <a:gd name="connsiteY0" fmla="*/ 781288 h 781288"/>
              <a:gd name="connsiteX1" fmla="*/ 206233 w 855046"/>
              <a:gd name="connsiteY1" fmla="*/ 517511 h 781288"/>
              <a:gd name="connsiteX2" fmla="*/ 42729 w 855046"/>
              <a:gd name="connsiteY2" fmla="*/ 123177 h 781288"/>
              <a:gd name="connsiteX3" fmla="*/ 769452 w 855046"/>
              <a:gd name="connsiteY3" fmla="*/ 21955 h 781288"/>
              <a:gd name="connsiteX4" fmla="*/ 796708 w 855046"/>
              <a:gd name="connsiteY4" fmla="*/ 495149 h 781288"/>
              <a:gd name="connsiteX5" fmla="*/ 372158 w 855046"/>
              <a:gd name="connsiteY5" fmla="*/ 460105 h 781288"/>
              <a:gd name="connsiteX6" fmla="*/ 19459 w 855046"/>
              <a:gd name="connsiteY6" fmla="*/ 781288 h 78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46" h="781288">
                <a:moveTo>
                  <a:pt x="19459" y="781288"/>
                </a:moveTo>
                <a:lnTo>
                  <a:pt x="206233" y="517511"/>
                </a:lnTo>
                <a:cubicBezTo>
                  <a:pt x="12412" y="408144"/>
                  <a:pt x="-51141" y="205770"/>
                  <a:pt x="42729" y="123177"/>
                </a:cubicBezTo>
                <a:cubicBezTo>
                  <a:pt x="136599" y="40584"/>
                  <a:pt x="643789" y="-40040"/>
                  <a:pt x="769452" y="21955"/>
                </a:cubicBezTo>
                <a:cubicBezTo>
                  <a:pt x="895115" y="83950"/>
                  <a:pt x="862924" y="422124"/>
                  <a:pt x="796708" y="495149"/>
                </a:cubicBezTo>
                <a:cubicBezTo>
                  <a:pt x="730492" y="568174"/>
                  <a:pt x="592835" y="488902"/>
                  <a:pt x="372158" y="460105"/>
                </a:cubicBezTo>
                <a:lnTo>
                  <a:pt x="19459" y="781288"/>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Explosion 1 148"/>
          <p:cNvSpPr/>
          <p:nvPr/>
        </p:nvSpPr>
        <p:spPr>
          <a:xfrm>
            <a:off x="2772089" y="2709199"/>
            <a:ext cx="342862" cy="457149"/>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7402 w 21600"/>
              <a:gd name="connsiteY20" fmla="*/ 9792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7267 w 21465"/>
              <a:gd name="connsiteY19" fmla="*/ 9792 h 21600"/>
              <a:gd name="connsiteX20" fmla="*/ 235 w 21465"/>
              <a:gd name="connsiteY20" fmla="*/ 2295 h 21600"/>
              <a:gd name="connsiteX21" fmla="*/ 7177 w 21465"/>
              <a:gd name="connsiteY21" fmla="*/ 6320 h 21600"/>
              <a:gd name="connsiteX22" fmla="*/ 8217 w 21465"/>
              <a:gd name="connsiteY22" fmla="*/ 2295 h 21600"/>
              <a:gd name="connsiteX23" fmla="*/ 10665 w 21465"/>
              <a:gd name="connsiteY23"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7267 w 21465"/>
              <a:gd name="connsiteY18" fmla="*/ 9792 h 21600"/>
              <a:gd name="connsiteX19" fmla="*/ 235 w 21465"/>
              <a:gd name="connsiteY19" fmla="*/ 2295 h 21600"/>
              <a:gd name="connsiteX20" fmla="*/ 7177 w 21465"/>
              <a:gd name="connsiteY20" fmla="*/ 6320 h 21600"/>
              <a:gd name="connsiteX21" fmla="*/ 8217 w 21465"/>
              <a:gd name="connsiteY21" fmla="*/ 2295 h 21600"/>
              <a:gd name="connsiteX22" fmla="*/ 10665 w 21465"/>
              <a:gd name="connsiteY22" fmla="*/ 5800 h 21600"/>
              <a:gd name="connsiteX0" fmla="*/ 10430 w 21230"/>
              <a:gd name="connsiteY0" fmla="*/ 5800 h 21600"/>
              <a:gd name="connsiteX1" fmla="*/ 14152 w 21230"/>
              <a:gd name="connsiteY1" fmla="*/ 0 h 21600"/>
              <a:gd name="connsiteX2" fmla="*/ 13785 w 21230"/>
              <a:gd name="connsiteY2" fmla="*/ 5325 h 21600"/>
              <a:gd name="connsiteX3" fmla="*/ 18010 w 21230"/>
              <a:gd name="connsiteY3" fmla="*/ 4457 h 21600"/>
              <a:gd name="connsiteX4" fmla="*/ 16332 w 21230"/>
              <a:gd name="connsiteY4" fmla="*/ 7315 h 21600"/>
              <a:gd name="connsiteX5" fmla="*/ 20727 w 21230"/>
              <a:gd name="connsiteY5" fmla="*/ 8137 h 21600"/>
              <a:gd name="connsiteX6" fmla="*/ 17237 w 21230"/>
              <a:gd name="connsiteY6" fmla="*/ 10475 h 21600"/>
              <a:gd name="connsiteX7" fmla="*/ 21230 w 21230"/>
              <a:gd name="connsiteY7" fmla="*/ 13290 h 21600"/>
              <a:gd name="connsiteX8" fmla="*/ 16467 w 21230"/>
              <a:gd name="connsiteY8" fmla="*/ 12942 h 21600"/>
              <a:gd name="connsiteX9" fmla="*/ 17775 w 21230"/>
              <a:gd name="connsiteY9" fmla="*/ 18095 h 21600"/>
              <a:gd name="connsiteX10" fmla="*/ 13650 w 21230"/>
              <a:gd name="connsiteY10" fmla="*/ 14457 h 21600"/>
              <a:gd name="connsiteX11" fmla="*/ 12877 w 21230"/>
              <a:gd name="connsiteY11" fmla="*/ 19737 h 21600"/>
              <a:gd name="connsiteX12" fmla="*/ 10162 w 21230"/>
              <a:gd name="connsiteY12" fmla="*/ 14935 h 21600"/>
              <a:gd name="connsiteX13" fmla="*/ 8115 w 21230"/>
              <a:gd name="connsiteY13" fmla="*/ 21600 h 21600"/>
              <a:gd name="connsiteX14" fmla="*/ 7345 w 21230"/>
              <a:gd name="connsiteY14" fmla="*/ 15627 h 21600"/>
              <a:gd name="connsiteX15" fmla="*/ 4392 w 21230"/>
              <a:gd name="connsiteY15" fmla="*/ 17617 h 21600"/>
              <a:gd name="connsiteX16" fmla="*/ 5297 w 21230"/>
              <a:gd name="connsiteY16" fmla="*/ 13937 h 21600"/>
              <a:gd name="connsiteX17" fmla="*/ 1040 w 21230"/>
              <a:gd name="connsiteY17" fmla="*/ 10612 h 21600"/>
              <a:gd name="connsiteX18" fmla="*/ 7032 w 21230"/>
              <a:gd name="connsiteY18" fmla="*/ 9792 h 21600"/>
              <a:gd name="connsiteX19" fmla="*/ 0 w 21230"/>
              <a:gd name="connsiteY19" fmla="*/ 2295 h 21600"/>
              <a:gd name="connsiteX20" fmla="*/ 6942 w 21230"/>
              <a:gd name="connsiteY20" fmla="*/ 6320 h 21600"/>
              <a:gd name="connsiteX21" fmla="*/ 7982 w 21230"/>
              <a:gd name="connsiteY21" fmla="*/ 2295 h 21600"/>
              <a:gd name="connsiteX22" fmla="*/ 10430 w 21230"/>
              <a:gd name="connsiteY22" fmla="*/ 5800 h 21600"/>
              <a:gd name="connsiteX0" fmla="*/ 10430 w 21230"/>
              <a:gd name="connsiteY0" fmla="*/ 5800 h 21600"/>
              <a:gd name="connsiteX1" fmla="*/ 14152 w 21230"/>
              <a:gd name="connsiteY1" fmla="*/ 0 h 21600"/>
              <a:gd name="connsiteX2" fmla="*/ 13785 w 21230"/>
              <a:gd name="connsiteY2" fmla="*/ 5325 h 21600"/>
              <a:gd name="connsiteX3" fmla="*/ 18010 w 21230"/>
              <a:gd name="connsiteY3" fmla="*/ 4457 h 21600"/>
              <a:gd name="connsiteX4" fmla="*/ 16332 w 21230"/>
              <a:gd name="connsiteY4" fmla="*/ 7315 h 21600"/>
              <a:gd name="connsiteX5" fmla="*/ 20727 w 21230"/>
              <a:gd name="connsiteY5" fmla="*/ 8137 h 21600"/>
              <a:gd name="connsiteX6" fmla="*/ 17237 w 21230"/>
              <a:gd name="connsiteY6" fmla="*/ 10475 h 21600"/>
              <a:gd name="connsiteX7" fmla="*/ 21230 w 21230"/>
              <a:gd name="connsiteY7" fmla="*/ 13290 h 21600"/>
              <a:gd name="connsiteX8" fmla="*/ 16467 w 21230"/>
              <a:gd name="connsiteY8" fmla="*/ 12942 h 21600"/>
              <a:gd name="connsiteX9" fmla="*/ 17775 w 21230"/>
              <a:gd name="connsiteY9" fmla="*/ 18095 h 21600"/>
              <a:gd name="connsiteX10" fmla="*/ 13650 w 21230"/>
              <a:gd name="connsiteY10" fmla="*/ 14457 h 21600"/>
              <a:gd name="connsiteX11" fmla="*/ 12877 w 21230"/>
              <a:gd name="connsiteY11" fmla="*/ 19737 h 21600"/>
              <a:gd name="connsiteX12" fmla="*/ 10162 w 21230"/>
              <a:gd name="connsiteY12" fmla="*/ 14935 h 21600"/>
              <a:gd name="connsiteX13" fmla="*/ 8115 w 21230"/>
              <a:gd name="connsiteY13" fmla="*/ 21600 h 21600"/>
              <a:gd name="connsiteX14" fmla="*/ 7345 w 21230"/>
              <a:gd name="connsiteY14" fmla="*/ 15627 h 21600"/>
              <a:gd name="connsiteX15" fmla="*/ 4392 w 21230"/>
              <a:gd name="connsiteY15" fmla="*/ 17617 h 21600"/>
              <a:gd name="connsiteX16" fmla="*/ 7697 w 21230"/>
              <a:gd name="connsiteY16" fmla="*/ 12212 h 21600"/>
              <a:gd name="connsiteX17" fmla="*/ 1040 w 21230"/>
              <a:gd name="connsiteY17" fmla="*/ 10612 h 21600"/>
              <a:gd name="connsiteX18" fmla="*/ 7032 w 21230"/>
              <a:gd name="connsiteY18" fmla="*/ 9792 h 21600"/>
              <a:gd name="connsiteX19" fmla="*/ 0 w 21230"/>
              <a:gd name="connsiteY19" fmla="*/ 2295 h 21600"/>
              <a:gd name="connsiteX20" fmla="*/ 6942 w 21230"/>
              <a:gd name="connsiteY20" fmla="*/ 6320 h 21600"/>
              <a:gd name="connsiteX21" fmla="*/ 7982 w 21230"/>
              <a:gd name="connsiteY21" fmla="*/ 2295 h 21600"/>
              <a:gd name="connsiteX22" fmla="*/ 10430 w 21230"/>
              <a:gd name="connsiteY22" fmla="*/ 5800 h 21600"/>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7775 w 21230"/>
              <a:gd name="connsiteY9" fmla="*/ 18095 h 19737"/>
              <a:gd name="connsiteX10" fmla="*/ 13650 w 21230"/>
              <a:gd name="connsiteY10" fmla="*/ 14457 h 19737"/>
              <a:gd name="connsiteX11" fmla="*/ 12877 w 21230"/>
              <a:gd name="connsiteY11" fmla="*/ 19737 h 19737"/>
              <a:gd name="connsiteX12" fmla="*/ 10162 w 21230"/>
              <a:gd name="connsiteY12" fmla="*/ 14935 h 19737"/>
              <a:gd name="connsiteX13" fmla="*/ 7345 w 21230"/>
              <a:gd name="connsiteY13" fmla="*/ 15627 h 19737"/>
              <a:gd name="connsiteX14" fmla="*/ 4392 w 21230"/>
              <a:gd name="connsiteY14" fmla="*/ 17617 h 19737"/>
              <a:gd name="connsiteX15" fmla="*/ 7697 w 21230"/>
              <a:gd name="connsiteY15" fmla="*/ 12212 h 19737"/>
              <a:gd name="connsiteX16" fmla="*/ 1040 w 21230"/>
              <a:gd name="connsiteY16" fmla="*/ 10612 h 19737"/>
              <a:gd name="connsiteX17" fmla="*/ 7032 w 21230"/>
              <a:gd name="connsiteY17" fmla="*/ 9792 h 19737"/>
              <a:gd name="connsiteX18" fmla="*/ 0 w 21230"/>
              <a:gd name="connsiteY18" fmla="*/ 2295 h 19737"/>
              <a:gd name="connsiteX19" fmla="*/ 6942 w 21230"/>
              <a:gd name="connsiteY19" fmla="*/ 6320 h 19737"/>
              <a:gd name="connsiteX20" fmla="*/ 7982 w 21230"/>
              <a:gd name="connsiteY20" fmla="*/ 2295 h 19737"/>
              <a:gd name="connsiteX21" fmla="*/ 10430 w 21230"/>
              <a:gd name="connsiteY21"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7775 w 21230"/>
              <a:gd name="connsiteY9" fmla="*/ 18095 h 19737"/>
              <a:gd name="connsiteX10" fmla="*/ 13650 w 21230"/>
              <a:gd name="connsiteY10" fmla="*/ 14457 h 19737"/>
              <a:gd name="connsiteX11" fmla="*/ 12877 w 21230"/>
              <a:gd name="connsiteY11" fmla="*/ 19737 h 19737"/>
              <a:gd name="connsiteX12" fmla="*/ 10162 w 21230"/>
              <a:gd name="connsiteY12" fmla="*/ 14935 h 19737"/>
              <a:gd name="connsiteX13" fmla="*/ 4392 w 21230"/>
              <a:gd name="connsiteY13" fmla="*/ 17617 h 19737"/>
              <a:gd name="connsiteX14" fmla="*/ 7697 w 21230"/>
              <a:gd name="connsiteY14" fmla="*/ 12212 h 19737"/>
              <a:gd name="connsiteX15" fmla="*/ 1040 w 21230"/>
              <a:gd name="connsiteY15" fmla="*/ 10612 h 19737"/>
              <a:gd name="connsiteX16" fmla="*/ 7032 w 21230"/>
              <a:gd name="connsiteY16" fmla="*/ 9792 h 19737"/>
              <a:gd name="connsiteX17" fmla="*/ 0 w 21230"/>
              <a:gd name="connsiteY17" fmla="*/ 2295 h 19737"/>
              <a:gd name="connsiteX18" fmla="*/ 6942 w 21230"/>
              <a:gd name="connsiteY18" fmla="*/ 6320 h 19737"/>
              <a:gd name="connsiteX19" fmla="*/ 7982 w 21230"/>
              <a:gd name="connsiteY19" fmla="*/ 2295 h 19737"/>
              <a:gd name="connsiteX20" fmla="*/ 10430 w 21230"/>
              <a:gd name="connsiteY20"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3650 w 21230"/>
              <a:gd name="connsiteY9" fmla="*/ 14457 h 19737"/>
              <a:gd name="connsiteX10" fmla="*/ 12877 w 21230"/>
              <a:gd name="connsiteY10" fmla="*/ 19737 h 19737"/>
              <a:gd name="connsiteX11" fmla="*/ 10162 w 21230"/>
              <a:gd name="connsiteY11" fmla="*/ 14935 h 19737"/>
              <a:gd name="connsiteX12" fmla="*/ 4392 w 21230"/>
              <a:gd name="connsiteY12" fmla="*/ 17617 h 19737"/>
              <a:gd name="connsiteX13" fmla="*/ 7697 w 21230"/>
              <a:gd name="connsiteY13" fmla="*/ 12212 h 19737"/>
              <a:gd name="connsiteX14" fmla="*/ 1040 w 21230"/>
              <a:gd name="connsiteY14" fmla="*/ 10612 h 19737"/>
              <a:gd name="connsiteX15" fmla="*/ 7032 w 21230"/>
              <a:gd name="connsiteY15" fmla="*/ 9792 h 19737"/>
              <a:gd name="connsiteX16" fmla="*/ 0 w 21230"/>
              <a:gd name="connsiteY16" fmla="*/ 2295 h 19737"/>
              <a:gd name="connsiteX17" fmla="*/ 6942 w 21230"/>
              <a:gd name="connsiteY17" fmla="*/ 6320 h 19737"/>
              <a:gd name="connsiteX18" fmla="*/ 7982 w 21230"/>
              <a:gd name="connsiteY18" fmla="*/ 2295 h 19737"/>
              <a:gd name="connsiteX19" fmla="*/ 10430 w 21230"/>
              <a:gd name="connsiteY19"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6467 w 21230"/>
              <a:gd name="connsiteY8" fmla="*/ 12942 h 19737"/>
              <a:gd name="connsiteX9" fmla="*/ 12877 w 21230"/>
              <a:gd name="connsiteY9" fmla="*/ 19737 h 19737"/>
              <a:gd name="connsiteX10" fmla="*/ 10162 w 21230"/>
              <a:gd name="connsiteY10" fmla="*/ 14935 h 19737"/>
              <a:gd name="connsiteX11" fmla="*/ 4392 w 21230"/>
              <a:gd name="connsiteY11" fmla="*/ 17617 h 19737"/>
              <a:gd name="connsiteX12" fmla="*/ 7697 w 21230"/>
              <a:gd name="connsiteY12" fmla="*/ 12212 h 19737"/>
              <a:gd name="connsiteX13" fmla="*/ 1040 w 21230"/>
              <a:gd name="connsiteY13" fmla="*/ 10612 h 19737"/>
              <a:gd name="connsiteX14" fmla="*/ 7032 w 21230"/>
              <a:gd name="connsiteY14" fmla="*/ 9792 h 19737"/>
              <a:gd name="connsiteX15" fmla="*/ 0 w 21230"/>
              <a:gd name="connsiteY15" fmla="*/ 2295 h 19737"/>
              <a:gd name="connsiteX16" fmla="*/ 6942 w 21230"/>
              <a:gd name="connsiteY16" fmla="*/ 6320 h 19737"/>
              <a:gd name="connsiteX17" fmla="*/ 7982 w 21230"/>
              <a:gd name="connsiteY17" fmla="*/ 2295 h 19737"/>
              <a:gd name="connsiteX18" fmla="*/ 10430 w 21230"/>
              <a:gd name="connsiteY18"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16332 w 21230"/>
              <a:gd name="connsiteY4" fmla="*/ 7315 h 19737"/>
              <a:gd name="connsiteX5" fmla="*/ 20727 w 21230"/>
              <a:gd name="connsiteY5" fmla="*/ 8137 h 19737"/>
              <a:gd name="connsiteX6" fmla="*/ 17237 w 21230"/>
              <a:gd name="connsiteY6" fmla="*/ 10475 h 19737"/>
              <a:gd name="connsiteX7" fmla="*/ 21230 w 21230"/>
              <a:gd name="connsiteY7" fmla="*/ 13290 h 19737"/>
              <a:gd name="connsiteX8" fmla="*/ 12717 w 21230"/>
              <a:gd name="connsiteY8" fmla="*/ 12492 h 19737"/>
              <a:gd name="connsiteX9" fmla="*/ 12877 w 21230"/>
              <a:gd name="connsiteY9" fmla="*/ 19737 h 19737"/>
              <a:gd name="connsiteX10" fmla="*/ 10162 w 21230"/>
              <a:gd name="connsiteY10" fmla="*/ 14935 h 19737"/>
              <a:gd name="connsiteX11" fmla="*/ 4392 w 21230"/>
              <a:gd name="connsiteY11" fmla="*/ 17617 h 19737"/>
              <a:gd name="connsiteX12" fmla="*/ 7697 w 21230"/>
              <a:gd name="connsiteY12" fmla="*/ 12212 h 19737"/>
              <a:gd name="connsiteX13" fmla="*/ 1040 w 21230"/>
              <a:gd name="connsiteY13" fmla="*/ 10612 h 19737"/>
              <a:gd name="connsiteX14" fmla="*/ 7032 w 21230"/>
              <a:gd name="connsiteY14" fmla="*/ 9792 h 19737"/>
              <a:gd name="connsiteX15" fmla="*/ 0 w 21230"/>
              <a:gd name="connsiteY15" fmla="*/ 2295 h 19737"/>
              <a:gd name="connsiteX16" fmla="*/ 6942 w 21230"/>
              <a:gd name="connsiteY16" fmla="*/ 6320 h 19737"/>
              <a:gd name="connsiteX17" fmla="*/ 7982 w 21230"/>
              <a:gd name="connsiteY17" fmla="*/ 2295 h 19737"/>
              <a:gd name="connsiteX18" fmla="*/ 10430 w 21230"/>
              <a:gd name="connsiteY18" fmla="*/ 5800 h 19737"/>
              <a:gd name="connsiteX0" fmla="*/ 10430 w 21230"/>
              <a:gd name="connsiteY0" fmla="*/ 5800 h 19737"/>
              <a:gd name="connsiteX1" fmla="*/ 14152 w 21230"/>
              <a:gd name="connsiteY1" fmla="*/ 0 h 19737"/>
              <a:gd name="connsiteX2" fmla="*/ 13785 w 21230"/>
              <a:gd name="connsiteY2" fmla="*/ 5325 h 19737"/>
              <a:gd name="connsiteX3" fmla="*/ 18010 w 21230"/>
              <a:gd name="connsiteY3" fmla="*/ 4457 h 19737"/>
              <a:gd name="connsiteX4" fmla="*/ 20727 w 21230"/>
              <a:gd name="connsiteY4" fmla="*/ 8137 h 19737"/>
              <a:gd name="connsiteX5" fmla="*/ 17237 w 21230"/>
              <a:gd name="connsiteY5" fmla="*/ 10475 h 19737"/>
              <a:gd name="connsiteX6" fmla="*/ 21230 w 21230"/>
              <a:gd name="connsiteY6" fmla="*/ 13290 h 19737"/>
              <a:gd name="connsiteX7" fmla="*/ 12717 w 21230"/>
              <a:gd name="connsiteY7" fmla="*/ 12492 h 19737"/>
              <a:gd name="connsiteX8" fmla="*/ 12877 w 21230"/>
              <a:gd name="connsiteY8" fmla="*/ 19737 h 19737"/>
              <a:gd name="connsiteX9" fmla="*/ 10162 w 21230"/>
              <a:gd name="connsiteY9" fmla="*/ 14935 h 19737"/>
              <a:gd name="connsiteX10" fmla="*/ 4392 w 21230"/>
              <a:gd name="connsiteY10" fmla="*/ 17617 h 19737"/>
              <a:gd name="connsiteX11" fmla="*/ 7697 w 21230"/>
              <a:gd name="connsiteY11" fmla="*/ 12212 h 19737"/>
              <a:gd name="connsiteX12" fmla="*/ 1040 w 21230"/>
              <a:gd name="connsiteY12" fmla="*/ 10612 h 19737"/>
              <a:gd name="connsiteX13" fmla="*/ 7032 w 21230"/>
              <a:gd name="connsiteY13" fmla="*/ 9792 h 19737"/>
              <a:gd name="connsiteX14" fmla="*/ 0 w 21230"/>
              <a:gd name="connsiteY14" fmla="*/ 2295 h 19737"/>
              <a:gd name="connsiteX15" fmla="*/ 6942 w 21230"/>
              <a:gd name="connsiteY15" fmla="*/ 6320 h 19737"/>
              <a:gd name="connsiteX16" fmla="*/ 7982 w 21230"/>
              <a:gd name="connsiteY16" fmla="*/ 2295 h 19737"/>
              <a:gd name="connsiteX17" fmla="*/ 10430 w 21230"/>
              <a:gd name="connsiteY17" fmla="*/ 5800 h 19737"/>
              <a:gd name="connsiteX0" fmla="*/ 10430 w 21230"/>
              <a:gd name="connsiteY0" fmla="*/ 5800 h 19737"/>
              <a:gd name="connsiteX1" fmla="*/ 14152 w 21230"/>
              <a:gd name="connsiteY1" fmla="*/ 0 h 19737"/>
              <a:gd name="connsiteX2" fmla="*/ 13785 w 21230"/>
              <a:gd name="connsiteY2" fmla="*/ 5325 h 19737"/>
              <a:gd name="connsiteX3" fmla="*/ 20727 w 21230"/>
              <a:gd name="connsiteY3" fmla="*/ 8137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430 w 21230"/>
              <a:gd name="connsiteY0" fmla="*/ 5800 h 19737"/>
              <a:gd name="connsiteX1" fmla="*/ 14152 w 21230"/>
              <a:gd name="connsiteY1" fmla="*/ 0 h 19737"/>
              <a:gd name="connsiteX2" fmla="*/ 13785 w 21230"/>
              <a:gd name="connsiteY2" fmla="*/ 532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430 w 21230"/>
              <a:gd name="connsiteY0" fmla="*/ 5800 h 19737"/>
              <a:gd name="connsiteX1" fmla="*/ 14152 w 21230"/>
              <a:gd name="connsiteY1" fmla="*/ 0 h 19737"/>
              <a:gd name="connsiteX2" fmla="*/ 14235 w 21230"/>
              <a:gd name="connsiteY2" fmla="*/ 997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430 w 21230"/>
              <a:gd name="connsiteY0" fmla="*/ 5800 h 19737"/>
              <a:gd name="connsiteX1" fmla="*/ 14152 w 21230"/>
              <a:gd name="connsiteY1" fmla="*/ 0 h 19737"/>
              <a:gd name="connsiteX2" fmla="*/ 12360 w 21230"/>
              <a:gd name="connsiteY2" fmla="*/ 922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430 w 21230"/>
              <a:gd name="connsiteY16" fmla="*/ 5800 h 19737"/>
              <a:gd name="connsiteX0" fmla="*/ 10580 w 21230"/>
              <a:gd name="connsiteY0" fmla="*/ 7675 h 19737"/>
              <a:gd name="connsiteX1" fmla="*/ 14152 w 21230"/>
              <a:gd name="connsiteY1" fmla="*/ 0 h 19737"/>
              <a:gd name="connsiteX2" fmla="*/ 12360 w 21230"/>
              <a:gd name="connsiteY2" fmla="*/ 9225 h 19737"/>
              <a:gd name="connsiteX3" fmla="*/ 17877 w 21230"/>
              <a:gd name="connsiteY3" fmla="*/ 4162 h 19737"/>
              <a:gd name="connsiteX4" fmla="*/ 17237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580 w 21230"/>
              <a:gd name="connsiteY16" fmla="*/ 7675 h 19737"/>
              <a:gd name="connsiteX0" fmla="*/ 10580 w 21230"/>
              <a:gd name="connsiteY0" fmla="*/ 7675 h 19737"/>
              <a:gd name="connsiteX1" fmla="*/ 14152 w 21230"/>
              <a:gd name="connsiteY1" fmla="*/ 0 h 19737"/>
              <a:gd name="connsiteX2" fmla="*/ 12360 w 21230"/>
              <a:gd name="connsiteY2" fmla="*/ 9225 h 19737"/>
              <a:gd name="connsiteX3" fmla="*/ 17877 w 21230"/>
              <a:gd name="connsiteY3" fmla="*/ 4162 h 19737"/>
              <a:gd name="connsiteX4" fmla="*/ 14312 w 21230"/>
              <a:gd name="connsiteY4" fmla="*/ 10475 h 19737"/>
              <a:gd name="connsiteX5" fmla="*/ 21230 w 21230"/>
              <a:gd name="connsiteY5" fmla="*/ 13290 h 19737"/>
              <a:gd name="connsiteX6" fmla="*/ 12717 w 21230"/>
              <a:gd name="connsiteY6" fmla="*/ 12492 h 19737"/>
              <a:gd name="connsiteX7" fmla="*/ 12877 w 21230"/>
              <a:gd name="connsiteY7" fmla="*/ 19737 h 19737"/>
              <a:gd name="connsiteX8" fmla="*/ 10162 w 21230"/>
              <a:gd name="connsiteY8" fmla="*/ 14935 h 19737"/>
              <a:gd name="connsiteX9" fmla="*/ 4392 w 21230"/>
              <a:gd name="connsiteY9" fmla="*/ 17617 h 19737"/>
              <a:gd name="connsiteX10" fmla="*/ 7697 w 21230"/>
              <a:gd name="connsiteY10" fmla="*/ 12212 h 19737"/>
              <a:gd name="connsiteX11" fmla="*/ 1040 w 21230"/>
              <a:gd name="connsiteY11" fmla="*/ 10612 h 19737"/>
              <a:gd name="connsiteX12" fmla="*/ 7032 w 21230"/>
              <a:gd name="connsiteY12" fmla="*/ 9792 h 19737"/>
              <a:gd name="connsiteX13" fmla="*/ 0 w 21230"/>
              <a:gd name="connsiteY13" fmla="*/ 2295 h 19737"/>
              <a:gd name="connsiteX14" fmla="*/ 6942 w 21230"/>
              <a:gd name="connsiteY14" fmla="*/ 6320 h 19737"/>
              <a:gd name="connsiteX15" fmla="*/ 7982 w 21230"/>
              <a:gd name="connsiteY15" fmla="*/ 2295 h 19737"/>
              <a:gd name="connsiteX16" fmla="*/ 10580 w 21230"/>
              <a:gd name="connsiteY16" fmla="*/ 7675 h 19737"/>
              <a:gd name="connsiteX0" fmla="*/ 10580 w 20180"/>
              <a:gd name="connsiteY0" fmla="*/ 7675 h 19737"/>
              <a:gd name="connsiteX1" fmla="*/ 14152 w 20180"/>
              <a:gd name="connsiteY1" fmla="*/ 0 h 19737"/>
              <a:gd name="connsiteX2" fmla="*/ 12360 w 20180"/>
              <a:gd name="connsiteY2" fmla="*/ 9225 h 19737"/>
              <a:gd name="connsiteX3" fmla="*/ 17877 w 20180"/>
              <a:gd name="connsiteY3" fmla="*/ 4162 h 19737"/>
              <a:gd name="connsiteX4" fmla="*/ 14312 w 20180"/>
              <a:gd name="connsiteY4" fmla="*/ 10475 h 19737"/>
              <a:gd name="connsiteX5" fmla="*/ 20180 w 20180"/>
              <a:gd name="connsiteY5" fmla="*/ 11415 h 19737"/>
              <a:gd name="connsiteX6" fmla="*/ 12717 w 20180"/>
              <a:gd name="connsiteY6" fmla="*/ 12492 h 19737"/>
              <a:gd name="connsiteX7" fmla="*/ 12877 w 20180"/>
              <a:gd name="connsiteY7" fmla="*/ 19737 h 19737"/>
              <a:gd name="connsiteX8" fmla="*/ 10162 w 20180"/>
              <a:gd name="connsiteY8" fmla="*/ 14935 h 19737"/>
              <a:gd name="connsiteX9" fmla="*/ 4392 w 20180"/>
              <a:gd name="connsiteY9" fmla="*/ 17617 h 19737"/>
              <a:gd name="connsiteX10" fmla="*/ 7697 w 20180"/>
              <a:gd name="connsiteY10" fmla="*/ 12212 h 19737"/>
              <a:gd name="connsiteX11" fmla="*/ 1040 w 20180"/>
              <a:gd name="connsiteY11" fmla="*/ 10612 h 19737"/>
              <a:gd name="connsiteX12" fmla="*/ 7032 w 20180"/>
              <a:gd name="connsiteY12" fmla="*/ 9792 h 19737"/>
              <a:gd name="connsiteX13" fmla="*/ 0 w 20180"/>
              <a:gd name="connsiteY13" fmla="*/ 2295 h 19737"/>
              <a:gd name="connsiteX14" fmla="*/ 6942 w 20180"/>
              <a:gd name="connsiteY14" fmla="*/ 6320 h 19737"/>
              <a:gd name="connsiteX15" fmla="*/ 7982 w 20180"/>
              <a:gd name="connsiteY15" fmla="*/ 2295 h 19737"/>
              <a:gd name="connsiteX16" fmla="*/ 10580 w 20180"/>
              <a:gd name="connsiteY16" fmla="*/ 7675 h 19737"/>
              <a:gd name="connsiteX0" fmla="*/ 10580 w 20180"/>
              <a:gd name="connsiteY0" fmla="*/ 7675 h 19737"/>
              <a:gd name="connsiteX1" fmla="*/ 14152 w 20180"/>
              <a:gd name="connsiteY1" fmla="*/ 0 h 19737"/>
              <a:gd name="connsiteX2" fmla="*/ 12360 w 20180"/>
              <a:gd name="connsiteY2" fmla="*/ 9225 h 19737"/>
              <a:gd name="connsiteX3" fmla="*/ 17877 w 20180"/>
              <a:gd name="connsiteY3" fmla="*/ 4162 h 19737"/>
              <a:gd name="connsiteX4" fmla="*/ 14312 w 20180"/>
              <a:gd name="connsiteY4" fmla="*/ 10475 h 19737"/>
              <a:gd name="connsiteX5" fmla="*/ 20180 w 20180"/>
              <a:gd name="connsiteY5" fmla="*/ 11415 h 19737"/>
              <a:gd name="connsiteX6" fmla="*/ 12717 w 20180"/>
              <a:gd name="connsiteY6" fmla="*/ 12492 h 19737"/>
              <a:gd name="connsiteX7" fmla="*/ 12877 w 20180"/>
              <a:gd name="connsiteY7" fmla="*/ 19737 h 19737"/>
              <a:gd name="connsiteX8" fmla="*/ 10162 w 20180"/>
              <a:gd name="connsiteY8" fmla="*/ 14935 h 19737"/>
              <a:gd name="connsiteX9" fmla="*/ 4392 w 20180"/>
              <a:gd name="connsiteY9" fmla="*/ 17617 h 19737"/>
              <a:gd name="connsiteX10" fmla="*/ 7697 w 20180"/>
              <a:gd name="connsiteY10" fmla="*/ 12212 h 19737"/>
              <a:gd name="connsiteX11" fmla="*/ 1040 w 20180"/>
              <a:gd name="connsiteY11" fmla="*/ 10612 h 19737"/>
              <a:gd name="connsiteX12" fmla="*/ 7032 w 20180"/>
              <a:gd name="connsiteY12" fmla="*/ 9792 h 19737"/>
              <a:gd name="connsiteX13" fmla="*/ 0 w 20180"/>
              <a:gd name="connsiteY13" fmla="*/ 2295 h 19737"/>
              <a:gd name="connsiteX14" fmla="*/ 6942 w 20180"/>
              <a:gd name="connsiteY14" fmla="*/ 6320 h 19737"/>
              <a:gd name="connsiteX15" fmla="*/ 7982 w 20180"/>
              <a:gd name="connsiteY15" fmla="*/ 2295 h 19737"/>
              <a:gd name="connsiteX16" fmla="*/ 10580 w 20180"/>
              <a:gd name="connsiteY16" fmla="*/ 7675 h 19737"/>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480"/>
              <a:gd name="connsiteY0" fmla="*/ 7681 h 19743"/>
              <a:gd name="connsiteX1" fmla="*/ 14152 w 20480"/>
              <a:gd name="connsiteY1" fmla="*/ 6 h 19743"/>
              <a:gd name="connsiteX2" fmla="*/ 12360 w 20480"/>
              <a:gd name="connsiteY2" fmla="*/ 9231 h 19743"/>
              <a:gd name="connsiteX3" fmla="*/ 17877 w 20480"/>
              <a:gd name="connsiteY3" fmla="*/ 4168 h 19743"/>
              <a:gd name="connsiteX4" fmla="*/ 14312 w 20480"/>
              <a:gd name="connsiteY4" fmla="*/ 10481 h 19743"/>
              <a:gd name="connsiteX5" fmla="*/ 20180 w 20480"/>
              <a:gd name="connsiteY5" fmla="*/ 11421 h 19743"/>
              <a:gd name="connsiteX6" fmla="*/ 12717 w 20480"/>
              <a:gd name="connsiteY6" fmla="*/ 12498 h 19743"/>
              <a:gd name="connsiteX7" fmla="*/ 12877 w 20480"/>
              <a:gd name="connsiteY7" fmla="*/ 19743 h 19743"/>
              <a:gd name="connsiteX8" fmla="*/ 10162 w 20480"/>
              <a:gd name="connsiteY8" fmla="*/ 14941 h 19743"/>
              <a:gd name="connsiteX9" fmla="*/ 4392 w 20480"/>
              <a:gd name="connsiteY9" fmla="*/ 17623 h 19743"/>
              <a:gd name="connsiteX10" fmla="*/ 7697 w 20480"/>
              <a:gd name="connsiteY10" fmla="*/ 12218 h 19743"/>
              <a:gd name="connsiteX11" fmla="*/ 1040 w 20480"/>
              <a:gd name="connsiteY11" fmla="*/ 10618 h 19743"/>
              <a:gd name="connsiteX12" fmla="*/ 7032 w 20480"/>
              <a:gd name="connsiteY12" fmla="*/ 9798 h 19743"/>
              <a:gd name="connsiteX13" fmla="*/ 0 w 20480"/>
              <a:gd name="connsiteY13" fmla="*/ 2301 h 19743"/>
              <a:gd name="connsiteX14" fmla="*/ 6942 w 20480"/>
              <a:gd name="connsiteY14" fmla="*/ 6326 h 19743"/>
              <a:gd name="connsiteX15" fmla="*/ 7982 w 20480"/>
              <a:gd name="connsiteY15" fmla="*/ 2301 h 19743"/>
              <a:gd name="connsiteX16" fmla="*/ 10580 w 20480"/>
              <a:gd name="connsiteY16" fmla="*/ 7681 h 19743"/>
              <a:gd name="connsiteX0" fmla="*/ 10580 w 20180"/>
              <a:gd name="connsiteY0" fmla="*/ 7681 h 19743"/>
              <a:gd name="connsiteX1" fmla="*/ 14152 w 20180"/>
              <a:gd name="connsiteY1" fmla="*/ 6 h 19743"/>
              <a:gd name="connsiteX2" fmla="*/ 12360 w 20180"/>
              <a:gd name="connsiteY2" fmla="*/ 9231 h 19743"/>
              <a:gd name="connsiteX3" fmla="*/ 17877 w 20180"/>
              <a:gd name="connsiteY3" fmla="*/ 4168 h 19743"/>
              <a:gd name="connsiteX4" fmla="*/ 14312 w 20180"/>
              <a:gd name="connsiteY4" fmla="*/ 10481 h 19743"/>
              <a:gd name="connsiteX5" fmla="*/ 20180 w 20180"/>
              <a:gd name="connsiteY5" fmla="*/ 11421 h 19743"/>
              <a:gd name="connsiteX6" fmla="*/ 12717 w 20180"/>
              <a:gd name="connsiteY6" fmla="*/ 12498 h 19743"/>
              <a:gd name="connsiteX7" fmla="*/ 12877 w 20180"/>
              <a:gd name="connsiteY7" fmla="*/ 19743 h 19743"/>
              <a:gd name="connsiteX8" fmla="*/ 10162 w 20180"/>
              <a:gd name="connsiteY8" fmla="*/ 14941 h 19743"/>
              <a:gd name="connsiteX9" fmla="*/ 4392 w 20180"/>
              <a:gd name="connsiteY9" fmla="*/ 17623 h 19743"/>
              <a:gd name="connsiteX10" fmla="*/ 7697 w 20180"/>
              <a:gd name="connsiteY10" fmla="*/ 12218 h 19743"/>
              <a:gd name="connsiteX11" fmla="*/ 1040 w 20180"/>
              <a:gd name="connsiteY11" fmla="*/ 10618 h 19743"/>
              <a:gd name="connsiteX12" fmla="*/ 7032 w 20180"/>
              <a:gd name="connsiteY12" fmla="*/ 9798 h 19743"/>
              <a:gd name="connsiteX13" fmla="*/ 0 w 20180"/>
              <a:gd name="connsiteY13" fmla="*/ 2301 h 19743"/>
              <a:gd name="connsiteX14" fmla="*/ 6942 w 20180"/>
              <a:gd name="connsiteY14" fmla="*/ 6326 h 19743"/>
              <a:gd name="connsiteX15" fmla="*/ 7982 w 20180"/>
              <a:gd name="connsiteY15" fmla="*/ 2301 h 19743"/>
              <a:gd name="connsiteX16" fmla="*/ 10580 w 20180"/>
              <a:gd name="connsiteY16" fmla="*/ 7681 h 19743"/>
              <a:gd name="connsiteX0" fmla="*/ 10580 w 20180"/>
              <a:gd name="connsiteY0" fmla="*/ 7681 h 19995"/>
              <a:gd name="connsiteX1" fmla="*/ 14152 w 20180"/>
              <a:gd name="connsiteY1" fmla="*/ 6 h 19995"/>
              <a:gd name="connsiteX2" fmla="*/ 12360 w 20180"/>
              <a:gd name="connsiteY2" fmla="*/ 9231 h 19995"/>
              <a:gd name="connsiteX3" fmla="*/ 17877 w 20180"/>
              <a:gd name="connsiteY3" fmla="*/ 4168 h 19995"/>
              <a:gd name="connsiteX4" fmla="*/ 14312 w 20180"/>
              <a:gd name="connsiteY4" fmla="*/ 10481 h 19995"/>
              <a:gd name="connsiteX5" fmla="*/ 20180 w 20180"/>
              <a:gd name="connsiteY5" fmla="*/ 11421 h 19995"/>
              <a:gd name="connsiteX6" fmla="*/ 12717 w 20180"/>
              <a:gd name="connsiteY6" fmla="*/ 12498 h 19995"/>
              <a:gd name="connsiteX7" fmla="*/ 12877 w 20180"/>
              <a:gd name="connsiteY7" fmla="*/ 19743 h 19995"/>
              <a:gd name="connsiteX8" fmla="*/ 10162 w 20180"/>
              <a:gd name="connsiteY8" fmla="*/ 14941 h 19995"/>
              <a:gd name="connsiteX9" fmla="*/ 4392 w 20180"/>
              <a:gd name="connsiteY9" fmla="*/ 17623 h 19995"/>
              <a:gd name="connsiteX10" fmla="*/ 7697 w 20180"/>
              <a:gd name="connsiteY10" fmla="*/ 12218 h 19995"/>
              <a:gd name="connsiteX11" fmla="*/ 1040 w 20180"/>
              <a:gd name="connsiteY11" fmla="*/ 10618 h 19995"/>
              <a:gd name="connsiteX12" fmla="*/ 7032 w 20180"/>
              <a:gd name="connsiteY12" fmla="*/ 9798 h 19995"/>
              <a:gd name="connsiteX13" fmla="*/ 0 w 20180"/>
              <a:gd name="connsiteY13" fmla="*/ 2301 h 19995"/>
              <a:gd name="connsiteX14" fmla="*/ 6942 w 20180"/>
              <a:gd name="connsiteY14" fmla="*/ 6326 h 19995"/>
              <a:gd name="connsiteX15" fmla="*/ 7982 w 20180"/>
              <a:gd name="connsiteY15" fmla="*/ 2301 h 19995"/>
              <a:gd name="connsiteX16" fmla="*/ 10580 w 20180"/>
              <a:gd name="connsiteY16" fmla="*/ 7681 h 19995"/>
              <a:gd name="connsiteX0" fmla="*/ 10580 w 20255"/>
              <a:gd name="connsiteY0" fmla="*/ 7681 h 19961"/>
              <a:gd name="connsiteX1" fmla="*/ 14152 w 20255"/>
              <a:gd name="connsiteY1" fmla="*/ 6 h 19961"/>
              <a:gd name="connsiteX2" fmla="*/ 12360 w 20255"/>
              <a:gd name="connsiteY2" fmla="*/ 9231 h 19961"/>
              <a:gd name="connsiteX3" fmla="*/ 17877 w 20255"/>
              <a:gd name="connsiteY3" fmla="*/ 4168 h 19961"/>
              <a:gd name="connsiteX4" fmla="*/ 14312 w 20255"/>
              <a:gd name="connsiteY4" fmla="*/ 10481 h 19961"/>
              <a:gd name="connsiteX5" fmla="*/ 20255 w 20255"/>
              <a:gd name="connsiteY5" fmla="*/ 12846 h 19961"/>
              <a:gd name="connsiteX6" fmla="*/ 12717 w 20255"/>
              <a:gd name="connsiteY6" fmla="*/ 12498 h 19961"/>
              <a:gd name="connsiteX7" fmla="*/ 12877 w 20255"/>
              <a:gd name="connsiteY7" fmla="*/ 19743 h 19961"/>
              <a:gd name="connsiteX8" fmla="*/ 10162 w 20255"/>
              <a:gd name="connsiteY8" fmla="*/ 14941 h 19961"/>
              <a:gd name="connsiteX9" fmla="*/ 4392 w 20255"/>
              <a:gd name="connsiteY9" fmla="*/ 17623 h 19961"/>
              <a:gd name="connsiteX10" fmla="*/ 7697 w 20255"/>
              <a:gd name="connsiteY10" fmla="*/ 12218 h 19961"/>
              <a:gd name="connsiteX11" fmla="*/ 1040 w 20255"/>
              <a:gd name="connsiteY11" fmla="*/ 10618 h 19961"/>
              <a:gd name="connsiteX12" fmla="*/ 7032 w 20255"/>
              <a:gd name="connsiteY12" fmla="*/ 9798 h 19961"/>
              <a:gd name="connsiteX13" fmla="*/ 0 w 20255"/>
              <a:gd name="connsiteY13" fmla="*/ 2301 h 19961"/>
              <a:gd name="connsiteX14" fmla="*/ 6942 w 20255"/>
              <a:gd name="connsiteY14" fmla="*/ 6326 h 19961"/>
              <a:gd name="connsiteX15" fmla="*/ 7982 w 20255"/>
              <a:gd name="connsiteY15" fmla="*/ 2301 h 19961"/>
              <a:gd name="connsiteX16" fmla="*/ 10580 w 20255"/>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0580 w 20263"/>
              <a:gd name="connsiteY0" fmla="*/ 7681 h 19961"/>
              <a:gd name="connsiteX1" fmla="*/ 14152 w 20263"/>
              <a:gd name="connsiteY1" fmla="*/ 6 h 19961"/>
              <a:gd name="connsiteX2" fmla="*/ 12360 w 20263"/>
              <a:gd name="connsiteY2" fmla="*/ 9231 h 19961"/>
              <a:gd name="connsiteX3" fmla="*/ 17877 w 20263"/>
              <a:gd name="connsiteY3" fmla="*/ 4168 h 19961"/>
              <a:gd name="connsiteX4" fmla="*/ 14312 w 20263"/>
              <a:gd name="connsiteY4" fmla="*/ 10481 h 19961"/>
              <a:gd name="connsiteX5" fmla="*/ 20255 w 20263"/>
              <a:gd name="connsiteY5" fmla="*/ 12846 h 19961"/>
              <a:gd name="connsiteX6" fmla="*/ 12717 w 20263"/>
              <a:gd name="connsiteY6" fmla="*/ 12498 h 19961"/>
              <a:gd name="connsiteX7" fmla="*/ 12877 w 20263"/>
              <a:gd name="connsiteY7" fmla="*/ 19743 h 19961"/>
              <a:gd name="connsiteX8" fmla="*/ 10162 w 20263"/>
              <a:gd name="connsiteY8" fmla="*/ 14941 h 19961"/>
              <a:gd name="connsiteX9" fmla="*/ 4392 w 20263"/>
              <a:gd name="connsiteY9" fmla="*/ 17623 h 19961"/>
              <a:gd name="connsiteX10" fmla="*/ 7697 w 20263"/>
              <a:gd name="connsiteY10" fmla="*/ 12218 h 19961"/>
              <a:gd name="connsiteX11" fmla="*/ 1040 w 20263"/>
              <a:gd name="connsiteY11" fmla="*/ 10618 h 19961"/>
              <a:gd name="connsiteX12" fmla="*/ 7032 w 20263"/>
              <a:gd name="connsiteY12" fmla="*/ 9798 h 19961"/>
              <a:gd name="connsiteX13" fmla="*/ 0 w 20263"/>
              <a:gd name="connsiteY13" fmla="*/ 2301 h 19961"/>
              <a:gd name="connsiteX14" fmla="*/ 6942 w 20263"/>
              <a:gd name="connsiteY14" fmla="*/ 6326 h 19961"/>
              <a:gd name="connsiteX15" fmla="*/ 7982 w 20263"/>
              <a:gd name="connsiteY15" fmla="*/ 2301 h 19961"/>
              <a:gd name="connsiteX16" fmla="*/ 10580 w 20263"/>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1009 w 20692"/>
              <a:gd name="connsiteY0" fmla="*/ 7681 h 19961"/>
              <a:gd name="connsiteX1" fmla="*/ 14581 w 20692"/>
              <a:gd name="connsiteY1" fmla="*/ 6 h 19961"/>
              <a:gd name="connsiteX2" fmla="*/ 12789 w 20692"/>
              <a:gd name="connsiteY2" fmla="*/ 9231 h 19961"/>
              <a:gd name="connsiteX3" fmla="*/ 18306 w 20692"/>
              <a:gd name="connsiteY3" fmla="*/ 4168 h 19961"/>
              <a:gd name="connsiteX4" fmla="*/ 14741 w 20692"/>
              <a:gd name="connsiteY4" fmla="*/ 10481 h 19961"/>
              <a:gd name="connsiteX5" fmla="*/ 20684 w 20692"/>
              <a:gd name="connsiteY5" fmla="*/ 12846 h 19961"/>
              <a:gd name="connsiteX6" fmla="*/ 13146 w 20692"/>
              <a:gd name="connsiteY6" fmla="*/ 12498 h 19961"/>
              <a:gd name="connsiteX7" fmla="*/ 13306 w 20692"/>
              <a:gd name="connsiteY7" fmla="*/ 19743 h 19961"/>
              <a:gd name="connsiteX8" fmla="*/ 10591 w 20692"/>
              <a:gd name="connsiteY8" fmla="*/ 14941 h 19961"/>
              <a:gd name="connsiteX9" fmla="*/ 4821 w 20692"/>
              <a:gd name="connsiteY9" fmla="*/ 17623 h 19961"/>
              <a:gd name="connsiteX10" fmla="*/ 8126 w 20692"/>
              <a:gd name="connsiteY10" fmla="*/ 12218 h 19961"/>
              <a:gd name="connsiteX11" fmla="*/ 1469 w 20692"/>
              <a:gd name="connsiteY11" fmla="*/ 10618 h 19961"/>
              <a:gd name="connsiteX12" fmla="*/ 7461 w 20692"/>
              <a:gd name="connsiteY12" fmla="*/ 9798 h 19961"/>
              <a:gd name="connsiteX13" fmla="*/ 429 w 20692"/>
              <a:gd name="connsiteY13" fmla="*/ 2301 h 19961"/>
              <a:gd name="connsiteX14" fmla="*/ 7371 w 20692"/>
              <a:gd name="connsiteY14" fmla="*/ 6326 h 19961"/>
              <a:gd name="connsiteX15" fmla="*/ 8411 w 20692"/>
              <a:gd name="connsiteY15" fmla="*/ 2301 h 19961"/>
              <a:gd name="connsiteX16" fmla="*/ 11009 w 20692"/>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10581 w 20264"/>
              <a:gd name="connsiteY0" fmla="*/ 7681 h 19961"/>
              <a:gd name="connsiteX1" fmla="*/ 14153 w 20264"/>
              <a:gd name="connsiteY1" fmla="*/ 6 h 19961"/>
              <a:gd name="connsiteX2" fmla="*/ 12361 w 20264"/>
              <a:gd name="connsiteY2" fmla="*/ 9231 h 19961"/>
              <a:gd name="connsiteX3" fmla="*/ 17878 w 20264"/>
              <a:gd name="connsiteY3" fmla="*/ 4168 h 19961"/>
              <a:gd name="connsiteX4" fmla="*/ 14313 w 20264"/>
              <a:gd name="connsiteY4" fmla="*/ 10481 h 19961"/>
              <a:gd name="connsiteX5" fmla="*/ 20256 w 20264"/>
              <a:gd name="connsiteY5" fmla="*/ 12846 h 19961"/>
              <a:gd name="connsiteX6" fmla="*/ 12718 w 20264"/>
              <a:gd name="connsiteY6" fmla="*/ 12498 h 19961"/>
              <a:gd name="connsiteX7" fmla="*/ 12878 w 20264"/>
              <a:gd name="connsiteY7" fmla="*/ 19743 h 19961"/>
              <a:gd name="connsiteX8" fmla="*/ 10163 w 20264"/>
              <a:gd name="connsiteY8" fmla="*/ 14941 h 19961"/>
              <a:gd name="connsiteX9" fmla="*/ 4393 w 20264"/>
              <a:gd name="connsiteY9" fmla="*/ 17623 h 19961"/>
              <a:gd name="connsiteX10" fmla="*/ 7698 w 20264"/>
              <a:gd name="connsiteY10" fmla="*/ 12218 h 19961"/>
              <a:gd name="connsiteX11" fmla="*/ 1041 w 20264"/>
              <a:gd name="connsiteY11" fmla="*/ 10618 h 19961"/>
              <a:gd name="connsiteX12" fmla="*/ 7033 w 20264"/>
              <a:gd name="connsiteY12" fmla="*/ 9798 h 19961"/>
              <a:gd name="connsiteX13" fmla="*/ 1 w 20264"/>
              <a:gd name="connsiteY13" fmla="*/ 2301 h 19961"/>
              <a:gd name="connsiteX14" fmla="*/ 6943 w 20264"/>
              <a:gd name="connsiteY14" fmla="*/ 6326 h 19961"/>
              <a:gd name="connsiteX15" fmla="*/ 7983 w 20264"/>
              <a:gd name="connsiteY15" fmla="*/ 2301 h 19961"/>
              <a:gd name="connsiteX16" fmla="*/ 10581 w 20264"/>
              <a:gd name="connsiteY16" fmla="*/ 7681 h 19961"/>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 name="connsiteX0" fmla="*/ 9606 w 20264"/>
              <a:gd name="connsiteY0" fmla="*/ 8352 h 19957"/>
              <a:gd name="connsiteX1" fmla="*/ 14153 w 20264"/>
              <a:gd name="connsiteY1" fmla="*/ 2 h 19957"/>
              <a:gd name="connsiteX2" fmla="*/ 12361 w 20264"/>
              <a:gd name="connsiteY2" fmla="*/ 9227 h 19957"/>
              <a:gd name="connsiteX3" fmla="*/ 17878 w 20264"/>
              <a:gd name="connsiteY3" fmla="*/ 4164 h 19957"/>
              <a:gd name="connsiteX4" fmla="*/ 14313 w 20264"/>
              <a:gd name="connsiteY4" fmla="*/ 10477 h 19957"/>
              <a:gd name="connsiteX5" fmla="*/ 20256 w 20264"/>
              <a:gd name="connsiteY5" fmla="*/ 12842 h 19957"/>
              <a:gd name="connsiteX6" fmla="*/ 12718 w 20264"/>
              <a:gd name="connsiteY6" fmla="*/ 12494 h 19957"/>
              <a:gd name="connsiteX7" fmla="*/ 12878 w 20264"/>
              <a:gd name="connsiteY7" fmla="*/ 19739 h 19957"/>
              <a:gd name="connsiteX8" fmla="*/ 10163 w 20264"/>
              <a:gd name="connsiteY8" fmla="*/ 14937 h 19957"/>
              <a:gd name="connsiteX9" fmla="*/ 4393 w 20264"/>
              <a:gd name="connsiteY9" fmla="*/ 17619 h 19957"/>
              <a:gd name="connsiteX10" fmla="*/ 7698 w 20264"/>
              <a:gd name="connsiteY10" fmla="*/ 12214 h 19957"/>
              <a:gd name="connsiteX11" fmla="*/ 1041 w 20264"/>
              <a:gd name="connsiteY11" fmla="*/ 10614 h 19957"/>
              <a:gd name="connsiteX12" fmla="*/ 7033 w 20264"/>
              <a:gd name="connsiteY12" fmla="*/ 9794 h 19957"/>
              <a:gd name="connsiteX13" fmla="*/ 1 w 20264"/>
              <a:gd name="connsiteY13" fmla="*/ 2297 h 19957"/>
              <a:gd name="connsiteX14" fmla="*/ 6943 w 20264"/>
              <a:gd name="connsiteY14" fmla="*/ 6322 h 19957"/>
              <a:gd name="connsiteX15" fmla="*/ 7983 w 20264"/>
              <a:gd name="connsiteY15" fmla="*/ 2297 h 19957"/>
              <a:gd name="connsiteX16" fmla="*/ 9606 w 20264"/>
              <a:gd name="connsiteY16" fmla="*/ 8352 h 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64" h="19957">
                <a:moveTo>
                  <a:pt x="9606" y="8352"/>
                </a:moveTo>
                <a:cubicBezTo>
                  <a:pt x="10634" y="7970"/>
                  <a:pt x="13694" y="-144"/>
                  <a:pt x="14153" y="2"/>
                </a:cubicBezTo>
                <a:cubicBezTo>
                  <a:pt x="14612" y="148"/>
                  <a:pt x="10522" y="10915"/>
                  <a:pt x="12361" y="9227"/>
                </a:cubicBezTo>
                <a:lnTo>
                  <a:pt x="17878" y="4164"/>
                </a:lnTo>
                <a:cubicBezTo>
                  <a:pt x="18203" y="4372"/>
                  <a:pt x="13917" y="9031"/>
                  <a:pt x="14313" y="10477"/>
                </a:cubicBezTo>
                <a:cubicBezTo>
                  <a:pt x="14709" y="11923"/>
                  <a:pt x="20522" y="12506"/>
                  <a:pt x="20256" y="12842"/>
                </a:cubicBezTo>
                <a:cubicBezTo>
                  <a:pt x="19990" y="13178"/>
                  <a:pt x="13948" y="11345"/>
                  <a:pt x="12718" y="12494"/>
                </a:cubicBezTo>
                <a:cubicBezTo>
                  <a:pt x="11488" y="13643"/>
                  <a:pt x="13783" y="21340"/>
                  <a:pt x="12878" y="19739"/>
                </a:cubicBezTo>
                <a:lnTo>
                  <a:pt x="10163" y="14937"/>
                </a:lnTo>
                <a:cubicBezTo>
                  <a:pt x="9258" y="13336"/>
                  <a:pt x="4804" y="18073"/>
                  <a:pt x="4393" y="17619"/>
                </a:cubicBezTo>
                <a:cubicBezTo>
                  <a:pt x="3982" y="17165"/>
                  <a:pt x="9917" y="12747"/>
                  <a:pt x="7698" y="12214"/>
                </a:cubicBezTo>
                <a:lnTo>
                  <a:pt x="1041" y="10614"/>
                </a:lnTo>
                <a:cubicBezTo>
                  <a:pt x="930" y="10211"/>
                  <a:pt x="9377" y="12293"/>
                  <a:pt x="7033" y="9794"/>
                </a:cubicBezTo>
                <a:lnTo>
                  <a:pt x="1" y="2297"/>
                </a:lnTo>
                <a:cubicBezTo>
                  <a:pt x="-14" y="1718"/>
                  <a:pt x="6596" y="7664"/>
                  <a:pt x="6943" y="6322"/>
                </a:cubicBezTo>
                <a:cubicBezTo>
                  <a:pt x="7290" y="4980"/>
                  <a:pt x="7539" y="1959"/>
                  <a:pt x="7983" y="2297"/>
                </a:cubicBezTo>
                <a:cubicBezTo>
                  <a:pt x="8427" y="2635"/>
                  <a:pt x="8578" y="8734"/>
                  <a:pt x="9606" y="8352"/>
                </a:cubicBezTo>
                <a:close/>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108"/>
          <p:cNvGrpSpPr>
            <a:grpSpLocks noChangeAspect="1"/>
          </p:cNvGrpSpPr>
          <p:nvPr/>
        </p:nvGrpSpPr>
        <p:grpSpPr>
          <a:xfrm>
            <a:off x="6029338" y="4423512"/>
            <a:ext cx="342862" cy="457149"/>
            <a:chOff x="2267744" y="1203598"/>
            <a:chExt cx="2447367" cy="2447638"/>
          </a:xfrm>
          <a:solidFill>
            <a:schemeClr val="bg1"/>
          </a:solidFill>
        </p:grpSpPr>
        <p:sp>
          <p:nvSpPr>
            <p:cNvPr id="110" name="Round Same Side Corner Rectangle 3"/>
            <p:cNvSpPr/>
            <p:nvPr/>
          </p:nvSpPr>
          <p:spPr>
            <a:xfrm>
              <a:off x="2267744" y="2427553"/>
              <a:ext cx="2447367" cy="1223683"/>
            </a:xfrm>
            <a:custGeom>
              <a:avLst/>
              <a:gdLst>
                <a:gd name="connsiteX0" fmla="*/ 611842 w 2447366"/>
                <a:gd name="connsiteY0" fmla="*/ 0 h 1223683"/>
                <a:gd name="connsiteX1" fmla="*/ 1835525 w 2447366"/>
                <a:gd name="connsiteY1" fmla="*/ 0 h 1223683"/>
                <a:gd name="connsiteX2" fmla="*/ 2447367 w 2447366"/>
                <a:gd name="connsiteY2" fmla="*/ 611842 h 1223683"/>
                <a:gd name="connsiteX3" fmla="*/ 2447366 w 2447366"/>
                <a:gd name="connsiteY3" fmla="*/ 1223683 h 1223683"/>
                <a:gd name="connsiteX4" fmla="*/ 2447366 w 2447366"/>
                <a:gd name="connsiteY4" fmla="*/ 1223683 h 1223683"/>
                <a:gd name="connsiteX5" fmla="*/ 0 w 2447366"/>
                <a:gd name="connsiteY5" fmla="*/ 1223683 h 1223683"/>
                <a:gd name="connsiteX6" fmla="*/ 0 w 2447366"/>
                <a:gd name="connsiteY6" fmla="*/ 1223683 h 1223683"/>
                <a:gd name="connsiteX7" fmla="*/ 0 w 2447366"/>
                <a:gd name="connsiteY7" fmla="*/ 611842 h 1223683"/>
                <a:gd name="connsiteX8" fmla="*/ 611842 w 2447366"/>
                <a:gd name="connsiteY8" fmla="*/ 0 h 1223683"/>
                <a:gd name="connsiteX0" fmla="*/ 0 w 2447367"/>
                <a:gd name="connsiteY0" fmla="*/ 1223683 h 1315123"/>
                <a:gd name="connsiteX1" fmla="*/ 0 w 2447367"/>
                <a:gd name="connsiteY1" fmla="*/ 611842 h 1315123"/>
                <a:gd name="connsiteX2" fmla="*/ 611842 w 2447367"/>
                <a:gd name="connsiteY2" fmla="*/ 0 h 1315123"/>
                <a:gd name="connsiteX3" fmla="*/ 1835525 w 2447367"/>
                <a:gd name="connsiteY3" fmla="*/ 0 h 1315123"/>
                <a:gd name="connsiteX4" fmla="*/ 2447367 w 2447367"/>
                <a:gd name="connsiteY4" fmla="*/ 611842 h 1315123"/>
                <a:gd name="connsiteX5" fmla="*/ 2447366 w 2447367"/>
                <a:gd name="connsiteY5" fmla="*/ 1223683 h 1315123"/>
                <a:gd name="connsiteX6" fmla="*/ 2447366 w 2447367"/>
                <a:gd name="connsiteY6" fmla="*/ 1223683 h 1315123"/>
                <a:gd name="connsiteX7" fmla="*/ 0 w 2447367"/>
                <a:gd name="connsiteY7" fmla="*/ 1223683 h 1315123"/>
                <a:gd name="connsiteX8" fmla="*/ 91440 w 2447367"/>
                <a:gd name="connsiteY8" fmla="*/ 1315123 h 1315123"/>
                <a:gd name="connsiteX0" fmla="*/ 0 w 2447367"/>
                <a:gd name="connsiteY0" fmla="*/ 1223683 h 1223683"/>
                <a:gd name="connsiteX1" fmla="*/ 0 w 2447367"/>
                <a:gd name="connsiteY1" fmla="*/ 611842 h 1223683"/>
                <a:gd name="connsiteX2" fmla="*/ 611842 w 2447367"/>
                <a:gd name="connsiteY2" fmla="*/ 0 h 1223683"/>
                <a:gd name="connsiteX3" fmla="*/ 1835525 w 2447367"/>
                <a:gd name="connsiteY3" fmla="*/ 0 h 1223683"/>
                <a:gd name="connsiteX4" fmla="*/ 2447367 w 2447367"/>
                <a:gd name="connsiteY4" fmla="*/ 611842 h 1223683"/>
                <a:gd name="connsiteX5" fmla="*/ 2447366 w 2447367"/>
                <a:gd name="connsiteY5" fmla="*/ 1223683 h 1223683"/>
                <a:gd name="connsiteX6" fmla="*/ 2447366 w 2447367"/>
                <a:gd name="connsiteY6" fmla="*/ 1223683 h 1223683"/>
                <a:gd name="connsiteX7" fmla="*/ 0 w 2447367"/>
                <a:gd name="connsiteY7" fmla="*/ 1223683 h 1223683"/>
                <a:gd name="connsiteX0" fmla="*/ 0 w 2447367"/>
                <a:gd name="connsiteY0" fmla="*/ 1223683 h 1661847"/>
                <a:gd name="connsiteX1" fmla="*/ 0 w 2447367"/>
                <a:gd name="connsiteY1" fmla="*/ 611842 h 1661847"/>
                <a:gd name="connsiteX2" fmla="*/ 611842 w 2447367"/>
                <a:gd name="connsiteY2" fmla="*/ 0 h 1661847"/>
                <a:gd name="connsiteX3" fmla="*/ 1835525 w 2447367"/>
                <a:gd name="connsiteY3" fmla="*/ 0 h 1661847"/>
                <a:gd name="connsiteX4" fmla="*/ 2447367 w 2447367"/>
                <a:gd name="connsiteY4" fmla="*/ 611842 h 1661847"/>
                <a:gd name="connsiteX5" fmla="*/ 2447366 w 2447367"/>
                <a:gd name="connsiteY5" fmla="*/ 1223683 h 1661847"/>
                <a:gd name="connsiteX6" fmla="*/ 2447366 w 2447367"/>
                <a:gd name="connsiteY6" fmla="*/ 1223683 h 1661847"/>
                <a:gd name="connsiteX7" fmla="*/ 1523206 w 2447367"/>
                <a:gd name="connsiteY7" fmla="*/ 1661847 h 1661847"/>
                <a:gd name="connsiteX8" fmla="*/ 0 w 2447367"/>
                <a:gd name="connsiteY8" fmla="*/ 1223683 h 1661847"/>
                <a:gd name="connsiteX0" fmla="*/ 0 w 2447367"/>
                <a:gd name="connsiteY0" fmla="*/ 1223683 h 1661847"/>
                <a:gd name="connsiteX1" fmla="*/ 0 w 2447367"/>
                <a:gd name="connsiteY1" fmla="*/ 611842 h 1661847"/>
                <a:gd name="connsiteX2" fmla="*/ 611842 w 2447367"/>
                <a:gd name="connsiteY2" fmla="*/ 0 h 1661847"/>
                <a:gd name="connsiteX3" fmla="*/ 1835525 w 2447367"/>
                <a:gd name="connsiteY3" fmla="*/ 0 h 1661847"/>
                <a:gd name="connsiteX4" fmla="*/ 2447367 w 2447367"/>
                <a:gd name="connsiteY4" fmla="*/ 611842 h 1661847"/>
                <a:gd name="connsiteX5" fmla="*/ 2447366 w 2447367"/>
                <a:gd name="connsiteY5" fmla="*/ 1223683 h 1661847"/>
                <a:gd name="connsiteX6" fmla="*/ 2447366 w 2447367"/>
                <a:gd name="connsiteY6" fmla="*/ 1223683 h 1661847"/>
                <a:gd name="connsiteX7" fmla="*/ 1523206 w 2447367"/>
                <a:gd name="connsiteY7" fmla="*/ 1661847 h 1661847"/>
                <a:gd name="connsiteX8" fmla="*/ 514350 w 2447367"/>
                <a:gd name="connsiteY8" fmla="*/ 1223683 h 1661847"/>
                <a:gd name="connsiteX0" fmla="*/ 0 w 2447367"/>
                <a:gd name="connsiteY0" fmla="*/ 1223683 h 1661847"/>
                <a:gd name="connsiteX1" fmla="*/ 0 w 2447367"/>
                <a:gd name="connsiteY1" fmla="*/ 611842 h 1661847"/>
                <a:gd name="connsiteX2" fmla="*/ 611842 w 2447367"/>
                <a:gd name="connsiteY2" fmla="*/ 0 h 1661847"/>
                <a:gd name="connsiteX3" fmla="*/ 1835525 w 2447367"/>
                <a:gd name="connsiteY3" fmla="*/ 0 h 1661847"/>
                <a:gd name="connsiteX4" fmla="*/ 2447367 w 2447367"/>
                <a:gd name="connsiteY4" fmla="*/ 611842 h 1661847"/>
                <a:gd name="connsiteX5" fmla="*/ 2447366 w 2447367"/>
                <a:gd name="connsiteY5" fmla="*/ 1223683 h 1661847"/>
                <a:gd name="connsiteX6" fmla="*/ 2447366 w 2447367"/>
                <a:gd name="connsiteY6" fmla="*/ 1223683 h 1661847"/>
                <a:gd name="connsiteX7" fmla="*/ 1523206 w 2447367"/>
                <a:gd name="connsiteY7" fmla="*/ 1661847 h 1661847"/>
                <a:gd name="connsiteX0" fmla="*/ 0 w 2447367"/>
                <a:gd name="connsiteY0" fmla="*/ 1223683 h 1223683"/>
                <a:gd name="connsiteX1" fmla="*/ 0 w 2447367"/>
                <a:gd name="connsiteY1" fmla="*/ 611842 h 1223683"/>
                <a:gd name="connsiteX2" fmla="*/ 611842 w 2447367"/>
                <a:gd name="connsiteY2" fmla="*/ 0 h 1223683"/>
                <a:gd name="connsiteX3" fmla="*/ 1835525 w 2447367"/>
                <a:gd name="connsiteY3" fmla="*/ 0 h 1223683"/>
                <a:gd name="connsiteX4" fmla="*/ 2447367 w 2447367"/>
                <a:gd name="connsiteY4" fmla="*/ 611842 h 1223683"/>
                <a:gd name="connsiteX5" fmla="*/ 2447366 w 2447367"/>
                <a:gd name="connsiteY5" fmla="*/ 1223683 h 1223683"/>
                <a:gd name="connsiteX6" fmla="*/ 2447366 w 2447367"/>
                <a:gd name="connsiteY6" fmla="*/ 1223683 h 122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367" h="1223683">
                  <a:moveTo>
                    <a:pt x="0" y="1223683"/>
                  </a:moveTo>
                  <a:lnTo>
                    <a:pt x="0" y="611842"/>
                  </a:lnTo>
                  <a:cubicBezTo>
                    <a:pt x="0" y="273931"/>
                    <a:pt x="273931" y="0"/>
                    <a:pt x="611842" y="0"/>
                  </a:cubicBezTo>
                  <a:lnTo>
                    <a:pt x="1835525" y="0"/>
                  </a:lnTo>
                  <a:cubicBezTo>
                    <a:pt x="2173436" y="0"/>
                    <a:pt x="2447367" y="273931"/>
                    <a:pt x="2447367" y="611842"/>
                  </a:cubicBezTo>
                  <a:cubicBezTo>
                    <a:pt x="2447367" y="815789"/>
                    <a:pt x="2447366" y="1019736"/>
                    <a:pt x="2447366" y="1223683"/>
                  </a:cubicBezTo>
                  <a:lnTo>
                    <a:pt x="2447366" y="1223683"/>
                  </a:lnTo>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11" name="Oval 110"/>
            <p:cNvSpPr/>
            <p:nvPr/>
          </p:nvSpPr>
          <p:spPr>
            <a:xfrm>
              <a:off x="2901391" y="1203598"/>
              <a:ext cx="1223683" cy="1223679"/>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cxnSp>
          <p:nvCxnSpPr>
            <p:cNvPr id="112" name="Straight Connector 111"/>
            <p:cNvCxnSpPr/>
            <p:nvPr/>
          </p:nvCxnSpPr>
          <p:spPr>
            <a:xfrm>
              <a:off x="2912302" y="3039407"/>
              <a:ext cx="0" cy="61181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14173" y="3017989"/>
              <a:ext cx="0" cy="61181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4825279" y="1508787"/>
            <a:ext cx="718833" cy="457148"/>
          </a:xfrm>
          <a:prstGeom prst="rect">
            <a:avLst/>
          </a:prstGeom>
          <a:noFill/>
        </p:spPr>
        <p:txBody>
          <a:bodyPr wrap="none" rtlCol="0" anchor="ctr">
            <a:noAutofit/>
          </a:bodyPr>
          <a:lstStyle/>
          <a:p>
            <a:r>
              <a:rPr lang="en-GB" sz="1200" dirty="0" smtClean="0">
                <a:solidFill>
                  <a:schemeClr val="accent5"/>
                </a:solidFill>
                <a:latin typeface="Segoe UI Semibold" panose="020B0702040204020203" pitchFamily="34" charset="0"/>
              </a:rPr>
              <a:t>Iteration</a:t>
            </a:r>
          </a:p>
        </p:txBody>
      </p:sp>
      <p:sp>
        <p:nvSpPr>
          <p:cNvPr id="132" name="TextBox 131"/>
          <p:cNvSpPr txBox="1"/>
          <p:nvPr/>
        </p:nvSpPr>
        <p:spPr>
          <a:xfrm>
            <a:off x="6372205" y="2709199"/>
            <a:ext cx="1025491" cy="457148"/>
          </a:xfrm>
          <a:prstGeom prst="rect">
            <a:avLst/>
          </a:prstGeom>
          <a:noFill/>
        </p:spPr>
        <p:txBody>
          <a:bodyPr wrap="none" rtlCol="0" anchor="ctr">
            <a:noAutofit/>
          </a:bodyPr>
          <a:lstStyle/>
          <a:p>
            <a:r>
              <a:rPr lang="en-GB" sz="1200" dirty="0" smtClean="0">
                <a:solidFill>
                  <a:schemeClr val="accent4"/>
                </a:solidFill>
                <a:latin typeface="Segoe UI Semibold" panose="020B0702040204020203" pitchFamily="34" charset="0"/>
              </a:rPr>
              <a:t>Data literacy</a:t>
            </a:r>
          </a:p>
        </p:txBody>
      </p:sp>
      <p:sp>
        <p:nvSpPr>
          <p:cNvPr id="133" name="TextBox 132"/>
          <p:cNvSpPr txBox="1"/>
          <p:nvPr/>
        </p:nvSpPr>
        <p:spPr>
          <a:xfrm>
            <a:off x="6399325" y="4413283"/>
            <a:ext cx="1025491" cy="457148"/>
          </a:xfrm>
          <a:prstGeom prst="rect">
            <a:avLst/>
          </a:prstGeom>
          <a:noFill/>
        </p:spPr>
        <p:txBody>
          <a:bodyPr wrap="none" rtlCol="0" anchor="ctr">
            <a:noAutofit/>
          </a:bodyPr>
          <a:lstStyle/>
          <a:p>
            <a:r>
              <a:rPr lang="en-GB" sz="1200" dirty="0" smtClean="0">
                <a:solidFill>
                  <a:schemeClr val="accent6"/>
                </a:solidFill>
                <a:latin typeface="Segoe UI Semibold" panose="020B0702040204020203" pitchFamily="34" charset="0"/>
              </a:rPr>
              <a:t>User centred</a:t>
            </a:r>
          </a:p>
        </p:txBody>
      </p:sp>
      <p:sp>
        <p:nvSpPr>
          <p:cNvPr id="134" name="TextBox 133"/>
          <p:cNvSpPr txBox="1"/>
          <p:nvPr/>
        </p:nvSpPr>
        <p:spPr>
          <a:xfrm>
            <a:off x="4788027" y="5623543"/>
            <a:ext cx="1025491" cy="457148"/>
          </a:xfrm>
          <a:prstGeom prst="rect">
            <a:avLst/>
          </a:prstGeom>
          <a:noFill/>
        </p:spPr>
        <p:txBody>
          <a:bodyPr wrap="none" rtlCol="0" anchor="ctr">
            <a:noAutofit/>
          </a:bodyPr>
          <a:lstStyle/>
          <a:p>
            <a:r>
              <a:rPr lang="en-GB" sz="1200" dirty="0" smtClean="0">
                <a:solidFill>
                  <a:schemeClr val="accent1"/>
                </a:solidFill>
                <a:latin typeface="Segoe UI Semibold" panose="020B0702040204020203" pitchFamily="34" charset="0"/>
              </a:rPr>
              <a:t>Curiosity</a:t>
            </a:r>
          </a:p>
        </p:txBody>
      </p:sp>
      <p:sp>
        <p:nvSpPr>
          <p:cNvPr id="135" name="TextBox 134"/>
          <p:cNvSpPr txBox="1"/>
          <p:nvPr/>
        </p:nvSpPr>
        <p:spPr>
          <a:xfrm>
            <a:off x="1835696" y="4419511"/>
            <a:ext cx="936104" cy="457148"/>
          </a:xfrm>
          <a:prstGeom prst="rect">
            <a:avLst/>
          </a:prstGeom>
          <a:noFill/>
        </p:spPr>
        <p:txBody>
          <a:bodyPr wrap="none" rtlCol="0" anchor="ctr">
            <a:noAutofit/>
          </a:bodyPr>
          <a:lstStyle/>
          <a:p>
            <a:pPr algn="r"/>
            <a:r>
              <a:rPr lang="en-GB" sz="1200" dirty="0" smtClean="0">
                <a:solidFill>
                  <a:schemeClr val="accent2">
                    <a:lumMod val="75000"/>
                  </a:schemeClr>
                </a:solidFill>
                <a:latin typeface="Segoe UI Semibold" panose="020B0702040204020203" pitchFamily="34" charset="0"/>
              </a:rPr>
              <a:t>Storytelling</a:t>
            </a:r>
          </a:p>
        </p:txBody>
      </p:sp>
      <p:sp>
        <p:nvSpPr>
          <p:cNvPr id="136" name="TextBox 135"/>
          <p:cNvSpPr txBox="1"/>
          <p:nvPr/>
        </p:nvSpPr>
        <p:spPr>
          <a:xfrm>
            <a:off x="1763688" y="2709199"/>
            <a:ext cx="936104" cy="457148"/>
          </a:xfrm>
          <a:prstGeom prst="rect">
            <a:avLst/>
          </a:prstGeom>
          <a:noFill/>
        </p:spPr>
        <p:txBody>
          <a:bodyPr wrap="none" rtlCol="0" anchor="ctr">
            <a:noAutofit/>
          </a:bodyPr>
          <a:lstStyle/>
          <a:p>
            <a:pPr algn="r"/>
            <a:r>
              <a:rPr lang="en-GB" sz="1200" dirty="0" smtClean="0">
                <a:solidFill>
                  <a:schemeClr val="tx2">
                    <a:lumMod val="60000"/>
                    <a:lumOff val="40000"/>
                  </a:schemeClr>
                </a:solidFill>
                <a:latin typeface="Segoe UI Semibold" panose="020B0702040204020203" pitchFamily="34" charset="0"/>
              </a:rPr>
              <a:t>Insurgency</a:t>
            </a:r>
          </a:p>
        </p:txBody>
      </p:sp>
      <p:sp>
        <p:nvSpPr>
          <p:cNvPr id="43" name="TextBox 42"/>
          <p:cNvSpPr txBox="1"/>
          <p:nvPr/>
        </p:nvSpPr>
        <p:spPr>
          <a:xfrm>
            <a:off x="5544108" y="1412883"/>
            <a:ext cx="2340261" cy="960000"/>
          </a:xfrm>
          <a:prstGeom prst="rect">
            <a:avLst/>
          </a:prstGeom>
          <a:noFill/>
        </p:spPr>
        <p:txBody>
          <a:bodyPr wrap="square" rtlCol="0" anchor="t">
            <a:noAutofit/>
          </a:bodyPr>
          <a:lstStyle/>
          <a:p>
            <a:pPr marL="93663" indent="-93663">
              <a:spcAft>
                <a:spcPts val="200"/>
              </a:spcAft>
              <a:buFont typeface="Wingdings" panose="05000000000000000000" pitchFamily="2" charset="2"/>
              <a:buChar char="§"/>
            </a:pPr>
            <a:r>
              <a:rPr lang="en-GB" sz="1000" dirty="0" smtClean="0"/>
              <a:t>Rapid and incremental development</a:t>
            </a:r>
          </a:p>
          <a:p>
            <a:pPr marL="93663" indent="-93663">
              <a:spcAft>
                <a:spcPts val="200"/>
              </a:spcAft>
              <a:buFont typeface="Wingdings" panose="05000000000000000000" pitchFamily="2" charset="2"/>
              <a:buChar char="§"/>
            </a:pPr>
            <a:r>
              <a:rPr lang="en-GB" sz="1000" dirty="0" smtClean="0"/>
              <a:t>Developing and refining prototypes</a:t>
            </a:r>
          </a:p>
          <a:p>
            <a:pPr marL="93663" indent="-93663">
              <a:spcAft>
                <a:spcPts val="200"/>
              </a:spcAft>
              <a:buFont typeface="Wingdings" panose="05000000000000000000" pitchFamily="2" charset="2"/>
              <a:buChar char="§"/>
            </a:pPr>
            <a:r>
              <a:rPr lang="en-GB" sz="1000" dirty="0" smtClean="0"/>
              <a:t>Experimentation and testing</a:t>
            </a:r>
            <a:endParaRPr lang="en-GB" sz="1000" dirty="0"/>
          </a:p>
        </p:txBody>
      </p:sp>
      <p:sp>
        <p:nvSpPr>
          <p:cNvPr id="44" name="TextBox 43"/>
          <p:cNvSpPr txBox="1"/>
          <p:nvPr/>
        </p:nvSpPr>
        <p:spPr>
          <a:xfrm>
            <a:off x="6372200" y="3166348"/>
            <a:ext cx="2628826" cy="977805"/>
          </a:xfrm>
          <a:prstGeom prst="rect">
            <a:avLst/>
          </a:prstGeom>
          <a:noFill/>
        </p:spPr>
        <p:txBody>
          <a:bodyPr wrap="square" rtlCol="0" anchor="t">
            <a:noAutofit/>
          </a:bodyPr>
          <a:lstStyle/>
          <a:p>
            <a:pPr marL="90488" indent="-82550">
              <a:spcAft>
                <a:spcPts val="200"/>
              </a:spcAft>
              <a:buFont typeface="Wingdings" panose="05000000000000000000" pitchFamily="2" charset="2"/>
              <a:buChar char="§"/>
            </a:pPr>
            <a:r>
              <a:rPr lang="en-GB" sz="1000" dirty="0" smtClean="0"/>
              <a:t>Basing decisions on data and evidence</a:t>
            </a:r>
          </a:p>
          <a:p>
            <a:pPr marL="90488" indent="-82550">
              <a:spcAft>
                <a:spcPts val="200"/>
              </a:spcAft>
              <a:buFont typeface="Wingdings" panose="05000000000000000000" pitchFamily="2" charset="2"/>
              <a:buChar char="§"/>
            </a:pPr>
            <a:r>
              <a:rPr lang="en-GB" sz="1000" dirty="0" smtClean="0"/>
              <a:t>Building systems that collect the right data</a:t>
            </a:r>
          </a:p>
          <a:p>
            <a:pPr marL="90488" indent="-82550">
              <a:spcAft>
                <a:spcPts val="200"/>
              </a:spcAft>
              <a:buFont typeface="Wingdings" panose="05000000000000000000" pitchFamily="2" charset="2"/>
              <a:buChar char="§"/>
            </a:pPr>
            <a:r>
              <a:rPr lang="en-GB" sz="1000" dirty="0" smtClean="0"/>
              <a:t>Communicating data effectively</a:t>
            </a:r>
            <a:endParaRPr lang="en-GB" sz="1000" dirty="0"/>
          </a:p>
        </p:txBody>
      </p:sp>
      <p:sp>
        <p:nvSpPr>
          <p:cNvPr id="45" name="TextBox 44"/>
          <p:cNvSpPr txBox="1"/>
          <p:nvPr/>
        </p:nvSpPr>
        <p:spPr>
          <a:xfrm>
            <a:off x="5630244" y="5790687"/>
            <a:ext cx="3043163" cy="960000"/>
          </a:xfrm>
          <a:prstGeom prst="rect">
            <a:avLst/>
          </a:prstGeom>
          <a:noFill/>
        </p:spPr>
        <p:txBody>
          <a:bodyPr wrap="square" rtlCol="0" anchor="t">
            <a:noAutofit/>
          </a:bodyPr>
          <a:lstStyle/>
          <a:p>
            <a:pPr marL="90488" indent="-82550">
              <a:spcAft>
                <a:spcPts val="200"/>
              </a:spcAft>
              <a:buFont typeface="Wingdings" panose="05000000000000000000" pitchFamily="2" charset="2"/>
              <a:buChar char="§"/>
            </a:pPr>
            <a:r>
              <a:rPr lang="en-GB" sz="1000" dirty="0" smtClean="0"/>
              <a:t>Identifying new ideas, ways of working</a:t>
            </a:r>
          </a:p>
          <a:p>
            <a:pPr marL="90488" indent="-82550">
              <a:spcAft>
                <a:spcPts val="200"/>
              </a:spcAft>
              <a:buFont typeface="Wingdings" panose="05000000000000000000" pitchFamily="2" charset="2"/>
              <a:buChar char="§"/>
            </a:pPr>
            <a:r>
              <a:rPr lang="en-GB" sz="1000" dirty="0" smtClean="0"/>
              <a:t>Adapting approaches used elsewhere</a:t>
            </a:r>
          </a:p>
          <a:p>
            <a:pPr marL="90488" indent="-82550">
              <a:spcAft>
                <a:spcPts val="200"/>
              </a:spcAft>
              <a:buFont typeface="Wingdings" panose="05000000000000000000" pitchFamily="2" charset="2"/>
              <a:buChar char="§"/>
            </a:pPr>
            <a:r>
              <a:rPr lang="en-GB" sz="1000" dirty="0" smtClean="0"/>
              <a:t>Reframing problems and perspectives</a:t>
            </a:r>
            <a:endParaRPr lang="en-GB" sz="1000" dirty="0"/>
          </a:p>
        </p:txBody>
      </p:sp>
      <p:sp>
        <p:nvSpPr>
          <p:cNvPr id="46" name="TextBox 45"/>
          <p:cNvSpPr txBox="1"/>
          <p:nvPr/>
        </p:nvSpPr>
        <p:spPr>
          <a:xfrm>
            <a:off x="684213" y="4996917"/>
            <a:ext cx="2808312" cy="859711"/>
          </a:xfrm>
          <a:prstGeom prst="rect">
            <a:avLst/>
          </a:prstGeom>
          <a:noFill/>
        </p:spPr>
        <p:txBody>
          <a:bodyPr wrap="square" rtlCol="0" anchor="t">
            <a:noAutofit/>
          </a:bodyPr>
          <a:lstStyle/>
          <a:p>
            <a:pPr marL="90488" indent="-82550">
              <a:spcAft>
                <a:spcPts val="200"/>
              </a:spcAft>
              <a:buFont typeface="Wingdings" panose="05000000000000000000" pitchFamily="2" charset="2"/>
              <a:buChar char="§"/>
            </a:pPr>
            <a:r>
              <a:rPr lang="en-GB" sz="1000" dirty="0" smtClean="0"/>
              <a:t>Using narratives to explain 'the journey'</a:t>
            </a:r>
          </a:p>
          <a:p>
            <a:pPr marL="90488" indent="-82550">
              <a:spcAft>
                <a:spcPts val="200"/>
              </a:spcAft>
              <a:buFont typeface="Wingdings" panose="05000000000000000000" pitchFamily="2" charset="2"/>
              <a:buChar char="§"/>
            </a:pPr>
            <a:r>
              <a:rPr lang="en-GB" sz="1000" dirty="0" smtClean="0"/>
              <a:t>Including 'user stories' to outline benefits</a:t>
            </a:r>
          </a:p>
          <a:p>
            <a:pPr marL="90488" indent="-82550">
              <a:spcAft>
                <a:spcPts val="200"/>
              </a:spcAft>
              <a:buFont typeface="Wingdings" panose="05000000000000000000" pitchFamily="2" charset="2"/>
              <a:buChar char="§"/>
            </a:pPr>
            <a:r>
              <a:rPr lang="en-GB" sz="1000" dirty="0" smtClean="0"/>
              <a:t>Progressing the story as situations change</a:t>
            </a:r>
            <a:endParaRPr lang="en-GB" sz="1000" dirty="0"/>
          </a:p>
        </p:txBody>
      </p:sp>
      <p:sp>
        <p:nvSpPr>
          <p:cNvPr id="47" name="TextBox 46"/>
          <p:cNvSpPr txBox="1"/>
          <p:nvPr/>
        </p:nvSpPr>
        <p:spPr>
          <a:xfrm>
            <a:off x="827584" y="1832304"/>
            <a:ext cx="2845012" cy="874480"/>
          </a:xfrm>
          <a:prstGeom prst="rect">
            <a:avLst/>
          </a:prstGeom>
          <a:noFill/>
        </p:spPr>
        <p:txBody>
          <a:bodyPr wrap="square" rtlCol="0" anchor="t">
            <a:noAutofit/>
          </a:bodyPr>
          <a:lstStyle/>
          <a:p>
            <a:pPr marL="88900" indent="-82550">
              <a:spcAft>
                <a:spcPts val="200"/>
              </a:spcAft>
              <a:buFont typeface="Wingdings" panose="05000000000000000000" pitchFamily="2" charset="2"/>
              <a:buChar char="§"/>
            </a:pPr>
            <a:r>
              <a:rPr lang="en-GB" sz="1000" dirty="0" smtClean="0"/>
              <a:t>Challenging the usual way of doing things</a:t>
            </a:r>
          </a:p>
          <a:p>
            <a:pPr marL="88900" indent="-82550">
              <a:spcAft>
                <a:spcPts val="200"/>
              </a:spcAft>
              <a:buFont typeface="Wingdings" panose="05000000000000000000" pitchFamily="2" charset="2"/>
              <a:buChar char="§"/>
            </a:pPr>
            <a:r>
              <a:rPr lang="en-GB" sz="1000" dirty="0" smtClean="0"/>
              <a:t>Working with unusual/ different partners</a:t>
            </a:r>
          </a:p>
          <a:p>
            <a:pPr marL="88900" indent="-82550">
              <a:spcAft>
                <a:spcPts val="200"/>
              </a:spcAft>
              <a:buFont typeface="Wingdings" panose="05000000000000000000" pitchFamily="2" charset="2"/>
              <a:buChar char="§"/>
            </a:pPr>
            <a:r>
              <a:rPr lang="en-GB" sz="1000" dirty="0" smtClean="0"/>
              <a:t>Building alliances for change</a:t>
            </a:r>
            <a:endParaRPr lang="en-GB" sz="1000" dirty="0"/>
          </a:p>
        </p:txBody>
      </p:sp>
      <p:sp>
        <p:nvSpPr>
          <p:cNvPr id="48" name="TextBox 47"/>
          <p:cNvSpPr txBox="1"/>
          <p:nvPr/>
        </p:nvSpPr>
        <p:spPr>
          <a:xfrm>
            <a:off x="6372201" y="4880685"/>
            <a:ext cx="2472633" cy="1092171"/>
          </a:xfrm>
          <a:prstGeom prst="rect">
            <a:avLst/>
          </a:prstGeom>
          <a:noFill/>
        </p:spPr>
        <p:txBody>
          <a:bodyPr wrap="square" rtlCol="0" anchor="t">
            <a:noAutofit/>
          </a:bodyPr>
          <a:lstStyle/>
          <a:p>
            <a:pPr marL="88900" indent="-82550">
              <a:spcAft>
                <a:spcPts val="200"/>
              </a:spcAft>
              <a:buFont typeface="Wingdings" panose="05000000000000000000" pitchFamily="2" charset="2"/>
              <a:buChar char="§"/>
            </a:pPr>
            <a:r>
              <a:rPr lang="en-GB" sz="1000" dirty="0" smtClean="0"/>
              <a:t>Policies and services solve user needs</a:t>
            </a:r>
          </a:p>
          <a:p>
            <a:pPr marL="88900" indent="-82550">
              <a:spcAft>
                <a:spcPts val="200"/>
              </a:spcAft>
              <a:buFont typeface="Wingdings" panose="05000000000000000000" pitchFamily="2" charset="2"/>
              <a:buChar char="§"/>
            </a:pPr>
            <a:r>
              <a:rPr lang="en-GB" sz="1000" dirty="0" smtClean="0"/>
              <a:t>Considering users at every stage</a:t>
            </a:r>
          </a:p>
          <a:p>
            <a:pPr marL="88900" indent="-82550">
              <a:spcAft>
                <a:spcPts val="200"/>
              </a:spcAft>
              <a:buFont typeface="Wingdings" panose="05000000000000000000" pitchFamily="2" charset="2"/>
              <a:buChar char="§"/>
            </a:pPr>
            <a:r>
              <a:rPr lang="en-GB" sz="1000" dirty="0" smtClean="0"/>
              <a:t>Users that say:  "I would do that again"</a:t>
            </a:r>
            <a:endParaRPr lang="en-GB" sz="1000" dirty="0"/>
          </a:p>
        </p:txBody>
      </p:sp>
    </p:spTree>
    <p:extLst>
      <p:ext uri="{BB962C8B-B14F-4D97-AF65-F5344CB8AC3E}">
        <p14:creationId xmlns:p14="http://schemas.microsoft.com/office/powerpoint/2010/main" val="35289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Data\PUM\Public Sector Management and Performance\Human Resources Management\2016 skills report\framework images\policy skills 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764704"/>
            <a:ext cx="3633693" cy="35970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Policy skills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9725089"/>
              </p:ext>
            </p:extLst>
          </p:nvPr>
        </p:nvGraphicFramePr>
        <p:xfrm>
          <a:off x="107504" y="1915141"/>
          <a:ext cx="6120680" cy="4176462"/>
        </p:xfrm>
        <a:graphic>
          <a:graphicData uri="http://schemas.openxmlformats.org/drawingml/2006/table">
            <a:tbl>
              <a:tblPr firstRow="1" firstCol="1" bandRow="1">
                <a:tableStyleId>{2D5ABB26-0587-4C30-8999-92F81FD0307C}</a:tableStyleId>
              </a:tblPr>
              <a:tblGrid>
                <a:gridCol w="1423414"/>
                <a:gridCol w="4697266"/>
              </a:tblGrid>
              <a:tr h="1007461">
                <a:tc>
                  <a:txBody>
                    <a:bodyPr/>
                    <a:lstStyle/>
                    <a:p>
                      <a:pPr>
                        <a:spcAft>
                          <a:spcPts val="0"/>
                        </a:spcAft>
                      </a:pPr>
                      <a:r>
                        <a:rPr lang="en-GB" sz="1800" b="0" i="1" dirty="0" smtClean="0">
                          <a:solidFill>
                            <a:schemeClr val="accent1">
                              <a:lumMod val="75000"/>
                            </a:schemeClr>
                          </a:solidFill>
                          <a:effectLst/>
                          <a:latin typeface="+mj-lt"/>
                        </a:rPr>
                        <a:t>Professional Expertise </a:t>
                      </a:r>
                      <a:endParaRPr lang="en-GB" sz="1800" b="0" i="1" dirty="0">
                        <a:solidFill>
                          <a:schemeClr val="accent1">
                            <a:lumMod val="75000"/>
                          </a:schemeClr>
                        </a:solidFill>
                        <a:effectLst/>
                        <a:latin typeface="+mj-lt"/>
                        <a:ea typeface="Times New Roman"/>
                        <a:cs typeface="Times New Roman"/>
                      </a:endParaRP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mj-lt"/>
                        </a:rPr>
                        <a:t>Law </a:t>
                      </a:r>
                      <a:r>
                        <a:rPr lang="en-GB" sz="1800" dirty="0">
                          <a:effectLst/>
                          <a:latin typeface="+mj-lt"/>
                        </a:rPr>
                        <a:t>and regulation, economics, political science, public administration, statistics, etc.</a:t>
                      </a:r>
                      <a:endParaRPr lang="en-GB" sz="1800" dirty="0">
                        <a:effectLst/>
                        <a:latin typeface="+mj-lt"/>
                        <a:ea typeface="Times New Roman"/>
                        <a:cs typeface="Times New Roman"/>
                      </a:endParaRP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r>
              <a:tr h="1311219">
                <a:tc>
                  <a:txBody>
                    <a:bodyPr/>
                    <a:lstStyle/>
                    <a:p>
                      <a:pPr>
                        <a:spcAft>
                          <a:spcPts val="0"/>
                        </a:spcAft>
                      </a:pPr>
                      <a:r>
                        <a:rPr lang="en-GB" sz="1800" b="0" i="1" dirty="0">
                          <a:solidFill>
                            <a:schemeClr val="accent1">
                              <a:lumMod val="75000"/>
                            </a:schemeClr>
                          </a:solidFill>
                          <a:effectLst/>
                          <a:latin typeface="+mj-lt"/>
                        </a:rPr>
                        <a:t>Strategic </a:t>
                      </a:r>
                      <a:r>
                        <a:rPr lang="en-GB" sz="1800" b="0" i="1" dirty="0" smtClean="0">
                          <a:solidFill>
                            <a:schemeClr val="accent1">
                              <a:lumMod val="75000"/>
                            </a:schemeClr>
                          </a:solidFill>
                          <a:effectLst/>
                          <a:latin typeface="+mj-lt"/>
                        </a:rPr>
                        <a:t>Orientation</a:t>
                      </a:r>
                      <a:endParaRPr lang="en-GB" sz="1800" b="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mj-lt"/>
                        </a:rPr>
                        <a:t>Multiple </a:t>
                      </a:r>
                      <a:r>
                        <a:rPr lang="en-GB" sz="1800" dirty="0">
                          <a:effectLst/>
                          <a:latin typeface="+mj-lt"/>
                        </a:rPr>
                        <a:t>perspectives to a problem, </a:t>
                      </a:r>
                      <a:r>
                        <a:rPr lang="en-GB" sz="1800" dirty="0" smtClean="0">
                          <a:effectLst/>
                          <a:latin typeface="+mj-lt"/>
                        </a:rPr>
                        <a:t>foresight </a:t>
                      </a:r>
                      <a:r>
                        <a:rPr lang="en-GB" sz="1800" dirty="0">
                          <a:effectLst/>
                          <a:latin typeface="+mj-lt"/>
                        </a:rPr>
                        <a:t>techniques to test different scenarios, </a:t>
                      </a:r>
                      <a:r>
                        <a:rPr lang="en-GB" sz="1800" dirty="0" smtClean="0">
                          <a:effectLst/>
                          <a:latin typeface="+mj-lt"/>
                        </a:rPr>
                        <a:t>building </a:t>
                      </a:r>
                      <a:r>
                        <a:rPr lang="en-GB" sz="1800" dirty="0">
                          <a:effectLst/>
                          <a:latin typeface="+mj-lt"/>
                        </a:rPr>
                        <a:t>resilience into policy </a:t>
                      </a:r>
                      <a:r>
                        <a:rPr lang="en-GB" sz="1800" dirty="0" smtClean="0">
                          <a:effectLst/>
                          <a:latin typeface="+mj-lt"/>
                        </a:rPr>
                        <a:t>design</a:t>
                      </a:r>
                      <a:endParaRPr lang="en-GB" sz="1800" dirty="0">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857782">
                <a:tc>
                  <a:txBody>
                    <a:bodyPr/>
                    <a:lstStyle/>
                    <a:p>
                      <a:pPr>
                        <a:spcAft>
                          <a:spcPts val="0"/>
                        </a:spcAft>
                      </a:pPr>
                      <a:r>
                        <a:rPr lang="en-GB" sz="1800" b="0" i="1" dirty="0">
                          <a:solidFill>
                            <a:schemeClr val="accent1">
                              <a:lumMod val="75000"/>
                            </a:schemeClr>
                          </a:solidFill>
                          <a:effectLst/>
                          <a:latin typeface="+mj-lt"/>
                        </a:rPr>
                        <a:t>Innovation </a:t>
                      </a:r>
                      <a:r>
                        <a:rPr lang="en-GB" sz="1800" b="0" i="1" dirty="0" smtClean="0">
                          <a:solidFill>
                            <a:schemeClr val="accent1">
                              <a:lumMod val="75000"/>
                            </a:schemeClr>
                          </a:solidFill>
                          <a:effectLst/>
                          <a:latin typeface="+mj-lt"/>
                        </a:rPr>
                        <a:t>Capabilities</a:t>
                      </a:r>
                      <a:endParaRPr lang="en-GB" sz="1800" b="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c>
                  <a:txBody>
                    <a:bodyPr/>
                    <a:lstStyle/>
                    <a:p>
                      <a:pPr>
                        <a:spcAft>
                          <a:spcPts val="0"/>
                        </a:spcAft>
                      </a:pPr>
                      <a:r>
                        <a:rPr lang="en-GB" sz="1800" dirty="0" smtClean="0">
                          <a:effectLst/>
                          <a:latin typeface="+mj-lt"/>
                        </a:rPr>
                        <a:t>Experimental </a:t>
                      </a:r>
                      <a:r>
                        <a:rPr lang="en-GB" sz="1800" dirty="0">
                          <a:effectLst/>
                          <a:latin typeface="+mj-lt"/>
                        </a:rPr>
                        <a:t>policy design, (big) data-driven policy development, open policy making (including the use of ICT for crowdsourcing), design/systems thinking, and behavioural insights.</a:t>
                      </a:r>
                      <a:endParaRPr lang="en-GB" sz="1800" dirty="0">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9701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Data\PUM\Public Sector Management and Performance\Human Resources Management\2016 skills report\framework images\work with citizens 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628800"/>
            <a:ext cx="4968552" cy="37647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Citizen engagement and </a:t>
            </a:r>
            <a:br>
              <a:rPr lang="en-GB" dirty="0" smtClean="0"/>
            </a:br>
            <a:r>
              <a:rPr lang="en-GB" dirty="0" smtClean="0"/>
              <a:t>service delivery</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41115507"/>
              </p:ext>
            </p:extLst>
          </p:nvPr>
        </p:nvGraphicFramePr>
        <p:xfrm>
          <a:off x="179512" y="1628800"/>
          <a:ext cx="5256584" cy="4715725"/>
        </p:xfrm>
        <a:graphic>
          <a:graphicData uri="http://schemas.openxmlformats.org/drawingml/2006/table">
            <a:tbl>
              <a:tblPr firstRow="1" firstCol="1" bandRow="1">
                <a:tableStyleId>{2D5ABB26-0587-4C30-8999-92F81FD0307C}</a:tableStyleId>
              </a:tblPr>
              <a:tblGrid>
                <a:gridCol w="1416595"/>
                <a:gridCol w="3839989"/>
              </a:tblGrid>
              <a:tr h="1799859">
                <a:tc>
                  <a:txBody>
                    <a:bodyPr/>
                    <a:lstStyle/>
                    <a:p>
                      <a:pPr>
                        <a:spcAft>
                          <a:spcPts val="0"/>
                        </a:spcAft>
                      </a:pPr>
                      <a:r>
                        <a:rPr lang="en-GB" sz="1800" i="1" dirty="0">
                          <a:solidFill>
                            <a:schemeClr val="accent1">
                              <a:lumMod val="75000"/>
                            </a:schemeClr>
                          </a:solidFill>
                          <a:effectLst/>
                          <a:latin typeface="+mj-lt"/>
                        </a:rPr>
                        <a:t>Professional </a:t>
                      </a:r>
                      <a:endParaRPr lang="en-GB" sz="1800" i="1" dirty="0" smtClean="0">
                        <a:solidFill>
                          <a:schemeClr val="accent1">
                            <a:lumMod val="75000"/>
                          </a:schemeClr>
                        </a:solidFill>
                        <a:effectLst/>
                        <a:latin typeface="+mj-lt"/>
                      </a:endParaRPr>
                    </a:p>
                    <a:p>
                      <a:pPr>
                        <a:spcAft>
                          <a:spcPts val="0"/>
                        </a:spcAft>
                      </a:pPr>
                      <a:r>
                        <a:rPr lang="en-GB" sz="1800" i="1" dirty="0" smtClean="0">
                          <a:solidFill>
                            <a:schemeClr val="accent1">
                              <a:lumMod val="75000"/>
                            </a:schemeClr>
                          </a:solidFill>
                          <a:effectLst/>
                          <a:latin typeface="+mj-lt"/>
                          <a:ea typeface="Times New Roman"/>
                          <a:cs typeface="Times New Roman"/>
                        </a:rPr>
                        <a:t>Expertise</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mj-lt"/>
                        </a:rPr>
                        <a:t>Public </a:t>
                      </a:r>
                      <a:r>
                        <a:rPr lang="en-GB" sz="1800" dirty="0">
                          <a:effectLst/>
                          <a:latin typeface="+mj-lt"/>
                        </a:rPr>
                        <a:t>relations, communications, marketing, consultation, facilitation, </a:t>
                      </a:r>
                      <a:endParaRPr lang="en-GB" sz="1800" dirty="0" smtClean="0">
                        <a:effectLst/>
                        <a:latin typeface="+mj-lt"/>
                      </a:endParaRPr>
                    </a:p>
                    <a:p>
                      <a:pPr>
                        <a:spcAft>
                          <a:spcPts val="0"/>
                        </a:spcAft>
                      </a:pPr>
                      <a:r>
                        <a:rPr lang="en-GB" sz="1800" dirty="0" smtClean="0">
                          <a:effectLst/>
                          <a:latin typeface="+mj-lt"/>
                        </a:rPr>
                        <a:t>service </a:t>
                      </a:r>
                      <a:r>
                        <a:rPr lang="en-GB" sz="1800" dirty="0">
                          <a:effectLst/>
                          <a:latin typeface="+mj-lt"/>
                        </a:rPr>
                        <a:t>delivery, conflict resolution, community development, outreach etc. </a:t>
                      </a:r>
                      <a:endParaRPr lang="en-GB" sz="1800" dirty="0">
                        <a:effectLst/>
                        <a:latin typeface="+mj-lt"/>
                        <a:ea typeface="Times New Roman"/>
                        <a:cs typeface="Times New Roman"/>
                      </a:endParaRP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r>
              <a:tr h="1457933">
                <a:tc>
                  <a:txBody>
                    <a:bodyPr/>
                    <a:lstStyle/>
                    <a:p>
                      <a:pPr>
                        <a:spcAft>
                          <a:spcPts val="0"/>
                        </a:spcAft>
                      </a:pPr>
                      <a:r>
                        <a:rPr lang="en-GB" sz="1800" i="1" dirty="0">
                          <a:solidFill>
                            <a:schemeClr val="accent1">
                              <a:lumMod val="75000"/>
                            </a:schemeClr>
                          </a:solidFill>
                          <a:effectLst/>
                          <a:latin typeface="+mj-lt"/>
                        </a:rPr>
                        <a:t>Strategic </a:t>
                      </a:r>
                      <a:r>
                        <a:rPr lang="en-GB" sz="1800" i="1" dirty="0" smtClean="0">
                          <a:solidFill>
                            <a:schemeClr val="accent1">
                              <a:lumMod val="75000"/>
                            </a:schemeClr>
                          </a:solidFill>
                          <a:effectLst/>
                          <a:latin typeface="+mj-lt"/>
                        </a:rPr>
                        <a:t>Orientation</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mj-lt"/>
                        </a:rPr>
                        <a:t>Using engagement skills to achieve specific outcomes, for example, better targeted </a:t>
                      </a:r>
                      <a:r>
                        <a:rPr lang="en-GB" sz="1800" dirty="0">
                          <a:effectLst/>
                          <a:latin typeface="+mj-lt"/>
                        </a:rPr>
                        <a:t>interventions, </a:t>
                      </a:r>
                      <a:r>
                        <a:rPr lang="en-GB" sz="1800" dirty="0" smtClean="0">
                          <a:effectLst/>
                          <a:latin typeface="+mj-lt"/>
                        </a:rPr>
                        <a:t>or nudging.</a:t>
                      </a:r>
                      <a:endParaRPr lang="en-GB" sz="1800" dirty="0">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57933">
                <a:tc>
                  <a:txBody>
                    <a:bodyPr/>
                    <a:lstStyle/>
                    <a:p>
                      <a:pPr>
                        <a:spcAft>
                          <a:spcPts val="0"/>
                        </a:spcAft>
                      </a:pPr>
                      <a:r>
                        <a:rPr lang="en-GB" sz="1800" i="1" dirty="0" smtClean="0">
                          <a:solidFill>
                            <a:schemeClr val="accent1">
                              <a:lumMod val="75000"/>
                            </a:schemeClr>
                          </a:solidFill>
                          <a:effectLst/>
                          <a:latin typeface="+mj-lt"/>
                        </a:rPr>
                        <a:t>Innovation</a:t>
                      </a:r>
                      <a:r>
                        <a:rPr lang="en-GB" sz="1800" i="1" baseline="0" dirty="0" smtClean="0">
                          <a:solidFill>
                            <a:schemeClr val="accent1">
                              <a:lumMod val="75000"/>
                            </a:schemeClr>
                          </a:solidFill>
                          <a:effectLst/>
                          <a:latin typeface="+mj-lt"/>
                        </a:rPr>
                        <a:t> Capabilities</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c>
                  <a:txBody>
                    <a:bodyPr/>
                    <a:lstStyle/>
                    <a:p>
                      <a:pPr>
                        <a:spcAft>
                          <a:spcPts val="0"/>
                        </a:spcAft>
                      </a:pPr>
                      <a:r>
                        <a:rPr lang="en-GB" sz="1800" dirty="0" smtClean="0">
                          <a:effectLst/>
                          <a:latin typeface="+mj-lt"/>
                        </a:rPr>
                        <a:t>Co-creation</a:t>
                      </a:r>
                      <a:r>
                        <a:rPr lang="en-GB" sz="1800" dirty="0">
                          <a:effectLst/>
                          <a:latin typeface="+mj-lt"/>
                        </a:rPr>
                        <a:t>, </a:t>
                      </a:r>
                      <a:r>
                        <a:rPr lang="en-GB" sz="1800" dirty="0" smtClean="0">
                          <a:effectLst/>
                          <a:latin typeface="+mj-lt"/>
                        </a:rPr>
                        <a:t>social </a:t>
                      </a:r>
                      <a:r>
                        <a:rPr lang="en-GB" sz="1800" dirty="0">
                          <a:effectLst/>
                          <a:latin typeface="+mj-lt"/>
                        </a:rPr>
                        <a:t>media, crowdsourcing, challenge prizes, ethnography, opinion </a:t>
                      </a:r>
                      <a:r>
                        <a:rPr lang="en-GB" sz="1800" dirty="0" smtClean="0">
                          <a:effectLst/>
                          <a:latin typeface="+mj-lt"/>
                        </a:rPr>
                        <a:t>research, user </a:t>
                      </a:r>
                      <a:r>
                        <a:rPr lang="en-GB" sz="1800" dirty="0">
                          <a:effectLst/>
                          <a:latin typeface="+mj-lt"/>
                        </a:rPr>
                        <a:t>data </a:t>
                      </a:r>
                      <a:r>
                        <a:rPr lang="en-GB" sz="1800" dirty="0" smtClean="0">
                          <a:effectLst/>
                          <a:latin typeface="+mj-lt"/>
                        </a:rPr>
                        <a:t>analytics</a:t>
                      </a:r>
                      <a:r>
                        <a:rPr lang="en-GB" sz="1800" baseline="0" dirty="0" smtClean="0">
                          <a:effectLst/>
                          <a:latin typeface="+mj-lt"/>
                        </a:rPr>
                        <a:t>, etc.</a:t>
                      </a:r>
                      <a:endParaRPr lang="en-GB" sz="1800" dirty="0">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2742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Data\PUM\Public Sector Management and Performance\Human Resources Management\2016 skills report\framework images\Commissioning skill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0112" y="1772816"/>
            <a:ext cx="4745945" cy="37401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Commissioning and </a:t>
            </a:r>
            <a:br>
              <a:rPr lang="en-GB" dirty="0" smtClean="0"/>
            </a:br>
            <a:r>
              <a:rPr lang="en-GB" dirty="0" smtClean="0"/>
              <a:t>contracting</a:t>
            </a:r>
            <a:endParaRPr lang="en-GB" dirty="0"/>
          </a:p>
        </p:txBody>
      </p:sp>
      <p:graphicFrame>
        <p:nvGraphicFramePr>
          <p:cNvPr id="7" name="Content Placeholder 1"/>
          <p:cNvGraphicFramePr>
            <a:graphicFrameLocks/>
          </p:cNvGraphicFramePr>
          <p:nvPr>
            <p:extLst>
              <p:ext uri="{D42A27DB-BD31-4B8C-83A1-F6EECF244321}">
                <p14:modId xmlns:p14="http://schemas.microsoft.com/office/powerpoint/2010/main" val="3337024807"/>
              </p:ext>
            </p:extLst>
          </p:nvPr>
        </p:nvGraphicFramePr>
        <p:xfrm>
          <a:off x="107504" y="1772816"/>
          <a:ext cx="5868144" cy="4704522"/>
        </p:xfrm>
        <a:graphic>
          <a:graphicData uri="http://schemas.openxmlformats.org/drawingml/2006/table">
            <a:tbl>
              <a:tblPr firstRow="1" firstCol="1" bandRow="1">
                <a:tableStyleId>{2D5ABB26-0587-4C30-8999-92F81FD0307C}</a:tableStyleId>
              </a:tblPr>
              <a:tblGrid>
                <a:gridCol w="1581404"/>
                <a:gridCol w="4286740"/>
              </a:tblGrid>
              <a:tr h="1474784">
                <a:tc>
                  <a:txBody>
                    <a:bodyPr/>
                    <a:lstStyle/>
                    <a:p>
                      <a:pPr>
                        <a:spcAft>
                          <a:spcPts val="0"/>
                        </a:spcAft>
                      </a:pPr>
                      <a:r>
                        <a:rPr lang="en-GB" sz="1800" i="1" dirty="0">
                          <a:solidFill>
                            <a:schemeClr val="accent1">
                              <a:lumMod val="75000"/>
                            </a:schemeClr>
                          </a:solidFill>
                          <a:effectLst/>
                          <a:latin typeface="+mj-lt"/>
                        </a:rPr>
                        <a:t>Professional </a:t>
                      </a:r>
                      <a:endParaRPr lang="en-GB" sz="1800" i="1" dirty="0" smtClean="0">
                        <a:solidFill>
                          <a:schemeClr val="accent1">
                            <a:lumMod val="75000"/>
                          </a:schemeClr>
                        </a:solidFill>
                        <a:effectLst/>
                        <a:latin typeface="+mj-lt"/>
                      </a:endParaRPr>
                    </a:p>
                    <a:p>
                      <a:pPr>
                        <a:spcAft>
                          <a:spcPts val="0"/>
                        </a:spcAft>
                      </a:pPr>
                      <a:r>
                        <a:rPr lang="en-GB" sz="1800" i="1" dirty="0" smtClean="0">
                          <a:solidFill>
                            <a:schemeClr val="accent1">
                              <a:lumMod val="75000"/>
                            </a:schemeClr>
                          </a:solidFill>
                          <a:effectLst/>
                          <a:latin typeface="+mj-lt"/>
                          <a:ea typeface="Times New Roman"/>
                          <a:cs typeface="Times New Roman"/>
                        </a:rPr>
                        <a:t>Expertise</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Arial Narrow"/>
                          <a:ea typeface="Times New Roman"/>
                          <a:cs typeface="Times New Roman"/>
                        </a:rPr>
                        <a:t>Contract </a:t>
                      </a:r>
                      <a:r>
                        <a:rPr lang="en-GB" sz="1800" dirty="0">
                          <a:effectLst/>
                          <a:latin typeface="Arial Narrow"/>
                          <a:ea typeface="Times New Roman"/>
                          <a:cs typeface="Times New Roman"/>
                        </a:rPr>
                        <a:t>design and management, procurement, business management, commercial law and economics, finance and investment, audit and control, project and risk management etc.</a:t>
                      </a: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r>
              <a:tr h="1474784">
                <a:tc>
                  <a:txBody>
                    <a:bodyPr/>
                    <a:lstStyle/>
                    <a:p>
                      <a:pPr>
                        <a:spcAft>
                          <a:spcPts val="0"/>
                        </a:spcAft>
                      </a:pPr>
                      <a:r>
                        <a:rPr lang="en-GB" sz="1800" i="1" dirty="0">
                          <a:solidFill>
                            <a:schemeClr val="accent1">
                              <a:lumMod val="75000"/>
                            </a:schemeClr>
                          </a:solidFill>
                          <a:effectLst/>
                          <a:latin typeface="+mj-lt"/>
                        </a:rPr>
                        <a:t>Strategic </a:t>
                      </a:r>
                      <a:r>
                        <a:rPr lang="en-GB" sz="1800" i="1" dirty="0" smtClean="0">
                          <a:solidFill>
                            <a:schemeClr val="accent1">
                              <a:lumMod val="75000"/>
                            </a:schemeClr>
                          </a:solidFill>
                          <a:effectLst/>
                          <a:latin typeface="+mj-lt"/>
                        </a:rPr>
                        <a:t>Orientation</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Arial Narrow"/>
                          <a:ea typeface="Times New Roman"/>
                          <a:cs typeface="Times New Roman"/>
                        </a:rPr>
                        <a:t>Working </a:t>
                      </a:r>
                      <a:r>
                        <a:rPr lang="en-GB" sz="1800" dirty="0">
                          <a:effectLst/>
                          <a:latin typeface="Arial Narrow"/>
                          <a:ea typeface="Times New Roman"/>
                          <a:cs typeface="Times New Roman"/>
                        </a:rPr>
                        <a:t>with the market to develop innovations; </a:t>
                      </a:r>
                      <a:r>
                        <a:rPr lang="en-GB" sz="1800" dirty="0" smtClean="0">
                          <a:effectLst/>
                          <a:latin typeface="Arial Narrow"/>
                          <a:ea typeface="Times New Roman"/>
                          <a:cs typeface="Times New Roman"/>
                        </a:rPr>
                        <a:t>secondary </a:t>
                      </a:r>
                      <a:r>
                        <a:rPr lang="en-GB" sz="1800" dirty="0">
                          <a:effectLst/>
                          <a:latin typeface="Arial Narrow"/>
                          <a:ea typeface="Times New Roman"/>
                          <a:cs typeface="Times New Roman"/>
                        </a:rPr>
                        <a:t>policy objectives, such as building a greener economy; and supporting </a:t>
                      </a:r>
                      <a:r>
                        <a:rPr lang="en-GB" sz="1800" dirty="0" smtClean="0">
                          <a:effectLst/>
                          <a:latin typeface="Arial Narrow"/>
                          <a:ea typeface="Times New Roman"/>
                          <a:cs typeface="Times New Roman"/>
                        </a:rPr>
                        <a:t>SMEs </a:t>
                      </a:r>
                      <a:r>
                        <a:rPr lang="en-GB" sz="1800" dirty="0">
                          <a:effectLst/>
                          <a:latin typeface="Arial Narrow"/>
                          <a:ea typeface="Times New Roman"/>
                          <a:cs typeface="Times New Roman"/>
                        </a:rPr>
                        <a:t>and social enterprises, etc.</a:t>
                      </a: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754954">
                <a:tc>
                  <a:txBody>
                    <a:bodyPr/>
                    <a:lstStyle/>
                    <a:p>
                      <a:pPr>
                        <a:spcAft>
                          <a:spcPts val="0"/>
                        </a:spcAft>
                      </a:pPr>
                      <a:r>
                        <a:rPr lang="en-GB" sz="1800" i="1" dirty="0" smtClean="0">
                          <a:solidFill>
                            <a:schemeClr val="accent1">
                              <a:lumMod val="75000"/>
                            </a:schemeClr>
                          </a:solidFill>
                          <a:effectLst/>
                          <a:latin typeface="+mj-lt"/>
                        </a:rPr>
                        <a:t>Innovation</a:t>
                      </a:r>
                      <a:r>
                        <a:rPr lang="en-GB" sz="1800" i="1" baseline="0" dirty="0" smtClean="0">
                          <a:solidFill>
                            <a:schemeClr val="accent1">
                              <a:lumMod val="75000"/>
                            </a:schemeClr>
                          </a:solidFill>
                          <a:effectLst/>
                          <a:latin typeface="+mj-lt"/>
                        </a:rPr>
                        <a:t> Capabilities</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c>
                  <a:txBody>
                    <a:bodyPr/>
                    <a:lstStyle/>
                    <a:p>
                      <a:pPr>
                        <a:spcAft>
                          <a:spcPts val="0"/>
                        </a:spcAft>
                      </a:pPr>
                      <a:r>
                        <a:rPr lang="en-GB" sz="1800" dirty="0" smtClean="0">
                          <a:effectLst/>
                          <a:latin typeface="Arial Narrow"/>
                          <a:ea typeface="Times New Roman"/>
                          <a:cs typeface="Times New Roman"/>
                        </a:rPr>
                        <a:t>Agile </a:t>
                      </a:r>
                      <a:r>
                        <a:rPr lang="en-GB" sz="1800" dirty="0">
                          <a:effectLst/>
                          <a:latin typeface="Arial Narrow"/>
                          <a:ea typeface="Times New Roman"/>
                          <a:cs typeface="Times New Roman"/>
                        </a:rPr>
                        <a:t>development, data-driven key performance indicators (KPIs), early market engagement and partnerships, instrument selection, social finance, impact investing, social impact bonds, vouchers, etc.</a:t>
                      </a: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4871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02001"/>
            <a:ext cx="8568952" cy="2547080"/>
          </a:xfrm>
        </p:spPr>
        <p:txBody>
          <a:bodyPr>
            <a:normAutofit fontScale="47500" lnSpcReduction="20000"/>
          </a:bodyPr>
          <a:lstStyle/>
          <a:p>
            <a:r>
              <a:rPr lang="en-GB" dirty="0" smtClean="0"/>
              <a:t>Almost all countries report having an institutional mechanism to support the </a:t>
            </a:r>
            <a:r>
              <a:rPr lang="en-GB" b="1" dirty="0" smtClean="0"/>
              <a:t>implementation of the </a:t>
            </a:r>
            <a:r>
              <a:rPr lang="en-GB" b="1" dirty="0"/>
              <a:t>SDGs</a:t>
            </a:r>
            <a:r>
              <a:rPr lang="en-GB" dirty="0"/>
              <a:t>. </a:t>
            </a:r>
            <a:r>
              <a:rPr lang="en-GB" dirty="0" smtClean="0"/>
              <a:t>But countries </a:t>
            </a:r>
            <a:r>
              <a:rPr lang="en-GB" dirty="0"/>
              <a:t>have chosen </a:t>
            </a:r>
            <a:r>
              <a:rPr lang="en-GB" b="1" dirty="0" smtClean="0"/>
              <a:t>very different paths:</a:t>
            </a:r>
            <a:endParaRPr lang="en-GB" dirty="0" smtClean="0"/>
          </a:p>
          <a:p>
            <a:pPr lvl="1"/>
            <a:r>
              <a:rPr lang="en-GB" b="1" dirty="0" smtClean="0"/>
              <a:t>New committees or mechanisms </a:t>
            </a:r>
            <a:r>
              <a:rPr lang="en-GB" dirty="0" smtClean="0"/>
              <a:t>(permanent </a:t>
            </a:r>
            <a:r>
              <a:rPr lang="en-GB" dirty="0"/>
              <a:t>ministerial </a:t>
            </a:r>
            <a:r>
              <a:rPr lang="en-GB" dirty="0" smtClean="0"/>
              <a:t>/ inter-ministerial </a:t>
            </a:r>
            <a:r>
              <a:rPr lang="en-GB" dirty="0"/>
              <a:t>groups, strategy </a:t>
            </a:r>
            <a:r>
              <a:rPr lang="en-GB" dirty="0" smtClean="0"/>
              <a:t>units)</a:t>
            </a:r>
            <a:endParaRPr lang="en-GB" b="1" dirty="0" smtClean="0"/>
          </a:p>
          <a:p>
            <a:pPr lvl="1"/>
            <a:r>
              <a:rPr lang="en-GB" b="1" dirty="0" smtClean="0"/>
              <a:t>Using existing institutions</a:t>
            </a:r>
          </a:p>
          <a:p>
            <a:pPr lvl="1"/>
            <a:r>
              <a:rPr lang="en-GB" b="1" dirty="0" smtClean="0"/>
              <a:t>Still reflecting on how best to organise to support the SDGs</a:t>
            </a:r>
          </a:p>
          <a:p>
            <a:pPr marL="457200" lvl="1" indent="0">
              <a:buNone/>
            </a:pPr>
            <a:endParaRPr lang="en-GB" b="1" dirty="0" smtClean="0"/>
          </a:p>
          <a:p>
            <a:r>
              <a:rPr lang="en-GB" b="1" dirty="0" smtClean="0"/>
              <a:t>In 63% of countries</a:t>
            </a:r>
            <a:r>
              <a:rPr lang="en-GB" dirty="0" smtClean="0"/>
              <a:t>, the Centre of Government is leading or co-leading SDG implementation</a:t>
            </a:r>
          </a:p>
          <a:p>
            <a:endParaRPr lang="en-GB" dirty="0"/>
          </a:p>
        </p:txBody>
      </p:sp>
      <p:sp>
        <p:nvSpPr>
          <p:cNvPr id="3" name="Title 2"/>
          <p:cNvSpPr>
            <a:spLocks noGrp="1"/>
          </p:cNvSpPr>
          <p:nvPr>
            <p:ph type="title"/>
          </p:nvPr>
        </p:nvSpPr>
        <p:spPr/>
        <p:txBody>
          <a:bodyPr/>
          <a:lstStyle/>
          <a:p>
            <a:r>
              <a:rPr lang="en-GB" dirty="0" smtClean="0"/>
              <a:t>Institutional mechanisms are in place to guide the implementation of the SDGs</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33561" y="3357012"/>
            <a:ext cx="6170439" cy="2794487"/>
          </a:xfrm>
          <a:prstGeom prst="rect">
            <a:avLst/>
          </a:prstGeom>
          <a:noFill/>
        </p:spPr>
      </p:pic>
      <p:sp>
        <p:nvSpPr>
          <p:cNvPr id="6" name="Rectangle 5"/>
          <p:cNvSpPr/>
          <p:nvPr/>
        </p:nvSpPr>
        <p:spPr>
          <a:xfrm>
            <a:off x="63643" y="6334780"/>
            <a:ext cx="8183525" cy="523220"/>
          </a:xfrm>
          <a:prstGeom prst="rect">
            <a:avLst/>
          </a:prstGeom>
        </p:spPr>
        <p:txBody>
          <a:bodyPr wrap="square">
            <a:spAutoFit/>
          </a:bodyPr>
          <a:lstStyle/>
          <a:p>
            <a:r>
              <a:rPr lang="en-GB" sz="1400" dirty="0"/>
              <a:t>Source: OECD 2016 Survey on Planning and Co-ordinating the Implementation of the Sustainable Development Goals (SDGs)</a:t>
            </a:r>
          </a:p>
        </p:txBody>
      </p:sp>
    </p:spTree>
    <p:extLst>
      <p:ext uri="{BB962C8B-B14F-4D97-AF65-F5344CB8AC3E}">
        <p14:creationId xmlns:p14="http://schemas.microsoft.com/office/powerpoint/2010/main" val="1557330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11953" y="1700808"/>
            <a:ext cx="4811209" cy="3888432"/>
          </a:xfrm>
        </p:spPr>
      </p:pic>
      <p:sp>
        <p:nvSpPr>
          <p:cNvPr id="3" name="Title 2"/>
          <p:cNvSpPr>
            <a:spLocks noGrp="1"/>
          </p:cNvSpPr>
          <p:nvPr>
            <p:ph type="title"/>
          </p:nvPr>
        </p:nvSpPr>
        <p:spPr/>
        <p:txBody>
          <a:bodyPr/>
          <a:lstStyle/>
          <a:p>
            <a:r>
              <a:rPr lang="en-GB" dirty="0" smtClean="0"/>
              <a:t>Managing through networks</a:t>
            </a:r>
            <a:endParaRPr lang="en-GB" dirty="0"/>
          </a:p>
        </p:txBody>
      </p:sp>
      <p:graphicFrame>
        <p:nvGraphicFramePr>
          <p:cNvPr id="8" name="Content Placeholder 1"/>
          <p:cNvGraphicFramePr>
            <a:graphicFrameLocks/>
          </p:cNvGraphicFramePr>
          <p:nvPr>
            <p:extLst>
              <p:ext uri="{D42A27DB-BD31-4B8C-83A1-F6EECF244321}">
                <p14:modId xmlns:p14="http://schemas.microsoft.com/office/powerpoint/2010/main" val="172197052"/>
              </p:ext>
            </p:extLst>
          </p:nvPr>
        </p:nvGraphicFramePr>
        <p:xfrm>
          <a:off x="107504" y="1604799"/>
          <a:ext cx="6192688" cy="5064561"/>
        </p:xfrm>
        <a:graphic>
          <a:graphicData uri="http://schemas.openxmlformats.org/drawingml/2006/table">
            <a:tbl>
              <a:tblPr firstRow="1" firstCol="1" bandRow="1">
                <a:tableStyleId>{2D5ABB26-0587-4C30-8999-92F81FD0307C}</a:tableStyleId>
              </a:tblPr>
              <a:tblGrid>
                <a:gridCol w="1668866"/>
                <a:gridCol w="4523822"/>
              </a:tblGrid>
              <a:tr h="1507669">
                <a:tc>
                  <a:txBody>
                    <a:bodyPr/>
                    <a:lstStyle/>
                    <a:p>
                      <a:pPr>
                        <a:spcAft>
                          <a:spcPts val="0"/>
                        </a:spcAft>
                      </a:pPr>
                      <a:r>
                        <a:rPr lang="en-GB" sz="1800" i="1" dirty="0">
                          <a:solidFill>
                            <a:schemeClr val="accent1">
                              <a:lumMod val="75000"/>
                            </a:schemeClr>
                          </a:solidFill>
                          <a:effectLst/>
                          <a:latin typeface="+mj-lt"/>
                        </a:rPr>
                        <a:t>Professional </a:t>
                      </a:r>
                      <a:endParaRPr lang="en-GB" sz="1800" i="1" dirty="0" smtClean="0">
                        <a:solidFill>
                          <a:schemeClr val="accent1">
                            <a:lumMod val="75000"/>
                          </a:schemeClr>
                        </a:solidFill>
                        <a:effectLst/>
                        <a:latin typeface="+mj-lt"/>
                      </a:endParaRPr>
                    </a:p>
                    <a:p>
                      <a:pPr>
                        <a:spcAft>
                          <a:spcPts val="0"/>
                        </a:spcAft>
                      </a:pPr>
                      <a:r>
                        <a:rPr lang="en-GB" sz="1800" i="1" dirty="0" smtClean="0">
                          <a:solidFill>
                            <a:schemeClr val="accent1">
                              <a:lumMod val="75000"/>
                            </a:schemeClr>
                          </a:solidFill>
                          <a:effectLst/>
                          <a:latin typeface="+mj-lt"/>
                          <a:ea typeface="Times New Roman"/>
                          <a:cs typeface="Times New Roman"/>
                        </a:rPr>
                        <a:t>Expertise</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smtClean="0">
                          <a:effectLst/>
                          <a:latin typeface="Arial Narrow"/>
                          <a:ea typeface="Times New Roman"/>
                          <a:cs typeface="Times New Roman"/>
                        </a:rPr>
                        <a:t>Stakeholder </a:t>
                      </a:r>
                      <a:r>
                        <a:rPr lang="en-GB" sz="1800" dirty="0">
                          <a:effectLst/>
                          <a:latin typeface="Arial Narrow"/>
                          <a:ea typeface="Times New Roman"/>
                          <a:cs typeface="Times New Roman"/>
                        </a:rPr>
                        <a:t>relations, partnership development, knowledge management and sharing, project management and co-ordination.</a:t>
                      </a:r>
                    </a:p>
                  </a:txBody>
                  <a:tcPr marL="68580" marR="68580" marT="48260" marB="48260" anchor="ctr">
                    <a:lnB w="12700" cap="flat" cmpd="sng" algn="ctr">
                      <a:solidFill>
                        <a:schemeClr val="accent6">
                          <a:lumMod val="75000"/>
                        </a:schemeClr>
                      </a:solidFill>
                      <a:prstDash val="solid"/>
                      <a:round/>
                      <a:headEnd type="none" w="med" len="med"/>
                      <a:tailEnd type="none" w="med" len="med"/>
                    </a:lnB>
                  </a:tcPr>
                </a:tc>
              </a:tr>
              <a:tr h="1440588">
                <a:tc>
                  <a:txBody>
                    <a:bodyPr/>
                    <a:lstStyle/>
                    <a:p>
                      <a:pPr>
                        <a:spcAft>
                          <a:spcPts val="0"/>
                        </a:spcAft>
                      </a:pPr>
                      <a:r>
                        <a:rPr lang="en-GB" sz="1800" i="1" dirty="0">
                          <a:solidFill>
                            <a:schemeClr val="accent1">
                              <a:lumMod val="75000"/>
                            </a:schemeClr>
                          </a:solidFill>
                          <a:effectLst/>
                          <a:latin typeface="+mj-lt"/>
                        </a:rPr>
                        <a:t>Strategic </a:t>
                      </a:r>
                      <a:r>
                        <a:rPr lang="en-GB" sz="1800" i="1" dirty="0" smtClean="0">
                          <a:solidFill>
                            <a:schemeClr val="accent1">
                              <a:lumMod val="75000"/>
                            </a:schemeClr>
                          </a:solidFill>
                          <a:effectLst/>
                          <a:latin typeface="+mj-lt"/>
                        </a:rPr>
                        <a:t>Orientation</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spcAft>
                          <a:spcPts val="0"/>
                        </a:spcAft>
                      </a:pPr>
                      <a:r>
                        <a:rPr lang="en-GB" sz="1800" dirty="0">
                          <a:effectLst/>
                          <a:latin typeface="Arial Narrow"/>
                          <a:ea typeface="Times New Roman"/>
                          <a:cs typeface="Times New Roman"/>
                        </a:rPr>
                        <a:t>Using partnerships and networks to establish common objectives, align responsibility and resources, and effect positive change.</a:t>
                      </a:r>
                    </a:p>
                  </a:txBody>
                  <a:tcPr marL="68580" marR="68580" marT="48260" marB="4826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2116304">
                <a:tc>
                  <a:txBody>
                    <a:bodyPr/>
                    <a:lstStyle/>
                    <a:p>
                      <a:pPr>
                        <a:spcAft>
                          <a:spcPts val="0"/>
                        </a:spcAft>
                      </a:pPr>
                      <a:r>
                        <a:rPr lang="en-GB" sz="1800" i="1" dirty="0" smtClean="0">
                          <a:solidFill>
                            <a:schemeClr val="accent1">
                              <a:lumMod val="75000"/>
                            </a:schemeClr>
                          </a:solidFill>
                          <a:effectLst/>
                          <a:latin typeface="+mj-lt"/>
                        </a:rPr>
                        <a:t>Innovation</a:t>
                      </a:r>
                      <a:r>
                        <a:rPr lang="en-GB" sz="1800" i="1" baseline="0" dirty="0" smtClean="0">
                          <a:solidFill>
                            <a:schemeClr val="accent1">
                              <a:lumMod val="75000"/>
                            </a:schemeClr>
                          </a:solidFill>
                          <a:effectLst/>
                          <a:latin typeface="+mj-lt"/>
                        </a:rPr>
                        <a:t> Capabilities</a:t>
                      </a:r>
                      <a:endParaRPr lang="en-GB" sz="1800" i="1" dirty="0">
                        <a:solidFill>
                          <a:schemeClr val="accent1">
                            <a:lumMod val="75000"/>
                          </a:schemeClr>
                        </a:solidFill>
                        <a:effectLst/>
                        <a:latin typeface="+mj-lt"/>
                        <a:ea typeface="Times New Roman"/>
                        <a:cs typeface="Times New Roman"/>
                      </a:endParaRP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c>
                  <a:txBody>
                    <a:bodyPr/>
                    <a:lstStyle/>
                    <a:p>
                      <a:pPr>
                        <a:spcAft>
                          <a:spcPts val="0"/>
                        </a:spcAft>
                      </a:pPr>
                      <a:r>
                        <a:rPr lang="en-GB" sz="1800" dirty="0" smtClean="0">
                          <a:effectLst/>
                          <a:latin typeface="Arial Narrow"/>
                          <a:ea typeface="Times New Roman"/>
                          <a:cs typeface="Times New Roman"/>
                        </a:rPr>
                        <a:t>social </a:t>
                      </a:r>
                      <a:r>
                        <a:rPr lang="en-GB" sz="1800" dirty="0">
                          <a:effectLst/>
                          <a:latin typeface="Arial Narrow"/>
                          <a:ea typeface="Times New Roman"/>
                          <a:cs typeface="Times New Roman"/>
                        </a:rPr>
                        <a:t>innovation, </a:t>
                      </a:r>
                      <a:r>
                        <a:rPr lang="en-GB" sz="1800" dirty="0" smtClean="0">
                          <a:effectLst/>
                          <a:latin typeface="Arial Narrow"/>
                          <a:ea typeface="Times New Roman"/>
                          <a:cs typeface="Times New Roman"/>
                        </a:rPr>
                        <a:t>government </a:t>
                      </a:r>
                      <a:r>
                        <a:rPr lang="en-GB" sz="1800" dirty="0">
                          <a:effectLst/>
                          <a:latin typeface="Arial Narrow"/>
                          <a:ea typeface="Times New Roman"/>
                          <a:cs typeface="Times New Roman"/>
                        </a:rPr>
                        <a:t>as a platform, </a:t>
                      </a:r>
                      <a:r>
                        <a:rPr lang="en-GB" sz="1800" dirty="0" smtClean="0">
                          <a:effectLst/>
                          <a:latin typeface="Arial Narrow"/>
                          <a:ea typeface="Times New Roman"/>
                          <a:cs typeface="Times New Roman"/>
                        </a:rPr>
                        <a:t>open </a:t>
                      </a:r>
                      <a:r>
                        <a:rPr lang="en-GB" sz="1800" dirty="0">
                          <a:effectLst/>
                          <a:latin typeface="Arial Narrow"/>
                          <a:ea typeface="Times New Roman"/>
                          <a:cs typeface="Times New Roman"/>
                        </a:rPr>
                        <a:t>government data, systems thinking and analysis, </a:t>
                      </a:r>
                      <a:r>
                        <a:rPr lang="en-GB" sz="1800" dirty="0" smtClean="0">
                          <a:effectLst/>
                          <a:latin typeface="Arial Narrow"/>
                          <a:ea typeface="Times New Roman"/>
                          <a:cs typeface="Times New Roman"/>
                        </a:rPr>
                        <a:t>identifying </a:t>
                      </a:r>
                      <a:r>
                        <a:rPr lang="en-GB" sz="1800" dirty="0">
                          <a:effectLst/>
                          <a:latin typeface="Arial Narrow"/>
                          <a:ea typeface="Times New Roman"/>
                          <a:cs typeface="Times New Roman"/>
                        </a:rPr>
                        <a:t>and engaging new actors, change narrative, alternative regulation (e.g. behavioural insights), etc.</a:t>
                      </a:r>
                    </a:p>
                  </a:txBody>
                  <a:tcPr marL="68580" marR="68580" marT="48260" marB="48260" anchor="ctr">
                    <a:lnT w="12700" cap="flat" cmpd="sng" algn="ctr">
                      <a:solidFill>
                        <a:schemeClr val="accent6">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5985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Leadership for systems change</a:t>
            </a:r>
            <a:endParaRPr lang="en-GB"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b="3115"/>
          <a:stretch/>
        </p:blipFill>
        <p:spPr bwMode="auto">
          <a:xfrm>
            <a:off x="-70696" y="-9999"/>
            <a:ext cx="9394774" cy="292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p:cNvSpPr>
          <p:nvPr/>
        </p:nvSpPr>
        <p:spPr>
          <a:xfrm>
            <a:off x="23374" y="3140968"/>
            <a:ext cx="9013122" cy="3600400"/>
          </a:xfrm>
          <a:prstGeom prst="rect">
            <a:avLst/>
          </a:prstGeom>
        </p:spPr>
        <p:txBody>
          <a:bodyPr vert="horz">
            <a:normAutofit fontScale="55000" lnSpcReduction="2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20000"/>
              </a:lnSpc>
            </a:pPr>
            <a:r>
              <a:rPr lang="en-GB" dirty="0" smtClean="0"/>
              <a:t>From October to December last year, worked with the Finnish government to develop a case  study on </a:t>
            </a:r>
            <a:r>
              <a:rPr lang="en-US" dirty="0"/>
              <a:t>what type of leadership is needed for systems change and to implement </a:t>
            </a:r>
            <a:r>
              <a:rPr lang="en-US" dirty="0" smtClean="0"/>
              <a:t>horizontal initiatives</a:t>
            </a:r>
            <a:endParaRPr lang="en-GB" dirty="0" smtClean="0"/>
          </a:p>
          <a:p>
            <a:pPr>
              <a:lnSpc>
                <a:spcPct val="120000"/>
              </a:lnSpc>
            </a:pPr>
            <a:r>
              <a:rPr lang="en-GB" dirty="0" smtClean="0"/>
              <a:t>Using the case of implementing their Government Action Plan, we interviewed senior leaders on the successes and challenges of working in new ways to implement horizontal objectives</a:t>
            </a:r>
          </a:p>
          <a:p>
            <a:pPr>
              <a:lnSpc>
                <a:spcPct val="120000"/>
              </a:lnSpc>
            </a:pPr>
            <a:r>
              <a:rPr lang="en-GB" dirty="0" smtClean="0"/>
              <a:t>Lessons learned show that a new type of leadership is needed that includes </a:t>
            </a:r>
            <a:r>
              <a:rPr lang="en-GB" b="1" dirty="0" smtClean="0"/>
              <a:t>adaptive</a:t>
            </a:r>
            <a:r>
              <a:rPr lang="en-GB" dirty="0" smtClean="0"/>
              <a:t> and </a:t>
            </a:r>
            <a:r>
              <a:rPr lang="en-GB" b="1" dirty="0" smtClean="0"/>
              <a:t>pragmatic</a:t>
            </a:r>
            <a:r>
              <a:rPr lang="en-GB" dirty="0" smtClean="0"/>
              <a:t> leadership styles, but that real challenges for implementing horizontal objectives still exist outside the leadership realm, including </a:t>
            </a:r>
            <a:r>
              <a:rPr lang="en-US" dirty="0" smtClean="0"/>
              <a:t>aligning </a:t>
            </a:r>
            <a:r>
              <a:rPr lang="en-US" dirty="0"/>
              <a:t>resources for horizontal </a:t>
            </a:r>
            <a:r>
              <a:rPr lang="en-US" dirty="0" smtClean="0"/>
              <a:t>projects</a:t>
            </a:r>
            <a:r>
              <a:rPr lang="en-US" dirty="0"/>
              <a:t>, </a:t>
            </a:r>
            <a:r>
              <a:rPr lang="en-US" dirty="0" smtClean="0"/>
              <a:t>striking </a:t>
            </a:r>
            <a:r>
              <a:rPr lang="en-US" dirty="0"/>
              <a:t>the right balance between formal and informal coordination </a:t>
            </a:r>
            <a:r>
              <a:rPr lang="en-US" dirty="0" smtClean="0"/>
              <a:t>mechanisms, and </a:t>
            </a:r>
            <a:r>
              <a:rPr lang="en-US" dirty="0"/>
              <a:t>aligning </a:t>
            </a:r>
            <a:r>
              <a:rPr lang="en-US" dirty="0" smtClean="0"/>
              <a:t> </a:t>
            </a:r>
            <a:r>
              <a:rPr lang="en-US" dirty="0"/>
              <a:t>accountability requirements with horizontal </a:t>
            </a:r>
            <a:r>
              <a:rPr lang="en-US" dirty="0" smtClean="0"/>
              <a:t>working.</a:t>
            </a:r>
          </a:p>
        </p:txBody>
      </p:sp>
    </p:spTree>
    <p:extLst>
      <p:ext uri="{BB962C8B-B14F-4D97-AF65-F5344CB8AC3E}">
        <p14:creationId xmlns:p14="http://schemas.microsoft.com/office/powerpoint/2010/main" val="220055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solidFill>
                  <a:schemeClr val="tx1"/>
                </a:solidFill>
              </a:rPr>
              <a:t>Schools of Government Network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802689"/>
              </p:ext>
            </p:extLst>
          </p:nvPr>
        </p:nvGraphicFramePr>
        <p:xfrm>
          <a:off x="468000" y="1340768"/>
          <a:ext cx="849648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2624334"/>
            <a:ext cx="2808312" cy="398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889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45065"/>
            <a:ext cx="8424936" cy="738664"/>
          </a:xfrm>
        </p:spPr>
        <p:txBody>
          <a:bodyPr/>
          <a:lstStyle/>
          <a:p>
            <a:pPr>
              <a:lnSpc>
                <a:spcPct val="100000"/>
              </a:lnSpc>
            </a:pPr>
            <a:r>
              <a:rPr lang="en-GB" sz="1800" dirty="0"/>
              <a:t/>
            </a:r>
            <a:br>
              <a:rPr lang="en-GB" sz="1800" dirty="0"/>
            </a:br>
            <a:r>
              <a:rPr lang="en-GB" sz="2400" b="1" i="1" dirty="0" smtClean="0"/>
              <a:t>Thank You!</a:t>
            </a:r>
            <a:endParaRPr lang="en-GB" sz="2400" dirty="0"/>
          </a:p>
        </p:txBody>
      </p:sp>
      <p:sp>
        <p:nvSpPr>
          <p:cNvPr id="3" name="Subtitle 2"/>
          <p:cNvSpPr>
            <a:spLocks noGrp="1"/>
          </p:cNvSpPr>
          <p:nvPr>
            <p:ph type="subTitle" idx="1"/>
          </p:nvPr>
        </p:nvSpPr>
        <p:spPr>
          <a:xfrm>
            <a:off x="683568" y="4725144"/>
            <a:ext cx="6300000" cy="605294"/>
          </a:xfrm>
        </p:spPr>
        <p:txBody>
          <a:bodyPr/>
          <a:lstStyle/>
          <a:p>
            <a:endParaRPr lang="fr-FR" dirty="0"/>
          </a:p>
          <a:p>
            <a:r>
              <a:rPr lang="fr-FR" dirty="0" smtClean="0"/>
              <a:t>www.oecd.org/gov</a:t>
            </a:r>
            <a:endParaRPr lang="en-GB" dirty="0"/>
          </a:p>
        </p:txBody>
      </p:sp>
    </p:spTree>
    <p:extLst>
      <p:ext uri="{BB962C8B-B14F-4D97-AF65-F5344CB8AC3E}">
        <p14:creationId xmlns:p14="http://schemas.microsoft.com/office/powerpoint/2010/main" val="1701321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363" y="2420889"/>
            <a:ext cx="7200800" cy="3600400"/>
          </a:xfrm>
          <a:prstGeom prst="rect">
            <a:avLst/>
          </a:prstGeom>
          <a:noFill/>
        </p:spPr>
      </p:pic>
      <p:sp>
        <p:nvSpPr>
          <p:cNvPr id="3" name="Title 2"/>
          <p:cNvSpPr>
            <a:spLocks noGrp="1"/>
          </p:cNvSpPr>
          <p:nvPr>
            <p:ph type="title"/>
          </p:nvPr>
        </p:nvSpPr>
        <p:spPr>
          <a:xfrm>
            <a:off x="1043608" y="404664"/>
            <a:ext cx="7416000" cy="1022400"/>
          </a:xfrm>
        </p:spPr>
        <p:txBody>
          <a:bodyPr/>
          <a:lstStyle/>
          <a:p>
            <a:r>
              <a:rPr lang="en-GB" dirty="0" smtClean="0">
                <a:solidFill>
                  <a:schemeClr val="bg2">
                    <a:lumMod val="50000"/>
                  </a:schemeClr>
                </a:solidFill>
              </a:rPr>
              <a:t>SDGs are seen as a real opportunity by Centres of Government…</a:t>
            </a:r>
            <a:br>
              <a:rPr lang="en-GB" dirty="0" smtClean="0">
                <a:solidFill>
                  <a:schemeClr val="bg2">
                    <a:lumMod val="50000"/>
                  </a:schemeClr>
                </a:solidFill>
              </a:rPr>
            </a:br>
            <a:endParaRPr lang="en-GB" sz="2400" dirty="0">
              <a:solidFill>
                <a:schemeClr val="bg2">
                  <a:lumMod val="50000"/>
                </a:schemeClr>
              </a:solidFill>
            </a:endParaRPr>
          </a:p>
        </p:txBody>
      </p:sp>
      <p:sp>
        <p:nvSpPr>
          <p:cNvPr id="6" name="Rectangle 5"/>
          <p:cNvSpPr/>
          <p:nvPr/>
        </p:nvSpPr>
        <p:spPr>
          <a:xfrm>
            <a:off x="204899" y="6142206"/>
            <a:ext cx="8183525" cy="246221"/>
          </a:xfrm>
          <a:prstGeom prst="rect">
            <a:avLst/>
          </a:prstGeom>
        </p:spPr>
        <p:txBody>
          <a:bodyPr wrap="square">
            <a:spAutoFit/>
          </a:bodyPr>
          <a:lstStyle/>
          <a:p>
            <a:r>
              <a:rPr lang="en-GB" sz="1000" dirty="0"/>
              <a:t>Source: OECD 2016 Survey on Planning and Co-ordinating the Implementation of the Sustainable Development Goals (SDGs)</a:t>
            </a:r>
          </a:p>
        </p:txBody>
      </p:sp>
      <p:sp>
        <p:nvSpPr>
          <p:cNvPr id="4" name="TextBox 3"/>
          <p:cNvSpPr txBox="1"/>
          <p:nvPr/>
        </p:nvSpPr>
        <p:spPr>
          <a:xfrm>
            <a:off x="825882" y="1628800"/>
            <a:ext cx="7375935" cy="923330"/>
          </a:xfrm>
          <a:prstGeom prst="rect">
            <a:avLst/>
          </a:prstGeom>
          <a:noFill/>
        </p:spPr>
        <p:txBody>
          <a:bodyPr wrap="square" rtlCol="0">
            <a:spAutoFit/>
          </a:bodyPr>
          <a:lstStyle/>
          <a:p>
            <a:r>
              <a:rPr lang="en-GB" b="1" dirty="0"/>
              <a:t>Most positive aspects </a:t>
            </a:r>
            <a:r>
              <a:rPr lang="en-GB" b="1" dirty="0" smtClean="0"/>
              <a:t>in the </a:t>
            </a:r>
            <a:r>
              <a:rPr lang="en-GB" b="1" dirty="0"/>
              <a:t>implementation of the SDGs </a:t>
            </a:r>
            <a:r>
              <a:rPr lang="en-GB" b="1" dirty="0" smtClean="0"/>
              <a:t>as seen by </a:t>
            </a:r>
            <a:r>
              <a:rPr lang="en-GB" b="1" dirty="0"/>
              <a:t>by centres of government, 2016</a:t>
            </a:r>
            <a:endParaRPr lang="en-GB" dirty="0"/>
          </a:p>
          <a:p>
            <a:endParaRPr lang="en-GB" dirty="0"/>
          </a:p>
        </p:txBody>
      </p:sp>
    </p:spTree>
    <p:extLst>
      <p:ext uri="{BB962C8B-B14F-4D97-AF65-F5344CB8AC3E}">
        <p14:creationId xmlns:p14="http://schemas.microsoft.com/office/powerpoint/2010/main" val="844236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 </a:t>
            </a:r>
            <a:endParaRPr lang="en-GB" dirty="0"/>
          </a:p>
        </p:txBody>
      </p:sp>
      <p:sp>
        <p:nvSpPr>
          <p:cNvPr id="3" name="Title 2"/>
          <p:cNvSpPr>
            <a:spLocks noGrp="1"/>
          </p:cNvSpPr>
          <p:nvPr>
            <p:ph type="title"/>
          </p:nvPr>
        </p:nvSpPr>
        <p:spPr/>
        <p:txBody>
          <a:bodyPr/>
          <a:lstStyle/>
          <a:p>
            <a:r>
              <a:rPr lang="en-GB" dirty="0" smtClean="0"/>
              <a:t>…But SDGs will also require real commitment to better governance…</a:t>
            </a:r>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05382"/>
            <a:ext cx="7704856" cy="3931945"/>
          </a:xfrm>
          <a:prstGeom prst="rect">
            <a:avLst/>
          </a:prstGeom>
          <a:noFill/>
        </p:spPr>
      </p:pic>
      <p:sp>
        <p:nvSpPr>
          <p:cNvPr id="7" name="Rectangle 6"/>
          <p:cNvSpPr/>
          <p:nvPr/>
        </p:nvSpPr>
        <p:spPr>
          <a:xfrm>
            <a:off x="63643" y="6388427"/>
            <a:ext cx="8183525" cy="246221"/>
          </a:xfrm>
          <a:prstGeom prst="rect">
            <a:avLst/>
          </a:prstGeom>
        </p:spPr>
        <p:txBody>
          <a:bodyPr wrap="square">
            <a:spAutoFit/>
          </a:bodyPr>
          <a:lstStyle/>
          <a:p>
            <a:r>
              <a:rPr lang="en-GB" sz="1000" dirty="0"/>
              <a:t>Source: OECD 2016 Survey on Planning and Co-ordinating the Implementation of the Sustainable Development Goals (SDGs)</a:t>
            </a:r>
          </a:p>
        </p:txBody>
      </p:sp>
      <p:sp>
        <p:nvSpPr>
          <p:cNvPr id="4" name="TextBox 3"/>
          <p:cNvSpPr txBox="1"/>
          <p:nvPr/>
        </p:nvSpPr>
        <p:spPr>
          <a:xfrm>
            <a:off x="467544" y="1556796"/>
            <a:ext cx="7920880" cy="646331"/>
          </a:xfrm>
          <a:prstGeom prst="rect">
            <a:avLst/>
          </a:prstGeom>
          <a:noFill/>
        </p:spPr>
        <p:txBody>
          <a:bodyPr wrap="square" rtlCol="0">
            <a:spAutoFit/>
          </a:bodyPr>
          <a:lstStyle/>
          <a:p>
            <a:r>
              <a:rPr lang="en-GB" b="1" dirty="0"/>
              <a:t>Most challenging aspects of planning of the implementation of the SDGs </a:t>
            </a:r>
            <a:r>
              <a:rPr lang="en-GB" b="1" dirty="0" smtClean="0"/>
              <a:t>as seen </a:t>
            </a:r>
            <a:r>
              <a:rPr lang="en-GB" b="1" dirty="0"/>
              <a:t>by centres of government, 2016</a:t>
            </a:r>
            <a:endParaRPr lang="en-GB" dirty="0"/>
          </a:p>
        </p:txBody>
      </p:sp>
      <p:sp>
        <p:nvSpPr>
          <p:cNvPr id="5" name="Oval 4"/>
          <p:cNvSpPr/>
          <p:nvPr/>
        </p:nvSpPr>
        <p:spPr>
          <a:xfrm>
            <a:off x="1187624" y="2420888"/>
            <a:ext cx="864096" cy="3096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609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2484160"/>
              </p:ext>
            </p:extLst>
          </p:nvPr>
        </p:nvGraphicFramePr>
        <p:xfrm>
          <a:off x="467546" y="1484787"/>
          <a:ext cx="7920879" cy="5290318"/>
        </p:xfrm>
        <a:graphic>
          <a:graphicData uri="http://schemas.openxmlformats.org/drawingml/2006/table">
            <a:tbl>
              <a:tblPr firstRow="1" bandRow="1">
                <a:tableStyleId>{5C22544A-7EE6-4342-B048-85BDC9FD1C3A}</a:tableStyleId>
              </a:tblPr>
              <a:tblGrid>
                <a:gridCol w="1440159"/>
                <a:gridCol w="6480720"/>
              </a:tblGrid>
              <a:tr h="383038">
                <a:tc>
                  <a:txBody>
                    <a:bodyPr/>
                    <a:lstStyle/>
                    <a:p>
                      <a:r>
                        <a:rPr lang="en-GB" sz="1900" dirty="0" smtClean="0"/>
                        <a:t>Country</a:t>
                      </a:r>
                      <a:endParaRPr lang="en-GB" sz="1900" dirty="0"/>
                    </a:p>
                  </a:txBody>
                  <a:tcPr/>
                </a:tc>
                <a:tc>
                  <a:txBody>
                    <a:bodyPr/>
                    <a:lstStyle/>
                    <a:p>
                      <a:r>
                        <a:rPr lang="en-GB" sz="1900" dirty="0" smtClean="0"/>
                        <a:t>Description</a:t>
                      </a:r>
                      <a:endParaRPr lang="en-GB" sz="1900" dirty="0"/>
                    </a:p>
                  </a:txBody>
                  <a:tcPr/>
                </a:tc>
              </a:tr>
              <a:tr h="1451440">
                <a:tc>
                  <a:txBody>
                    <a:bodyPr/>
                    <a:lstStyle/>
                    <a:p>
                      <a:r>
                        <a:rPr lang="en-GB" sz="1900" dirty="0" smtClean="0"/>
                        <a:t>Czech</a:t>
                      </a:r>
                      <a:r>
                        <a:rPr lang="en-GB" sz="1900" baseline="0" dirty="0" smtClean="0"/>
                        <a:t> Republic</a:t>
                      </a:r>
                      <a:endParaRPr lang="en-GB" sz="1900" dirty="0"/>
                    </a:p>
                  </a:txBody>
                  <a:tcPr/>
                </a:tc>
                <a:tc>
                  <a:txBody>
                    <a:bodyPr/>
                    <a:lstStyle/>
                    <a:p>
                      <a:pPr algn="just"/>
                      <a:r>
                        <a:rPr kumimoji="0" lang="en-GB" sz="1900" b="0" i="0" u="none" strike="noStrike" kern="1200" baseline="0" dirty="0" smtClean="0">
                          <a:solidFill>
                            <a:schemeClr val="dk1"/>
                          </a:solidFill>
                          <a:latin typeface="+mn-lt"/>
                          <a:ea typeface="+mn-ea"/>
                          <a:cs typeface="+mn-cs"/>
                        </a:rPr>
                        <a:t>-GCSD </a:t>
                      </a:r>
                      <a:r>
                        <a:rPr lang="en-US" sz="1900" dirty="0" smtClean="0"/>
                        <a:t>allows for </a:t>
                      </a:r>
                      <a:r>
                        <a:rPr kumimoji="0" lang="en-US" sz="1900" b="0" i="0" u="none" strike="noStrike" kern="1200" baseline="0" dirty="0" smtClean="0">
                          <a:solidFill>
                            <a:schemeClr val="dk1"/>
                          </a:solidFill>
                          <a:latin typeface="+mn-lt"/>
                          <a:ea typeface="+mn-ea"/>
                          <a:cs typeface="+mn-cs"/>
                        </a:rPr>
                        <a:t>cross-sectoral </a:t>
                      </a:r>
                      <a:r>
                        <a:rPr kumimoji="0" lang="en-US" sz="1900" b="1" i="0" u="none" strike="noStrike" kern="1200" baseline="0" dirty="0" smtClean="0">
                          <a:solidFill>
                            <a:schemeClr val="dk1"/>
                          </a:solidFill>
                          <a:latin typeface="+mn-lt"/>
                          <a:ea typeface="+mn-ea"/>
                          <a:cs typeface="+mn-cs"/>
                        </a:rPr>
                        <a:t>coordination</a:t>
                      </a:r>
                      <a:r>
                        <a:rPr kumimoji="0" lang="en-US" sz="1900" b="0" i="0" u="none" strike="noStrike" kern="1200" baseline="0" dirty="0" smtClean="0">
                          <a:solidFill>
                            <a:schemeClr val="dk1"/>
                          </a:solidFill>
                          <a:latin typeface="+mn-lt"/>
                          <a:ea typeface="+mn-ea"/>
                          <a:cs typeface="+mn-cs"/>
                        </a:rPr>
                        <a:t>, </a:t>
                      </a:r>
                      <a:r>
                        <a:rPr kumimoji="0" lang="en-GB" sz="1900" b="0" i="0" u="none" strike="noStrike" kern="1200" baseline="0" dirty="0" smtClean="0">
                          <a:solidFill>
                            <a:schemeClr val="dk1"/>
                          </a:solidFill>
                          <a:latin typeface="+mn-lt"/>
                          <a:ea typeface="+mn-ea"/>
                          <a:cs typeface="+mn-cs"/>
                        </a:rPr>
                        <a:t>horizontal </a:t>
                      </a:r>
                      <a:r>
                        <a:rPr kumimoji="0" lang="en-US" sz="1900" b="1" i="0" u="none" strike="noStrike" kern="1200" baseline="0" dirty="0" smtClean="0">
                          <a:solidFill>
                            <a:schemeClr val="dk1"/>
                          </a:solidFill>
                          <a:latin typeface="+mn-lt"/>
                          <a:ea typeface="+mn-ea"/>
                          <a:cs typeface="+mn-cs"/>
                        </a:rPr>
                        <a:t>integration</a:t>
                      </a:r>
                      <a:r>
                        <a:rPr kumimoji="0" lang="en-US" sz="1900" b="0" i="0" u="none" strike="noStrike" kern="1200" baseline="0" dirty="0" smtClean="0">
                          <a:solidFill>
                            <a:schemeClr val="dk1"/>
                          </a:solidFill>
                          <a:latin typeface="+mn-lt"/>
                          <a:ea typeface="+mn-ea"/>
                          <a:cs typeface="+mn-cs"/>
                        </a:rPr>
                        <a:t>, and mainstreaming of </a:t>
                      </a:r>
                      <a:r>
                        <a:rPr kumimoji="0" lang="en-GB" sz="1900" b="0" i="0" u="none" strike="noStrike" kern="1200" baseline="0" dirty="0" smtClean="0">
                          <a:solidFill>
                            <a:schemeClr val="dk1"/>
                          </a:solidFill>
                          <a:latin typeface="+mn-lt"/>
                          <a:ea typeface="+mn-ea"/>
                          <a:cs typeface="+mn-cs"/>
                        </a:rPr>
                        <a:t>SDGs into national policy-making;</a:t>
                      </a:r>
                    </a:p>
                    <a:p>
                      <a:pPr algn="just"/>
                      <a:r>
                        <a:rPr kumimoji="0" lang="en-GB" sz="1900" b="0" i="0" u="none" strike="noStrike" kern="1200" baseline="0" dirty="0" smtClean="0">
                          <a:solidFill>
                            <a:schemeClr val="dk1"/>
                          </a:solidFill>
                          <a:latin typeface="+mn-lt"/>
                          <a:ea typeface="+mn-ea"/>
                          <a:cs typeface="+mn-cs"/>
                        </a:rPr>
                        <a:t>-Highlights </a:t>
                      </a:r>
                      <a:r>
                        <a:rPr lang="en-US" sz="1900" dirty="0" smtClean="0"/>
                        <a:t>the importance of “translating” the SDGs across national government structures and mandates.</a:t>
                      </a:r>
                      <a:endParaRPr lang="en-GB" sz="1900" dirty="0"/>
                    </a:p>
                  </a:txBody>
                  <a:tcPr/>
                </a:tc>
              </a:tr>
              <a:tr h="1997526">
                <a:tc>
                  <a:txBody>
                    <a:bodyPr/>
                    <a:lstStyle/>
                    <a:p>
                      <a:r>
                        <a:rPr lang="en-GB" sz="1900" dirty="0" smtClean="0"/>
                        <a:t>Paraguay</a:t>
                      </a:r>
                      <a:endParaRPr lang="en-GB"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-Paraguay’s national development plan allows activities to be </a:t>
                      </a:r>
                      <a:r>
                        <a:rPr lang="en-US" sz="1900" b="1" dirty="0" smtClean="0"/>
                        <a:t>prioritized based on local needs</a:t>
                      </a:r>
                      <a:r>
                        <a:rPr lang="en-US" sz="19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a:t>
                      </a:r>
                      <a:r>
                        <a:rPr lang="en-US" sz="1900" b="0" dirty="0" smtClean="0"/>
                        <a:t>N</a:t>
                      </a:r>
                      <a:r>
                        <a:rPr lang="en-US" sz="1900" b="0" i="0" u="none" strike="noStrike" kern="1200" baseline="0" dirty="0" smtClean="0">
                          <a:solidFill>
                            <a:schemeClr val="tx1"/>
                          </a:solidFill>
                          <a:latin typeface="+mn-lt"/>
                          <a:ea typeface="+mn-ea"/>
                          <a:cs typeface="+mn-cs"/>
                        </a:rPr>
                        <a:t>ational development </a:t>
                      </a:r>
                      <a:r>
                        <a:rPr lang="en-GB" sz="1900" b="0" i="0" u="none" strike="noStrike" kern="1200" baseline="0" dirty="0" smtClean="0">
                          <a:solidFill>
                            <a:schemeClr val="tx1"/>
                          </a:solidFill>
                          <a:latin typeface="+mn-lt"/>
                          <a:ea typeface="+mn-ea"/>
                          <a:cs typeface="+mn-cs"/>
                        </a:rPr>
                        <a:t>plan aligned with SDGs, thereby helping to ensure SDG implementation incorporated vertically and that citizen needs are accounted for.</a:t>
                      </a:r>
                    </a:p>
                    <a:p>
                      <a:pPr marL="0" marR="0" indent="0" algn="l" defTabSz="914400" rtl="0" eaLnBrk="1" fontAlgn="auto" latinLnBrk="0" hangingPunct="1">
                        <a:lnSpc>
                          <a:spcPct val="100000"/>
                        </a:lnSpc>
                        <a:spcBef>
                          <a:spcPts val="0"/>
                        </a:spcBef>
                        <a:spcAft>
                          <a:spcPts val="0"/>
                        </a:spcAft>
                        <a:buClrTx/>
                        <a:buSzTx/>
                        <a:buFontTx/>
                        <a:buNone/>
                        <a:tabLst/>
                        <a:defRPr/>
                      </a:pPr>
                      <a:r>
                        <a:rPr lang="en-GB" sz="1900" dirty="0" smtClean="0"/>
                        <a:t>-Also developed a scorecard used by the government to promote </a:t>
                      </a:r>
                      <a:r>
                        <a:rPr lang="en-GB" sz="1900" b="1" dirty="0" smtClean="0"/>
                        <a:t>accountability</a:t>
                      </a:r>
                      <a:r>
                        <a:rPr lang="en-GB" sz="1900" b="0" i="0" u="none" strike="noStrike" kern="1200" baseline="0" dirty="0" smtClean="0">
                          <a:solidFill>
                            <a:schemeClr val="tx1"/>
                          </a:solidFill>
                          <a:latin typeface="+mn-lt"/>
                          <a:ea typeface="+mn-ea"/>
                          <a:cs typeface="+mn-cs"/>
                        </a:rPr>
                        <a:t>.</a:t>
                      </a:r>
                      <a:endParaRPr lang="en-GB" sz="1900" dirty="0" smtClean="0"/>
                    </a:p>
                  </a:txBody>
                  <a:tcPr/>
                </a:tc>
              </a:tr>
              <a:tr h="1208553">
                <a:tc>
                  <a:txBody>
                    <a:bodyPr/>
                    <a:lstStyle/>
                    <a:p>
                      <a:r>
                        <a:rPr lang="en-GB" sz="1900" dirty="0" smtClean="0"/>
                        <a:t>Norway</a:t>
                      </a:r>
                      <a:endParaRPr lang="en-GB" sz="1900" dirty="0"/>
                    </a:p>
                  </a:txBody>
                  <a:tcPr/>
                </a:tc>
                <a:tc>
                  <a:txBody>
                    <a:bodyPr/>
                    <a:lstStyle/>
                    <a:p>
                      <a:r>
                        <a:rPr lang="en-GB" sz="1900" dirty="0" smtClean="0"/>
                        <a:t>-Government developed a plan for national follow-up of the SDGs in Norway linked to the </a:t>
                      </a:r>
                      <a:r>
                        <a:rPr lang="en-GB" sz="1900" b="1" dirty="0" smtClean="0"/>
                        <a:t>budget process</a:t>
                      </a:r>
                      <a:r>
                        <a:rPr lang="en-GB" sz="1900" dirty="0" smtClean="0"/>
                        <a:t>;</a:t>
                      </a:r>
                    </a:p>
                    <a:p>
                      <a:r>
                        <a:rPr lang="en-GB" sz="1900" dirty="0" smtClean="0"/>
                        <a:t>-Each ministry reports on the status its respective goal(s) in its budget proposal. </a:t>
                      </a:r>
                      <a:endParaRPr lang="en-GB" sz="1900" dirty="0"/>
                    </a:p>
                  </a:txBody>
                  <a:tcPr/>
                </a:tc>
              </a:tr>
            </a:tbl>
          </a:graphicData>
        </a:graphic>
      </p:graphicFrame>
      <p:sp>
        <p:nvSpPr>
          <p:cNvPr id="3" name="Title 2"/>
          <p:cNvSpPr>
            <a:spLocks noGrp="1"/>
          </p:cNvSpPr>
          <p:nvPr>
            <p:ph type="title"/>
          </p:nvPr>
        </p:nvSpPr>
        <p:spPr>
          <a:solidFill>
            <a:schemeClr val="bg1"/>
          </a:solidFill>
        </p:spPr>
        <p:txBody>
          <a:bodyPr/>
          <a:lstStyle/>
          <a:p>
            <a:r>
              <a:rPr lang="en-GB" dirty="0" smtClean="0"/>
              <a:t>Examples of how governments integrate SDG implementation </a:t>
            </a:r>
            <a:endParaRPr lang="en-GB" dirty="0"/>
          </a:p>
        </p:txBody>
      </p:sp>
    </p:spTree>
    <p:extLst>
      <p:ext uri="{BB962C8B-B14F-4D97-AF65-F5344CB8AC3E}">
        <p14:creationId xmlns:p14="http://schemas.microsoft.com/office/powerpoint/2010/main" val="724721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380432" cy="1022400"/>
          </a:xfrm>
          <a:solidFill>
            <a:schemeClr val="bg1"/>
          </a:solidFill>
        </p:spPr>
        <p:txBody>
          <a:bodyPr/>
          <a:lstStyle/>
          <a:p>
            <a:r>
              <a:rPr lang="en-GB" dirty="0"/>
              <a:t>Examples of how governments integrate SDG implementation </a:t>
            </a:r>
          </a:p>
        </p:txBody>
      </p:sp>
      <p:cxnSp>
        <p:nvCxnSpPr>
          <p:cNvPr id="5" name="Straight Arrow Connector 4"/>
          <p:cNvCxnSpPr/>
          <p:nvPr/>
        </p:nvCxnSpPr>
        <p:spPr>
          <a:xfrm>
            <a:off x="539552" y="1916832"/>
            <a:ext cx="806489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6256" y="1412776"/>
            <a:ext cx="1944216" cy="400110"/>
          </a:xfrm>
          <a:prstGeom prst="rect">
            <a:avLst/>
          </a:prstGeom>
          <a:noFill/>
        </p:spPr>
        <p:txBody>
          <a:bodyPr wrap="square" rtlCol="0">
            <a:spAutoFit/>
          </a:bodyPr>
          <a:lstStyle/>
          <a:p>
            <a:pPr algn="r"/>
            <a:r>
              <a:rPr lang="en-GB" sz="2000" b="1" dirty="0" smtClean="0"/>
              <a:t>Centralized</a:t>
            </a:r>
            <a:endParaRPr lang="en-GB" sz="2000" b="1" dirty="0"/>
          </a:p>
        </p:txBody>
      </p:sp>
      <p:sp>
        <p:nvSpPr>
          <p:cNvPr id="8" name="TextBox 7"/>
          <p:cNvSpPr txBox="1"/>
          <p:nvPr/>
        </p:nvSpPr>
        <p:spPr>
          <a:xfrm>
            <a:off x="251520" y="1412776"/>
            <a:ext cx="2304256" cy="400110"/>
          </a:xfrm>
          <a:prstGeom prst="rect">
            <a:avLst/>
          </a:prstGeom>
          <a:noFill/>
        </p:spPr>
        <p:txBody>
          <a:bodyPr wrap="square" rtlCol="0">
            <a:spAutoFit/>
          </a:bodyPr>
          <a:lstStyle/>
          <a:p>
            <a:r>
              <a:rPr lang="en-GB" sz="2000" b="1" dirty="0" smtClean="0"/>
              <a:t>De-centralized</a:t>
            </a:r>
            <a:endParaRPr lang="en-GB" sz="2000" b="1" dirty="0"/>
          </a:p>
        </p:txBody>
      </p:sp>
      <p:sp>
        <p:nvSpPr>
          <p:cNvPr id="9" name="TextBox 8"/>
          <p:cNvSpPr txBox="1"/>
          <p:nvPr/>
        </p:nvSpPr>
        <p:spPr>
          <a:xfrm>
            <a:off x="251520" y="2060849"/>
            <a:ext cx="2520280" cy="3570208"/>
          </a:xfrm>
          <a:prstGeom prst="rect">
            <a:avLst/>
          </a:prstGeom>
          <a:noFill/>
        </p:spPr>
        <p:txBody>
          <a:bodyPr wrap="square" rtlCol="0">
            <a:spAutoFit/>
          </a:bodyPr>
          <a:lstStyle/>
          <a:p>
            <a:r>
              <a:rPr lang="en-GB" dirty="0" smtClean="0"/>
              <a:t>The Netherlands:</a:t>
            </a:r>
            <a:r>
              <a:rPr lang="en-US" dirty="0" smtClean="0"/>
              <a:t> </a:t>
            </a:r>
          </a:p>
          <a:p>
            <a:pPr marL="285750" indent="-285750">
              <a:buFont typeface="Arial" panose="020B0604020202020204" pitchFamily="34" charset="0"/>
              <a:buChar char="•"/>
            </a:pPr>
            <a:r>
              <a:rPr lang="en-US" sz="1600" dirty="0" smtClean="0"/>
              <a:t>Disaggregated, less formal coordination </a:t>
            </a:r>
            <a:r>
              <a:rPr lang="en-US" sz="1600" dirty="0"/>
              <a:t>system </a:t>
            </a:r>
            <a:r>
              <a:rPr lang="en-US" sz="1600" dirty="0" smtClean="0"/>
              <a:t>in both inter-ministerial </a:t>
            </a:r>
            <a:r>
              <a:rPr lang="en-US" sz="1600" dirty="0"/>
              <a:t>and </a:t>
            </a:r>
            <a:r>
              <a:rPr lang="en-US" sz="1600" dirty="0" smtClean="0"/>
              <a:t>stakeholder relationships </a:t>
            </a:r>
          </a:p>
          <a:p>
            <a:pPr marL="285750" indent="-285750">
              <a:buFont typeface="Arial" panose="020B0604020202020204" pitchFamily="34" charset="0"/>
              <a:buChar char="•"/>
            </a:pPr>
            <a:r>
              <a:rPr lang="en-US" sz="1600" dirty="0" smtClean="0"/>
              <a:t>Implementation responsibilities spread across government</a:t>
            </a:r>
          </a:p>
          <a:p>
            <a:pPr marL="285750" indent="-285750">
              <a:buFont typeface="Arial" panose="020B0604020202020204" pitchFamily="34" charset="0"/>
              <a:buChar char="•"/>
            </a:pPr>
            <a:r>
              <a:rPr lang="en-US" sz="1600" dirty="0" smtClean="0"/>
              <a:t>Monitoring and reporting shared with non-governmental stakeholders</a:t>
            </a:r>
          </a:p>
        </p:txBody>
      </p:sp>
      <p:sp>
        <p:nvSpPr>
          <p:cNvPr id="11" name="TextBox 10"/>
          <p:cNvSpPr txBox="1"/>
          <p:nvPr/>
        </p:nvSpPr>
        <p:spPr>
          <a:xfrm>
            <a:off x="3059832" y="2060855"/>
            <a:ext cx="2736304" cy="4555093"/>
          </a:xfrm>
          <a:prstGeom prst="rect">
            <a:avLst/>
          </a:prstGeom>
          <a:noFill/>
        </p:spPr>
        <p:txBody>
          <a:bodyPr wrap="square" rtlCol="0">
            <a:spAutoFit/>
          </a:bodyPr>
          <a:lstStyle/>
          <a:p>
            <a:r>
              <a:rPr lang="en-GB" dirty="0" smtClean="0"/>
              <a:t>Sweden:</a:t>
            </a:r>
            <a:r>
              <a:rPr lang="en-US" dirty="0" smtClean="0"/>
              <a:t> </a:t>
            </a:r>
          </a:p>
          <a:p>
            <a:pPr marL="285750" indent="-285750">
              <a:buFont typeface="Arial" panose="020B0604020202020204" pitchFamily="34" charset="0"/>
              <a:buChar char="•"/>
            </a:pPr>
            <a:r>
              <a:rPr lang="en-US" sz="1600" dirty="0" smtClean="0"/>
              <a:t>Ministries responsible </a:t>
            </a:r>
            <a:r>
              <a:rPr lang="en-US" sz="1600" dirty="0"/>
              <a:t>for implementing </a:t>
            </a:r>
            <a:r>
              <a:rPr lang="en-US" sz="1600" dirty="0" smtClean="0"/>
              <a:t>SDGs in order to promote whole-of-government response</a:t>
            </a:r>
          </a:p>
          <a:p>
            <a:pPr marL="285750" indent="-285750">
              <a:buFont typeface="Arial" panose="020B0604020202020204" pitchFamily="34" charset="0"/>
              <a:buChar char="•"/>
            </a:pPr>
            <a:r>
              <a:rPr lang="en-US" sz="1600" dirty="0"/>
              <a:t>Minister for Public Administration responsible for coordinating and promoting </a:t>
            </a:r>
            <a:r>
              <a:rPr lang="en-US" sz="1600" dirty="0" smtClean="0"/>
              <a:t>implementation</a:t>
            </a:r>
          </a:p>
          <a:p>
            <a:pPr marL="285750" indent="-285750">
              <a:buFont typeface="Arial" panose="020B0604020202020204" pitchFamily="34" charset="0"/>
              <a:buChar char="•"/>
            </a:pPr>
            <a:r>
              <a:rPr lang="en-US" sz="1600" dirty="0" smtClean="0"/>
              <a:t>Government </a:t>
            </a:r>
            <a:r>
              <a:rPr lang="en-US" sz="1600" dirty="0"/>
              <a:t>appointed a national delegation to support </a:t>
            </a:r>
            <a:r>
              <a:rPr lang="en-US" sz="1600" dirty="0" smtClean="0"/>
              <a:t>implementation </a:t>
            </a:r>
            <a:r>
              <a:rPr lang="en-US" sz="1600" dirty="0"/>
              <a:t>of the 2030 Agenda, both nationally and </a:t>
            </a:r>
            <a:r>
              <a:rPr lang="en-US" sz="1600" dirty="0" smtClean="0"/>
              <a:t>internationally</a:t>
            </a:r>
            <a:endParaRPr lang="en-US" sz="1600" dirty="0"/>
          </a:p>
        </p:txBody>
      </p:sp>
      <p:sp>
        <p:nvSpPr>
          <p:cNvPr id="12" name="TextBox 11"/>
          <p:cNvSpPr txBox="1"/>
          <p:nvPr/>
        </p:nvSpPr>
        <p:spPr>
          <a:xfrm>
            <a:off x="6084168" y="2060848"/>
            <a:ext cx="2736304" cy="4308872"/>
          </a:xfrm>
          <a:prstGeom prst="rect">
            <a:avLst/>
          </a:prstGeom>
          <a:noFill/>
        </p:spPr>
        <p:txBody>
          <a:bodyPr wrap="square" rtlCol="0">
            <a:spAutoFit/>
          </a:bodyPr>
          <a:lstStyle/>
          <a:p>
            <a:r>
              <a:rPr lang="en-GB" dirty="0" smtClean="0"/>
              <a:t>Mexico:</a:t>
            </a:r>
            <a:r>
              <a:rPr lang="en-US" dirty="0" smtClean="0"/>
              <a:t> </a:t>
            </a:r>
          </a:p>
          <a:p>
            <a:pPr marL="285750" indent="-285750">
              <a:buFont typeface="Arial" panose="020B0604020202020204" pitchFamily="34" charset="0"/>
              <a:buChar char="•"/>
            </a:pPr>
            <a:r>
              <a:rPr lang="en-GB" sz="1600" dirty="0"/>
              <a:t>National Council of </a:t>
            </a:r>
            <a:r>
              <a:rPr lang="en-US" sz="1600" dirty="0"/>
              <a:t>the 2030 Agenda for Sustainable </a:t>
            </a:r>
            <a:r>
              <a:rPr lang="en-US" sz="1600" dirty="0" smtClean="0"/>
              <a:t>Development, headed by President, established to bring together federal </a:t>
            </a:r>
            <a:r>
              <a:rPr lang="en-US" sz="1600" dirty="0"/>
              <a:t>and local governments, civil society, </a:t>
            </a:r>
            <a:r>
              <a:rPr lang="en-US" sz="1600" dirty="0" smtClean="0"/>
              <a:t>private </a:t>
            </a:r>
            <a:r>
              <a:rPr lang="en-GB" sz="1600" dirty="0"/>
              <a:t>sector and </a:t>
            </a:r>
            <a:r>
              <a:rPr lang="en-GB" sz="1600" dirty="0" smtClean="0"/>
              <a:t>academia</a:t>
            </a:r>
            <a:endParaRPr lang="en-US" sz="1600" dirty="0"/>
          </a:p>
          <a:p>
            <a:pPr marL="285750" indent="-285750">
              <a:buFont typeface="Arial" panose="020B0604020202020204" pitchFamily="34" charset="0"/>
              <a:buChar char="•"/>
            </a:pPr>
            <a:r>
              <a:rPr lang="en-GB" sz="1600" dirty="0" smtClean="0"/>
              <a:t>Office of the President also heads the Technical </a:t>
            </a:r>
            <a:r>
              <a:rPr lang="en-GB" sz="1600" dirty="0"/>
              <a:t>Committee </a:t>
            </a:r>
            <a:r>
              <a:rPr lang="en-GB" sz="1600" dirty="0" smtClean="0"/>
              <a:t>on the </a:t>
            </a:r>
            <a:r>
              <a:rPr lang="en-US" sz="1600" dirty="0" smtClean="0"/>
              <a:t>SDGs, </a:t>
            </a:r>
            <a:r>
              <a:rPr lang="en-US" sz="1600" dirty="0"/>
              <a:t>comprising </a:t>
            </a:r>
            <a:r>
              <a:rPr lang="en-US" sz="1600" dirty="0" smtClean="0"/>
              <a:t>government </a:t>
            </a:r>
            <a:r>
              <a:rPr lang="en-US" sz="1600" dirty="0"/>
              <a:t>agencies charged with monitoring </a:t>
            </a:r>
            <a:r>
              <a:rPr lang="en-US" sz="1600" dirty="0" smtClean="0"/>
              <a:t>SDG indicators </a:t>
            </a:r>
          </a:p>
        </p:txBody>
      </p:sp>
    </p:spTree>
    <p:extLst>
      <p:ext uri="{BB962C8B-B14F-4D97-AF65-F5344CB8AC3E}">
        <p14:creationId xmlns:p14="http://schemas.microsoft.com/office/powerpoint/2010/main" val="321400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424480" cy="4525200"/>
          </a:xfrm>
        </p:spPr>
        <p:txBody>
          <a:bodyPr>
            <a:normAutofit/>
          </a:bodyPr>
          <a:lstStyle/>
          <a:p>
            <a:r>
              <a:rPr lang="en-GB" sz="2400" dirty="0"/>
              <a:t>Technically </a:t>
            </a:r>
            <a:r>
              <a:rPr lang="en-GB" sz="2400" b="1" dirty="0"/>
              <a:t>policy </a:t>
            </a:r>
            <a:r>
              <a:rPr lang="en-GB" sz="2400" b="1" dirty="0" smtClean="0"/>
              <a:t>neutral</a:t>
            </a:r>
          </a:p>
          <a:p>
            <a:r>
              <a:rPr lang="en-GB" sz="2400" b="1" dirty="0" smtClean="0"/>
              <a:t>Convening power </a:t>
            </a:r>
            <a:r>
              <a:rPr lang="en-GB" sz="2400" dirty="0" smtClean="0"/>
              <a:t>linked to the head of government and political sensitivity</a:t>
            </a:r>
            <a:endParaRPr lang="en-GB" sz="2400" dirty="0"/>
          </a:p>
          <a:p>
            <a:r>
              <a:rPr lang="en-GB" sz="2400" dirty="0" err="1" smtClean="0"/>
              <a:t>CoG</a:t>
            </a:r>
            <a:r>
              <a:rPr lang="en-GB" sz="2400" dirty="0" smtClean="0"/>
              <a:t> </a:t>
            </a:r>
            <a:r>
              <a:rPr lang="en-GB" sz="2400" b="1" dirty="0" smtClean="0"/>
              <a:t>expertise on supporting cross-cutting </a:t>
            </a:r>
            <a:r>
              <a:rPr lang="en-GB" sz="2400" dirty="0" smtClean="0"/>
              <a:t>/ horizontal </a:t>
            </a:r>
            <a:r>
              <a:rPr lang="en-GB" sz="2400" dirty="0"/>
              <a:t>projects</a:t>
            </a:r>
          </a:p>
          <a:p>
            <a:r>
              <a:rPr lang="en-GB" sz="2400" dirty="0" smtClean="0"/>
              <a:t>Centres of government are </a:t>
            </a:r>
            <a:r>
              <a:rPr lang="en-GB" sz="2400" b="1" dirty="0" smtClean="0"/>
              <a:t>currently leading initiatives that support the implementation of SDGs</a:t>
            </a:r>
            <a:r>
              <a:rPr lang="en-GB" sz="2400" dirty="0" smtClean="0"/>
              <a:t> (gender equality, poverty reduction, resource efficiency, climate action, wellbeing)</a:t>
            </a:r>
          </a:p>
          <a:p>
            <a:r>
              <a:rPr lang="en-GB" sz="2400" dirty="0" smtClean="0"/>
              <a:t>Support </a:t>
            </a:r>
            <a:r>
              <a:rPr lang="en-GB" sz="2400" b="1" dirty="0" smtClean="0"/>
              <a:t>vertical coordination </a:t>
            </a:r>
            <a:r>
              <a:rPr lang="en-GB" sz="2400" dirty="0" smtClean="0"/>
              <a:t>to help localise the SDGs</a:t>
            </a:r>
          </a:p>
        </p:txBody>
      </p:sp>
      <p:sp>
        <p:nvSpPr>
          <p:cNvPr id="3" name="Title 2"/>
          <p:cNvSpPr>
            <a:spLocks noGrp="1"/>
          </p:cNvSpPr>
          <p:nvPr>
            <p:ph type="title"/>
          </p:nvPr>
        </p:nvSpPr>
        <p:spPr/>
        <p:txBody>
          <a:bodyPr/>
          <a:lstStyle/>
          <a:p>
            <a:r>
              <a:rPr lang="en-GB" dirty="0" smtClean="0"/>
              <a:t>The role of the Centre of Government in driving the SDG agenda</a:t>
            </a:r>
            <a:endParaRPr lang="en-GB" dirty="0"/>
          </a:p>
        </p:txBody>
      </p:sp>
    </p:spTree>
    <p:extLst>
      <p:ext uri="{BB962C8B-B14F-4D97-AF65-F5344CB8AC3E}">
        <p14:creationId xmlns:p14="http://schemas.microsoft.com/office/powerpoint/2010/main" val="153313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700809"/>
            <a:ext cx="5544160" cy="4381184"/>
          </a:xfrm>
        </p:spPr>
        <p:txBody>
          <a:bodyPr>
            <a:normAutofit fontScale="77500" lnSpcReduction="20000"/>
          </a:bodyPr>
          <a:lstStyle/>
          <a:p>
            <a:r>
              <a:rPr lang="en-GB" dirty="0" smtClean="0"/>
              <a:t>Launched at High Level Political Forum (July 2017)</a:t>
            </a:r>
          </a:p>
          <a:p>
            <a:r>
              <a:rPr lang="en-GB" dirty="0" smtClean="0"/>
              <a:t>Focus on:</a:t>
            </a:r>
          </a:p>
          <a:p>
            <a:pPr lvl="1"/>
            <a:r>
              <a:rPr lang="en-US" b="1" dirty="0"/>
              <a:t>Institutional mechanisms </a:t>
            </a:r>
            <a:r>
              <a:rPr lang="en-US" dirty="0" smtClean="0"/>
              <a:t>in </a:t>
            </a:r>
            <a:r>
              <a:rPr lang="en-US" dirty="0"/>
              <a:t>place to support delivery of </a:t>
            </a:r>
            <a:r>
              <a:rPr lang="en-US" dirty="0" smtClean="0"/>
              <a:t>SDGs</a:t>
            </a:r>
            <a:r>
              <a:rPr lang="en-GB" dirty="0" smtClean="0"/>
              <a:t>; </a:t>
            </a:r>
            <a:endParaRPr lang="en-GB" dirty="0"/>
          </a:p>
          <a:p>
            <a:pPr lvl="1"/>
            <a:r>
              <a:rPr lang="en-US" b="1" dirty="0"/>
              <a:t>Coordination function </a:t>
            </a:r>
            <a:r>
              <a:rPr lang="en-US" dirty="0"/>
              <a:t>and management of trade-offs between SDGs and </a:t>
            </a:r>
            <a:r>
              <a:rPr lang="en-US" dirty="0" smtClean="0"/>
              <a:t>targets</a:t>
            </a:r>
            <a:r>
              <a:rPr lang="en-GB" dirty="0"/>
              <a:t>;</a:t>
            </a:r>
          </a:p>
          <a:p>
            <a:pPr lvl="1"/>
            <a:r>
              <a:rPr lang="en-GB" dirty="0" smtClean="0"/>
              <a:t>Integration of the SDGs into </a:t>
            </a:r>
            <a:r>
              <a:rPr lang="en-GB" dirty="0"/>
              <a:t>the </a:t>
            </a:r>
            <a:r>
              <a:rPr lang="en-GB" b="1" dirty="0"/>
              <a:t>budget </a:t>
            </a:r>
            <a:r>
              <a:rPr lang="en-GB" b="1" dirty="0" smtClean="0"/>
              <a:t>process</a:t>
            </a:r>
            <a:r>
              <a:rPr lang="en-GB" dirty="0"/>
              <a:t>;</a:t>
            </a:r>
          </a:p>
          <a:p>
            <a:pPr lvl="1"/>
            <a:r>
              <a:rPr lang="en-US" dirty="0"/>
              <a:t>Institutional mechanisms to support </a:t>
            </a:r>
            <a:r>
              <a:rPr lang="en-US" b="1" dirty="0"/>
              <a:t>stakeholder </a:t>
            </a:r>
            <a:r>
              <a:rPr lang="en-US" b="1" dirty="0" smtClean="0"/>
              <a:t>engagement</a:t>
            </a:r>
            <a:r>
              <a:rPr lang="en-GB" dirty="0" smtClean="0"/>
              <a:t>.</a:t>
            </a:r>
            <a:endParaRPr lang="en-GB" dirty="0"/>
          </a:p>
          <a:p>
            <a:pPr marL="0" indent="0">
              <a:buNone/>
            </a:pPr>
            <a:endParaRPr lang="en-GB" dirty="0"/>
          </a:p>
        </p:txBody>
      </p:sp>
      <p:sp>
        <p:nvSpPr>
          <p:cNvPr id="3" name="Title 2"/>
          <p:cNvSpPr>
            <a:spLocks noGrp="1"/>
          </p:cNvSpPr>
          <p:nvPr>
            <p:ph type="title"/>
          </p:nvPr>
        </p:nvSpPr>
        <p:spPr>
          <a:xfrm>
            <a:off x="1080005" y="237600"/>
            <a:ext cx="7779073" cy="743128"/>
          </a:xfrm>
        </p:spPr>
        <p:txBody>
          <a:bodyPr/>
          <a:lstStyle/>
          <a:p>
            <a:r>
              <a:rPr lang="en-GB" dirty="0" smtClean="0"/>
              <a:t>“Ensuring institutions are fit to deliver the SDGs”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215" y="1844824"/>
            <a:ext cx="2558881" cy="3645024"/>
          </a:xfrm>
          <a:prstGeom prst="rect">
            <a:avLst/>
          </a:prstGeom>
        </p:spPr>
      </p:pic>
    </p:spTree>
    <p:extLst>
      <p:ext uri="{BB962C8B-B14F-4D97-AF65-F5344CB8AC3E}">
        <p14:creationId xmlns:p14="http://schemas.microsoft.com/office/powerpoint/2010/main" val="3955153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352472" cy="4525200"/>
          </a:xfrm>
        </p:spPr>
        <p:txBody>
          <a:bodyPr>
            <a:normAutofit lnSpcReduction="10000"/>
          </a:bodyPr>
          <a:lstStyle/>
          <a:p>
            <a:pPr marL="0" indent="0">
              <a:buNone/>
            </a:pPr>
            <a:r>
              <a:rPr lang="en-GB" dirty="0" smtClean="0"/>
              <a:t>More evidence is needed on the strengths and weaknesses of different institutional models</a:t>
            </a:r>
          </a:p>
          <a:p>
            <a:r>
              <a:rPr lang="en-GB" b="1" dirty="0" smtClean="0">
                <a:solidFill>
                  <a:schemeClr val="tx2"/>
                </a:solidFill>
              </a:rPr>
              <a:t>Lesson 1: </a:t>
            </a:r>
            <a:r>
              <a:rPr lang="en-GB" dirty="0" smtClean="0"/>
              <a:t>Ensuring political mandate to implement the SDGs </a:t>
            </a:r>
          </a:p>
          <a:p>
            <a:r>
              <a:rPr lang="en-GB" b="1" dirty="0" smtClean="0">
                <a:solidFill>
                  <a:schemeClr val="tx2"/>
                </a:solidFill>
              </a:rPr>
              <a:t>Lesson 2:</a:t>
            </a:r>
            <a:r>
              <a:rPr lang="en-GB" b="1" dirty="0" smtClean="0"/>
              <a:t> </a:t>
            </a:r>
            <a:r>
              <a:rPr lang="en-GB" dirty="0" smtClean="0"/>
              <a:t>Adapting </a:t>
            </a:r>
            <a:r>
              <a:rPr lang="en-GB" dirty="0"/>
              <a:t>to the political culture but not to the political </a:t>
            </a:r>
            <a:r>
              <a:rPr lang="en-GB" dirty="0" smtClean="0"/>
              <a:t>cycles</a:t>
            </a:r>
          </a:p>
          <a:p>
            <a:r>
              <a:rPr lang="en-GB" b="1" dirty="0" smtClean="0">
                <a:solidFill>
                  <a:schemeClr val="tx2"/>
                </a:solidFill>
              </a:rPr>
              <a:t>Lesson 3:</a:t>
            </a:r>
            <a:r>
              <a:rPr lang="en-GB" b="1" dirty="0" smtClean="0"/>
              <a:t> </a:t>
            </a:r>
            <a:r>
              <a:rPr lang="en-GB" dirty="0" smtClean="0"/>
              <a:t>Importance </a:t>
            </a:r>
            <a:r>
              <a:rPr lang="en-GB" dirty="0"/>
              <a:t>of integrating the SDGs into the budget process</a:t>
            </a:r>
          </a:p>
          <a:p>
            <a:endParaRPr lang="en-GB" dirty="0"/>
          </a:p>
          <a:p>
            <a:endParaRPr lang="en-GB" dirty="0" smtClean="0"/>
          </a:p>
          <a:p>
            <a:pPr lvl="1"/>
            <a:endParaRPr lang="en-GB" dirty="0" smtClean="0"/>
          </a:p>
          <a:p>
            <a:endParaRPr lang="en-GB" dirty="0"/>
          </a:p>
        </p:txBody>
      </p:sp>
      <p:sp>
        <p:nvSpPr>
          <p:cNvPr id="3" name="Title 2"/>
          <p:cNvSpPr>
            <a:spLocks noGrp="1"/>
          </p:cNvSpPr>
          <p:nvPr>
            <p:ph type="title"/>
          </p:nvPr>
        </p:nvSpPr>
        <p:spPr/>
        <p:txBody>
          <a:bodyPr/>
          <a:lstStyle/>
          <a:p>
            <a:r>
              <a:rPr lang="en-GB" dirty="0" smtClean="0"/>
              <a:t>Institutional Mechanisms to implement the SDGs: Early lessons</a:t>
            </a:r>
            <a:endParaRPr lang="en-GB" dirty="0"/>
          </a:p>
        </p:txBody>
      </p:sp>
    </p:spTree>
    <p:extLst>
      <p:ext uri="{BB962C8B-B14F-4D97-AF65-F5344CB8AC3E}">
        <p14:creationId xmlns:p14="http://schemas.microsoft.com/office/powerpoint/2010/main" val="64576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solidFill>
                  <a:schemeClr val="tx2"/>
                </a:solidFill>
              </a:rPr>
              <a:t>Lesson 4:</a:t>
            </a:r>
            <a:r>
              <a:rPr lang="en-GB" b="1" dirty="0" smtClean="0"/>
              <a:t> </a:t>
            </a:r>
            <a:r>
              <a:rPr lang="en-GB" dirty="0" smtClean="0"/>
              <a:t>Institutional </a:t>
            </a:r>
            <a:r>
              <a:rPr lang="en-GB" dirty="0"/>
              <a:t>coordination </a:t>
            </a:r>
            <a:r>
              <a:rPr lang="en-GB" dirty="0" smtClean="0"/>
              <a:t>taking into account new realities</a:t>
            </a:r>
            <a:endParaRPr lang="en-GB" dirty="0"/>
          </a:p>
          <a:p>
            <a:pPr lvl="1"/>
            <a:r>
              <a:rPr lang="en-GB" dirty="0"/>
              <a:t>Growing complexity in public service delivery</a:t>
            </a:r>
          </a:p>
          <a:p>
            <a:pPr lvl="1"/>
            <a:r>
              <a:rPr lang="en-GB" dirty="0"/>
              <a:t>Value of systems change rather than more traditional institutional structures</a:t>
            </a:r>
          </a:p>
          <a:p>
            <a:pPr lvl="1"/>
            <a:r>
              <a:rPr lang="en-GB" dirty="0"/>
              <a:t>Going beyond the executive</a:t>
            </a:r>
          </a:p>
          <a:p>
            <a:pPr lvl="1"/>
            <a:r>
              <a:rPr lang="en-GB" dirty="0" smtClean="0"/>
              <a:t>Engaging </a:t>
            </a:r>
            <a:r>
              <a:rPr lang="en-GB" dirty="0"/>
              <a:t>local governments and </a:t>
            </a:r>
            <a:r>
              <a:rPr lang="en-GB" dirty="0" smtClean="0"/>
              <a:t>authorities</a:t>
            </a:r>
          </a:p>
          <a:p>
            <a:r>
              <a:rPr lang="en-GB" b="1" dirty="0" smtClean="0">
                <a:solidFill>
                  <a:schemeClr val="tx2"/>
                </a:solidFill>
              </a:rPr>
              <a:t>Lesson 5:</a:t>
            </a:r>
            <a:r>
              <a:rPr lang="en-GB" dirty="0" smtClean="0"/>
              <a:t> Stakeholder </a:t>
            </a:r>
            <a:r>
              <a:rPr lang="en-GB" dirty="0"/>
              <a:t>participation </a:t>
            </a:r>
            <a:r>
              <a:rPr lang="en-GB" dirty="0" smtClean="0"/>
              <a:t>rather than </a:t>
            </a:r>
            <a:r>
              <a:rPr lang="en-GB" dirty="0"/>
              <a:t>ex-post consultation</a:t>
            </a:r>
          </a:p>
          <a:p>
            <a:endParaRPr lang="en-GB" dirty="0" smtClean="0"/>
          </a:p>
        </p:txBody>
      </p:sp>
      <p:sp>
        <p:nvSpPr>
          <p:cNvPr id="3" name="Title 2"/>
          <p:cNvSpPr>
            <a:spLocks noGrp="1"/>
          </p:cNvSpPr>
          <p:nvPr>
            <p:ph type="title"/>
          </p:nvPr>
        </p:nvSpPr>
        <p:spPr/>
        <p:txBody>
          <a:bodyPr/>
          <a:lstStyle/>
          <a:p>
            <a:r>
              <a:rPr lang="en-GB" dirty="0"/>
              <a:t>Institutional Mechanisms to implement the SDGs: early </a:t>
            </a:r>
            <a:r>
              <a:rPr lang="en-GB" dirty="0" smtClean="0"/>
              <a:t>lessons (2)</a:t>
            </a:r>
            <a:endParaRPr lang="en-GB" dirty="0"/>
          </a:p>
        </p:txBody>
      </p:sp>
    </p:spTree>
    <p:extLst>
      <p:ext uri="{BB962C8B-B14F-4D97-AF65-F5344CB8AC3E}">
        <p14:creationId xmlns:p14="http://schemas.microsoft.com/office/powerpoint/2010/main" val="312310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484784"/>
            <a:ext cx="8218800" cy="4896544"/>
          </a:xfrm>
        </p:spPr>
        <p:txBody>
          <a:bodyPr>
            <a:normAutofit fontScale="70000" lnSpcReduction="20000"/>
          </a:bodyPr>
          <a:lstStyle/>
          <a:p>
            <a:pPr>
              <a:lnSpc>
                <a:spcPct val="120000"/>
              </a:lnSpc>
            </a:pPr>
            <a:r>
              <a:rPr lang="en-GB" dirty="0" smtClean="0"/>
              <a:t>The breadth and complexity and long-term nature of the SDGs means </a:t>
            </a:r>
            <a:r>
              <a:rPr lang="en-GB" b="1" dirty="0" smtClean="0"/>
              <a:t>that governments need to align policies to achieve them</a:t>
            </a:r>
            <a:r>
              <a:rPr lang="en-GB" dirty="0" smtClean="0"/>
              <a:t>. </a:t>
            </a:r>
          </a:p>
          <a:p>
            <a:pPr>
              <a:lnSpc>
                <a:spcPct val="120000"/>
              </a:lnSpc>
            </a:pPr>
            <a:r>
              <a:rPr lang="en-GB" dirty="0" smtClean="0"/>
              <a:t>Institutional mechanisms are in place but these vary in both structures and depth across government</a:t>
            </a:r>
          </a:p>
          <a:p>
            <a:pPr>
              <a:lnSpc>
                <a:spcPct val="120000"/>
              </a:lnSpc>
            </a:pPr>
            <a:r>
              <a:rPr lang="en-GB" dirty="0" smtClean="0"/>
              <a:t>More evidence is needed on the </a:t>
            </a:r>
            <a:r>
              <a:rPr lang="en-GB" b="1" dirty="0" smtClean="0"/>
              <a:t>strengths and weaknesses of different institutional models </a:t>
            </a:r>
            <a:r>
              <a:rPr lang="en-GB" dirty="0" smtClean="0"/>
              <a:t>to deliver on the SDGs</a:t>
            </a:r>
          </a:p>
          <a:p>
            <a:pPr>
              <a:lnSpc>
                <a:spcPct val="120000"/>
              </a:lnSpc>
            </a:pPr>
            <a:r>
              <a:rPr lang="en-GB" dirty="0" smtClean="0"/>
              <a:t>Lessons learned show that there is no single model but that similar challenges emerge between countries and countries can benefit from innovative solutions</a:t>
            </a:r>
          </a:p>
          <a:p>
            <a:pPr>
              <a:lnSpc>
                <a:spcPct val="120000"/>
              </a:lnSpc>
            </a:pPr>
            <a:r>
              <a:rPr lang="en-GB" b="1" dirty="0" smtClean="0"/>
              <a:t>Knowledge Initiative for National Implementation of the SDGs </a:t>
            </a:r>
            <a:r>
              <a:rPr lang="en-GB" dirty="0" smtClean="0"/>
              <a:t>(OECD-SDSN partnership)</a:t>
            </a:r>
            <a:endParaRPr lang="en-GB" dirty="0"/>
          </a:p>
        </p:txBody>
      </p:sp>
      <p:sp>
        <p:nvSpPr>
          <p:cNvPr id="3" name="Title 2"/>
          <p:cNvSpPr>
            <a:spLocks noGrp="1"/>
          </p:cNvSpPr>
          <p:nvPr>
            <p:ph type="title"/>
          </p:nvPr>
        </p:nvSpPr>
        <p:spPr/>
        <p:txBody>
          <a:bodyPr/>
          <a:lstStyle/>
          <a:p>
            <a:r>
              <a:rPr lang="en-GB" dirty="0"/>
              <a:t>Key </a:t>
            </a:r>
            <a:r>
              <a:rPr lang="en-GB" dirty="0"/>
              <a:t>messages</a:t>
            </a:r>
            <a:endParaRPr lang="en-GB" dirty="0"/>
          </a:p>
        </p:txBody>
      </p:sp>
    </p:spTree>
    <p:extLst>
      <p:ext uri="{BB962C8B-B14F-4D97-AF65-F5344CB8AC3E}">
        <p14:creationId xmlns:p14="http://schemas.microsoft.com/office/powerpoint/2010/main" val="348626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0000" y="6411600"/>
            <a:ext cx="342000" cy="244800"/>
          </a:xfrm>
          <a:prstGeom prst="rect">
            <a:avLst/>
          </a:prstGeom>
        </p:spPr>
        <p:txBody>
          <a:bodyPr/>
          <a:lstStyle/>
          <a:p>
            <a:fld id="{133776F5-4975-4AB4-B55B-C481AEBE4C54}" type="slidenum">
              <a:rPr lang="en-GB" smtClean="0">
                <a:solidFill>
                  <a:prstClr val="white"/>
                </a:solidFill>
              </a:rPr>
              <a:pPr/>
              <a:t>9</a:t>
            </a:fld>
            <a:endParaRPr lang="en-GB">
              <a:solidFill>
                <a:prstClr val="white"/>
              </a:solidFill>
            </a:endParaRPr>
          </a:p>
        </p:txBody>
      </p:sp>
      <p:sp>
        <p:nvSpPr>
          <p:cNvPr id="4" name="Title 3"/>
          <p:cNvSpPr>
            <a:spLocks noGrp="1"/>
          </p:cNvSpPr>
          <p:nvPr>
            <p:ph type="title"/>
          </p:nvPr>
        </p:nvSpPr>
        <p:spPr>
          <a:xfrm>
            <a:off x="1080000" y="237600"/>
            <a:ext cx="8064000" cy="1022400"/>
          </a:xfrm>
        </p:spPr>
        <p:txBody>
          <a:bodyPr/>
          <a:lstStyle/>
          <a:p>
            <a:r>
              <a:rPr lang="fr-FR" dirty="0" err="1" smtClean="0"/>
              <a:t>Strengthening</a:t>
            </a:r>
            <a:r>
              <a:rPr lang="fr-FR" dirty="0" smtClean="0"/>
              <a:t> </a:t>
            </a:r>
            <a:r>
              <a:rPr lang="fr-FR" dirty="0" err="1" smtClean="0"/>
              <a:t>outcome</a:t>
            </a:r>
            <a:r>
              <a:rPr lang="fr-FR" dirty="0" smtClean="0"/>
              <a:t> data to help </a:t>
            </a:r>
            <a:r>
              <a:rPr lang="fr-FR" dirty="0" err="1"/>
              <a:t>governments</a:t>
            </a:r>
            <a:r>
              <a:rPr lang="fr-FR" dirty="0" smtClean="0"/>
              <a:t> </a:t>
            </a:r>
            <a:r>
              <a:rPr lang="fr-FR" dirty="0" err="1" smtClean="0"/>
              <a:t>evaluate</a:t>
            </a:r>
            <a:r>
              <a:rPr lang="fr-FR" dirty="0" smtClean="0"/>
              <a:t> and </a:t>
            </a:r>
            <a:r>
              <a:rPr lang="fr-FR" dirty="0" err="1" smtClean="0"/>
              <a:t>steer</a:t>
            </a:r>
            <a:endParaRPr lang="en-GB" b="1"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77200070"/>
              </p:ext>
            </p:extLst>
          </p:nvPr>
        </p:nvGraphicFramePr>
        <p:xfrm>
          <a:off x="396507" y="1700808"/>
          <a:ext cx="7848600" cy="1104900"/>
        </p:xfrm>
        <a:graphic>
          <a:graphicData uri="http://schemas.openxmlformats.org/drawingml/2006/table">
            <a:tbl>
              <a:tblPr/>
              <a:tblGrid>
                <a:gridCol w="1008112"/>
                <a:gridCol w="6840488"/>
              </a:tblGrid>
              <a:tr h="137030">
                <a:tc>
                  <a:txBody>
                    <a:bodyPr/>
                    <a:lstStyle/>
                    <a:p>
                      <a:pPr algn="l" fontAlgn="b"/>
                      <a:r>
                        <a:rPr lang="en-GB" sz="1000" b="0"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C4D79B"/>
                    </a:solidFill>
                  </a:tcPr>
                </a:tc>
                <a:tc>
                  <a:txBody>
                    <a:bodyPr/>
                    <a:lstStyle/>
                    <a:p>
                      <a:pPr algn="l" fontAlgn="b"/>
                      <a:r>
                        <a:rPr lang="en-GB" sz="1100" b="0" i="0" u="none" strike="noStrike" dirty="0">
                          <a:solidFill>
                            <a:srgbClr val="000000"/>
                          </a:solidFill>
                          <a:effectLst/>
                          <a:latin typeface="Times New Roman"/>
                        </a:rPr>
                        <a:t>Top third </a:t>
                      </a:r>
                      <a:r>
                        <a:rPr lang="en-GB" sz="1100" b="0" i="0" u="none" strike="noStrike" dirty="0" smtClean="0">
                          <a:solidFill>
                            <a:srgbClr val="000000"/>
                          </a:solidFill>
                          <a:effectLst/>
                          <a:latin typeface="Times New Roman"/>
                        </a:rPr>
                        <a:t>group.</a:t>
                      </a:r>
                      <a:endParaRPr lang="en-GB" sz="1100" b="0" i="0" u="none" strike="noStrike" dirty="0">
                        <a:solidFill>
                          <a:srgbClr val="000000"/>
                        </a:solidFill>
                        <a:effectLst/>
                        <a:latin typeface="Times New Roman"/>
                      </a:endParaRPr>
                    </a:p>
                  </a:txBody>
                  <a:tcPr marL="9525" marR="9525" marT="9525" marB="0" anchor="b">
                    <a:lnL>
                      <a:noFill/>
                    </a:lnL>
                    <a:lnR>
                      <a:noFill/>
                    </a:lnR>
                    <a:lnT>
                      <a:noFill/>
                    </a:lnT>
                    <a:lnB>
                      <a:noFill/>
                    </a:lnB>
                  </a:tcPr>
                </a:tc>
              </a:tr>
              <a:tr h="137030">
                <a:tc>
                  <a:txBody>
                    <a:bodyPr/>
                    <a:lstStyle/>
                    <a:p>
                      <a:pPr algn="l" fontAlgn="b"/>
                      <a:r>
                        <a:rPr lang="en-GB" sz="1000" b="0"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FABF8F"/>
                    </a:solidFill>
                  </a:tcPr>
                </a:tc>
                <a:tc>
                  <a:txBody>
                    <a:bodyPr/>
                    <a:lstStyle/>
                    <a:p>
                      <a:pPr algn="l" fontAlgn="b"/>
                      <a:r>
                        <a:rPr lang="en-GB" sz="1100" b="0" i="0" u="none" strike="noStrike" dirty="0">
                          <a:solidFill>
                            <a:srgbClr val="000000"/>
                          </a:solidFill>
                          <a:effectLst/>
                          <a:latin typeface="Times New Roman"/>
                        </a:rPr>
                        <a:t>Middle third </a:t>
                      </a:r>
                      <a:r>
                        <a:rPr lang="en-GB" sz="1100" b="0" i="0" u="none" strike="noStrike" dirty="0" smtClean="0">
                          <a:solidFill>
                            <a:srgbClr val="000000"/>
                          </a:solidFill>
                          <a:effectLst/>
                          <a:latin typeface="Times New Roman"/>
                        </a:rPr>
                        <a:t>group.</a:t>
                      </a:r>
                      <a:endParaRPr lang="en-GB" sz="1100" b="0" i="0" u="none" strike="noStrike" dirty="0">
                        <a:solidFill>
                          <a:srgbClr val="000000"/>
                        </a:solidFill>
                        <a:effectLst/>
                        <a:latin typeface="Times New Roman"/>
                      </a:endParaRPr>
                    </a:p>
                  </a:txBody>
                  <a:tcPr marL="9525" marR="9525" marT="9525" marB="0" anchor="b">
                    <a:lnL>
                      <a:noFill/>
                    </a:lnL>
                    <a:lnR>
                      <a:noFill/>
                    </a:lnR>
                    <a:lnT>
                      <a:noFill/>
                    </a:lnT>
                    <a:lnB>
                      <a:noFill/>
                    </a:lnB>
                  </a:tcPr>
                </a:tc>
              </a:tr>
              <a:tr h="137030">
                <a:tc>
                  <a:txBody>
                    <a:bodyPr/>
                    <a:lstStyle/>
                    <a:p>
                      <a:pPr algn="l" fontAlgn="b"/>
                      <a:r>
                        <a:rPr lang="en-GB" sz="1000" b="0" i="0" u="none" strike="noStrike">
                          <a:solidFill>
                            <a:srgbClr val="000000"/>
                          </a:solidFill>
                          <a:effectLst/>
                          <a:latin typeface="Times New Roman"/>
                        </a:rPr>
                        <a:t> </a:t>
                      </a:r>
                    </a:p>
                  </a:txBody>
                  <a:tcPr marL="9525" marR="9525" marT="9525" marB="0" anchor="b">
                    <a:lnL>
                      <a:noFill/>
                    </a:lnL>
                    <a:lnR>
                      <a:noFill/>
                    </a:lnR>
                    <a:lnT>
                      <a:noFill/>
                    </a:lnT>
                    <a:lnB>
                      <a:noFill/>
                    </a:lnB>
                    <a:solidFill>
                      <a:srgbClr val="DA9694"/>
                    </a:solidFill>
                  </a:tcPr>
                </a:tc>
                <a:tc>
                  <a:txBody>
                    <a:bodyPr/>
                    <a:lstStyle/>
                    <a:p>
                      <a:pPr algn="l" fontAlgn="b"/>
                      <a:r>
                        <a:rPr lang="en-GB" sz="1100" b="0" i="0" u="none" strike="noStrike" dirty="0">
                          <a:solidFill>
                            <a:srgbClr val="000000"/>
                          </a:solidFill>
                          <a:effectLst/>
                          <a:latin typeface="Times New Roman"/>
                        </a:rPr>
                        <a:t>Bottom third </a:t>
                      </a:r>
                      <a:r>
                        <a:rPr lang="en-GB" sz="1100" b="0" i="0" u="none" strike="noStrike" dirty="0" smtClean="0">
                          <a:solidFill>
                            <a:srgbClr val="000000"/>
                          </a:solidFill>
                          <a:effectLst/>
                          <a:latin typeface="Times New Roman"/>
                        </a:rPr>
                        <a:t>group.</a:t>
                      </a:r>
                      <a:endParaRPr lang="en-GB" sz="1100" b="0" i="0" u="none" strike="noStrike" dirty="0">
                        <a:solidFill>
                          <a:srgbClr val="000000"/>
                        </a:solidFill>
                        <a:effectLst/>
                        <a:latin typeface="Times New Roman"/>
                      </a:endParaRPr>
                    </a:p>
                  </a:txBody>
                  <a:tcPr marL="9525" marR="9525" marT="9525" marB="0" anchor="b">
                    <a:lnL>
                      <a:noFill/>
                    </a:lnL>
                    <a:lnR>
                      <a:noFill/>
                    </a:lnR>
                    <a:lnT>
                      <a:noFill/>
                    </a:lnT>
                    <a:lnB>
                      <a:noFill/>
                    </a:lnB>
                  </a:tcPr>
                </a:tc>
              </a:tr>
              <a:tr h="306313">
                <a:tc gridSpan="2">
                  <a:txBody>
                    <a:bodyPr/>
                    <a:lstStyle/>
                    <a:p>
                      <a:pPr algn="l" fontAlgn="b"/>
                      <a:endParaRPr lang="en-US" sz="1000" b="0" i="0" u="none" strike="noStrike" dirty="0" smtClean="0">
                        <a:solidFill>
                          <a:srgbClr val="000000"/>
                        </a:solidFill>
                        <a:effectLst/>
                        <a:latin typeface="Times New Roman"/>
                      </a:endParaRPr>
                    </a:p>
                    <a:p>
                      <a:pPr algn="l" fontAlgn="b"/>
                      <a:r>
                        <a:rPr lang="en-US" sz="900" b="0" i="0" u="none" strike="noStrike" dirty="0" smtClean="0">
                          <a:solidFill>
                            <a:srgbClr val="000000"/>
                          </a:solidFill>
                          <a:effectLst/>
                          <a:latin typeface="Times New Roman"/>
                        </a:rPr>
                        <a:t>Note</a:t>
                      </a:r>
                      <a:r>
                        <a:rPr lang="en-US" sz="900" b="0" i="0" u="none" strike="noStrike" dirty="0">
                          <a:solidFill>
                            <a:srgbClr val="000000"/>
                          </a:solidFill>
                          <a:effectLst/>
                          <a:latin typeface="Times New Roman"/>
                        </a:rPr>
                        <a:t>: Countries are listed in alphabetical order. The number in the cell indicates the position of each country among all countries for which data are available</a:t>
                      </a:r>
                      <a:r>
                        <a:rPr lang="en-US" sz="900" b="0" i="0" u="none" strike="noStrike" dirty="0" smtClean="0">
                          <a:solidFill>
                            <a:srgbClr val="000000"/>
                          </a:solidFill>
                          <a:effectLst/>
                          <a:latin typeface="Times New Roman"/>
                        </a:rPr>
                        <a:t>. The arrows indicate whether the situation is improving  (­</a:t>
                      </a:r>
                      <a:r>
                        <a:rPr lang="en-US" sz="900" b="0" i="0" u="none" strike="noStrike" dirty="0" smtClean="0">
                          <a:solidFill>
                            <a:srgbClr val="000000"/>
                          </a:solidFill>
                          <a:effectLst/>
                          <a:latin typeface="Times New Roman"/>
                          <a:sym typeface="Symbol"/>
                        </a:rPr>
                        <a:t></a:t>
                      </a:r>
                      <a:r>
                        <a:rPr lang="en-US" sz="900" b="0" i="0" u="none" strike="noStrike" dirty="0" smtClean="0">
                          <a:solidFill>
                            <a:srgbClr val="000000"/>
                          </a:solidFill>
                          <a:effectLst/>
                          <a:latin typeface="Times New Roman"/>
                        </a:rPr>
                        <a:t>),  staying the same (</a:t>
                      </a:r>
                      <a:r>
                        <a:rPr lang="en-US" sz="900" b="0" i="0" u="none" strike="noStrike" dirty="0" smtClean="0">
                          <a:solidFill>
                            <a:srgbClr val="000000"/>
                          </a:solidFill>
                          <a:effectLst/>
                          <a:latin typeface="Times New Roman"/>
                          <a:sym typeface="Symbol"/>
                        </a:rPr>
                        <a:t></a:t>
                      </a:r>
                      <a:r>
                        <a:rPr lang="en-US" sz="900" b="0" i="0" u="none" strike="noStrike" dirty="0" smtClean="0">
                          <a:solidFill>
                            <a:srgbClr val="000000"/>
                          </a:solidFill>
                          <a:effectLst/>
                          <a:latin typeface="Times New Roman"/>
                        </a:rPr>
                        <a:t>)  or worsening (</a:t>
                      </a:r>
                      <a:r>
                        <a:rPr lang="en-US" sz="900" b="0" i="0" u="none" strike="noStrike" dirty="0" smtClean="0">
                          <a:solidFill>
                            <a:srgbClr val="000000"/>
                          </a:solidFill>
                          <a:effectLst/>
                          <a:latin typeface="Times New Roman"/>
                          <a:sym typeface="Symbol"/>
                        </a:rPr>
                        <a:t></a:t>
                      </a:r>
                      <a:r>
                        <a:rPr lang="en-US" sz="900" b="0" i="0" u="none" strike="noStrike" dirty="0" smtClean="0">
                          <a:solidFill>
                            <a:srgbClr val="000000"/>
                          </a:solidFill>
                          <a:effectLst/>
                          <a:latin typeface="Times New Roman"/>
                        </a:rPr>
                        <a:t>) in absolute terms (i.e. not relative to other countries). Years of reference for each indicator are specified in the figure notes. No symbol means no trend data available.</a:t>
                      </a:r>
                      <a:endParaRPr lang="en-US" sz="900" b="0" i="0" u="none" strike="noStrike" dirty="0">
                        <a:solidFill>
                          <a:srgbClr val="000000"/>
                        </a:solidFill>
                        <a:effectLst/>
                        <a:latin typeface="Times New Roman"/>
                      </a:endParaRPr>
                    </a:p>
                  </a:txBody>
                  <a:tcPr marL="9525" marR="9525" marT="9525" marB="0" anchor="b">
                    <a:lnL>
                      <a:noFill/>
                    </a:lnL>
                    <a:lnR>
                      <a:noFill/>
                    </a:lnR>
                    <a:lnT>
                      <a:noFill/>
                    </a:lnT>
                    <a:lnB>
                      <a:noFill/>
                    </a:lnB>
                  </a:tcPr>
                </a:tc>
                <a:tc hMerge="1">
                  <a:txBody>
                    <a:bodyPr/>
                    <a:lstStyle/>
                    <a:p>
                      <a:endParaRPr lang="en-GB"/>
                    </a:p>
                  </a:txBody>
                  <a:tcPr/>
                </a:tc>
              </a:tr>
            </a:tbl>
          </a:graphicData>
        </a:graphic>
      </p:graphicFrame>
      <p:sp>
        <p:nvSpPr>
          <p:cNvPr id="6" name="Rectangle 5"/>
          <p:cNvSpPr/>
          <p:nvPr/>
        </p:nvSpPr>
        <p:spPr>
          <a:xfrm>
            <a:off x="396507" y="6594798"/>
            <a:ext cx="4572000" cy="246221"/>
          </a:xfrm>
          <a:prstGeom prst="rect">
            <a:avLst/>
          </a:prstGeom>
        </p:spPr>
        <p:txBody>
          <a:bodyPr>
            <a:spAutoFit/>
          </a:bodyPr>
          <a:lstStyle/>
          <a:p>
            <a:r>
              <a:rPr lang="en-US" sz="1000" dirty="0"/>
              <a:t>For detailed description of the indicators see "Chapter 14: Serving Citizens"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57" y="2957417"/>
            <a:ext cx="8208912" cy="361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39952" y="1484784"/>
            <a:ext cx="3672408" cy="646331"/>
          </a:xfrm>
          <a:prstGeom prst="rect">
            <a:avLst/>
          </a:prstGeom>
          <a:solidFill>
            <a:schemeClr val="tx2"/>
          </a:solidFill>
        </p:spPr>
        <p:txBody>
          <a:bodyPr wrap="square" rtlCol="0">
            <a:spAutoFit/>
          </a:bodyPr>
          <a:lstStyle/>
          <a:p>
            <a:pPr algn="ctr"/>
            <a:r>
              <a:rPr lang="fr-FR" b="1" dirty="0" err="1" smtClean="0">
                <a:solidFill>
                  <a:schemeClr val="bg1"/>
                </a:solidFill>
              </a:rPr>
              <a:t>Pillar</a:t>
            </a:r>
            <a:r>
              <a:rPr lang="fr-FR" b="1" dirty="0" smtClean="0">
                <a:solidFill>
                  <a:schemeClr val="bg1"/>
                </a:solidFill>
              </a:rPr>
              <a:t> 3: </a:t>
            </a:r>
          </a:p>
          <a:p>
            <a:pPr algn="ctr"/>
            <a:r>
              <a:rPr lang="fr-FR" b="1" dirty="0" err="1" smtClean="0">
                <a:solidFill>
                  <a:schemeClr val="bg1"/>
                </a:solidFill>
              </a:rPr>
              <a:t>Quality</a:t>
            </a:r>
            <a:r>
              <a:rPr lang="fr-FR" b="1" dirty="0" smtClean="0">
                <a:solidFill>
                  <a:schemeClr val="bg1"/>
                </a:solidFill>
              </a:rPr>
              <a:t> of Services </a:t>
            </a:r>
            <a:endParaRPr lang="en-GB" b="1" dirty="0">
              <a:solidFill>
                <a:schemeClr val="bg1"/>
              </a:solidFill>
            </a:endParaRPr>
          </a:p>
        </p:txBody>
      </p:sp>
    </p:spTree>
    <p:extLst>
      <p:ext uri="{BB962C8B-B14F-4D97-AF65-F5344CB8AC3E}">
        <p14:creationId xmlns:p14="http://schemas.microsoft.com/office/powerpoint/2010/main" val="920048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OECDBudgetApprovers xmlns="a3ee5880-6e4d-4dfa-9a38-b1d061b37f64">
      <UserInfo>
        <DisplayName/>
        <AccountId xsi:nil="true"/>
        <AccountType/>
      </UserInfo>
    </OECDBudgetApprovers>
    <OECDEndWorkflowGroup xmlns="a3ee5880-6e4d-4dfa-9a38-b1d061b37f64" xsi:nil="true"/>
    <TaskStatus xmlns="http://schemas.microsoft.com/sharepoint/v3/fields" xsi:nil="true"/>
    <AssignedTo xmlns="http://schemas.microsoft.com/sharepoint/v3">
      <UserInfo>
        <DisplayName/>
        <AccountId xsi:nil="true"/>
        <AccountType/>
      </UserInfo>
    </AssignedTo>
    <OECDDeputyDirectorApprovers xmlns="a3ee5880-6e4d-4dfa-9a38-b1d061b37f64">
      <UserInfo>
        <DisplayName/>
        <AccountId xsi:nil="true"/>
        <AccountType/>
      </UserInfo>
    </OECDDeputyDirectorApprovers>
    <OECDKimBussinessContext xmlns="54c4cd27-f286-408f-9ce0-33c1e0f3ab39" xsi:nil="true"/>
    <TaskDueDate xmlns="http://schemas.microsoft.com/sharepoint/v3/fields" xsi:nil="true"/>
    <OECDDOApprovers xmlns="a3ee5880-6e4d-4dfa-9a38-b1d061b37f64">
      <UserInfo>
        <DisplayName/>
        <AccountId xsi:nil="true"/>
        <AccountType/>
      </UserInfo>
    </OECDDOApprovers>
    <OECDDIRApprovers xmlns="a3ee5880-6e4d-4dfa-9a38-b1d061b37f64">
      <UserInfo>
        <DisplayName/>
        <AccountId xsi:nil="true"/>
        <AccountType/>
      </UserInfo>
    </OECDDIRApprovers>
    <OECDSourceMainStart xmlns="54c4cd27-f286-408f-9ce0-33c1e0f3ab39" xsi:nil="true"/>
    <Priority xmlns="http://schemas.microsoft.com/sharepoint/v3">(2) Normal</Priority>
    <OECDWorkflowHistory xmlns="a3ee5880-6e4d-4dfa-9a38-b1d061b37f64" xsi:nil="true"/>
    <eShareLanguageTaxHTField0 xmlns="c9f238dd-bb73-4aef-a7a5-d644ad823e52" xsi:nil="true"/>
    <OECDSourceMainEnd xmlns="54c4cd27-f286-408f-9ce0-33c1e0f3ab39" xsi:nil="true"/>
    <eShareOrganisationTaxHTField0 xmlns="c9f238dd-bb73-4aef-a7a5-d644ad823e52" xsi:nil="true"/>
    <OECDExpirationDate xmlns="18889a2b-0d37-4ff0-afeb-cbbf52875171" xsi:nil="true"/>
    <OECDPinnedBy xmlns="a3ee5880-6e4d-4dfa-9a38-b1d061b37f64">
      <UserInfo>
        <DisplayName/>
        <AccountId xsi:nil="true"/>
        <AccountType/>
      </UserInfo>
    </OECDPinnedBy>
    <OECDWorkflowTitle xmlns="a3ee5880-6e4d-4dfa-9a38-b1d061b37f64" xsi:nil="true"/>
    <OECDHODApprovers xmlns="a3ee5880-6e4d-4dfa-9a38-b1d061b37f64">
      <UserInfo>
        <DisplayName/>
        <AccountId xsi:nil="true"/>
        <AccountType/>
      </UserInfo>
    </OECDHODApprovers>
    <OECDCommunicationApprovers xmlns="a3ee5880-6e4d-4dfa-9a38-b1d061b37f64">
      <UserInfo>
        <DisplayName/>
        <AccountId xsi:nil="true"/>
        <AccountType/>
      </UserInfo>
    </OECDCommunicationApprovers>
    <OECDWorkflowDisplayStep xmlns="a3ee5880-6e4d-4dfa-9a38-b1d061b37f64" xsi:nil="true"/>
    <OECDWorkflowRoute xmlns="a3ee5880-6e4d-4dfa-9a38-b1d061b37f64" xsi:nil="true"/>
    <OECDSourceID xmlns="54c4cd27-f286-408f-9ce0-33c1e0f3ab39" xsi:nil="true"/>
    <OECDWorkflowCurrentStep xmlns="a3ee5880-6e4d-4dfa-9a38-b1d061b37f64" xsi:nil="true"/>
    <OECDApprovers xmlns="a3ee5880-6e4d-4dfa-9a38-b1d061b37f64">
      <UserInfo>
        <DisplayName/>
        <AccountId xsi:nil="true"/>
        <AccountType/>
      </UserInfo>
    </OECDApprovers>
    <OECDKimProvenance xmlns="54c4cd27-f286-408f-9ce0-33c1e0f3ab39" xsi:nil="true"/>
    <OECDAuthor xmlns="54c4cd27-f286-408f-9ce0-33c1e0f3ab39">
      <UserInfo>
        <DisplayName/>
        <AccountId xsi:nil="true"/>
        <AccountType/>
      </UserInfo>
    </OECDAuthor>
    <OECDStartWorkflowGroups xmlns="a3ee5880-6e4d-4dfa-9a38-b1d061b37f64" xsi:nil="true"/>
    <OECDKimStatus xmlns="54c4cd27-f286-408f-9ce0-33c1e0f3ab39">Draft</OECDKimStatus>
    <eShareTopicTaxHTField0 xmlns="c9f238dd-bb73-4aef-a7a5-d644ad823e52">
      <Terms xmlns="http://schemas.microsoft.com/office/infopath/2007/PartnerControls"/>
    </eShareTopicTaxHTField0>
    <eShareCountryTaxHTField0 xmlns="c9f238dd-bb73-4aef-a7a5-d644ad823e52">
      <Terms xmlns="http://schemas.microsoft.com/office/infopath/2007/PartnerControls"/>
    </eShareCountryTaxHTField0>
    <OECDReviewers xmlns="a3ee5880-6e4d-4dfa-9a38-b1d061b37f64">
      <UserInfo>
        <DisplayName/>
        <AccountId xsi:nil="true"/>
        <AccountType/>
      </UserInfo>
    </OECDReviewers>
    <eShareKeywordsTaxHTField0 xmlns="c9f238dd-bb73-4aef-a7a5-d644ad823e52">
      <Terms xmlns="http://schemas.microsoft.com/office/infopath/2007/PartnerControls"/>
    </eShareKeywordsTaxHTField0>
    <OECDEmailMeNotification xmlns="a3ee5880-6e4d-4dfa-9a38-b1d061b37f64">false</OECDEmailMeNotification>
    <TaxCatchAll xmlns="ca82dde9-3436-4d3d-bddd-d31447390034"/>
    <OECDReviewWorkflow xmlns="a3ee5880-6e4d-4dfa-9a38-b1d061b37f64">false</OECDReviewWorkflow>
    <OECDEventTitle xmlns="a3ee5880-6e4d-4dfa-9a38-b1d061b37f64">Rolf's mission to China</OECDEventTitle>
    <eShareCommitteeTaxHTField0 xmlns="c9f238dd-bb73-4aef-a7a5-d644ad823e52">
      <Terms xmlns="http://schemas.microsoft.com/office/infopath/2007/PartnerControls"/>
    </eShareCommitteeTaxHTField0>
  </documentManagement>
</p:properties>
</file>

<file path=customXml/item2.xml><?xml version="1.0" encoding="utf-8"?>
<?mso-contentType ?>
<CtFieldPriority xmlns="http://www.oecd.org/eshare/projectsentre/CtFieldPriority/" xmlns:i="http://www.w3.org/2001/XMLSchema-instance">
  <PriorityFields xmlns:a="http://schemas.microsoft.com/2003/10/Serialization/Arrays">
    <a:string>FileLeafRef</a:string>
    <a:string>Title</a:string>
    <a:string>OECDAuthor</a:string>
    <a:string>OECDEmailMeNotification</a:string>
    <a:string>OECDCountry</a:string>
    <a:string>OECDTopic</a:string>
    <a:string>OECDKeywords</a:string>
    <a:string>OECDReviewWorkflow</a:string>
  </PriorityFields>
</CtFieldPriority>
</file>

<file path=customXml/item3.xml><?xml version="1.0" encoding="utf-8"?>
<?mso-contentType ?>
<FormTemplates xmlns="http://schemas.microsoft.com/sharepoint/v3/contenttype/forms">
  <Display>OECDListFormCollapsible</Display>
  <Edit>OECDListFormCollapsible</Edit>
  <New>OECDListFormCollapsible</New>
</FormTemplates>
</file>

<file path=customXml/item4.xml><?xml version="1.0" encoding="utf-8"?>
<ct:contentTypeSchema xmlns:ct="http://schemas.microsoft.com/office/2006/metadata/contentType" xmlns:ma="http://schemas.microsoft.com/office/2006/metadata/properties/metaAttributes" ct:_="" ma:_="" ma:contentTypeName="Presentation" ma:contentTypeID="0x0101008B4DD370EC31429186F3AD49F0D3098F004A77CEA22D3A40738DB9741B0FD4187A0081A297DA330C4955888849EBD611C2260046706E6B4F4411408F5A0A80237C0082" ma:contentTypeVersion="65" ma:contentTypeDescription="" ma:contentTypeScope="" ma:versionID="c0c5f066e0eb97f1d0d76b85b9c83c44">
  <xsd:schema xmlns:xsd="http://www.w3.org/2001/XMLSchema" xmlns:xs="http://www.w3.org/2001/XMLSchema" xmlns:p="http://schemas.microsoft.com/office/2006/metadata/properties" xmlns:ns1="http://schemas.microsoft.com/sharepoint/v3" xmlns:ns2="54c4cd27-f286-408f-9ce0-33c1e0f3ab39" xmlns:ns3="a3ee5880-6e4d-4dfa-9a38-b1d061b37f64" xmlns:ns4="18889a2b-0d37-4ff0-afeb-cbbf52875171" xmlns:ns5="http://schemas.microsoft.com/sharepoint/v3/fields" xmlns:ns6="ca82dde9-3436-4d3d-bddd-d31447390034" xmlns:ns7="c9f238dd-bb73-4aef-a7a5-d644ad823e52" targetNamespace="http://schemas.microsoft.com/office/2006/metadata/properties" ma:root="true" ma:fieldsID="bd81ab98e02d7f7894d76df8e5bccaad" ns1:_="" ns2:_="" ns3:_="" ns4:_="" ns5:_="" ns6:_="" ns7:_="">
    <xsd:import namespace="http://schemas.microsoft.com/sharepoint/v3"/>
    <xsd:import namespace="54c4cd27-f286-408f-9ce0-33c1e0f3ab39"/>
    <xsd:import namespace="a3ee5880-6e4d-4dfa-9a38-b1d061b37f64"/>
    <xsd:import namespace="18889a2b-0d37-4ff0-afeb-cbbf52875171"/>
    <xsd:import namespace="http://schemas.microsoft.com/sharepoint/v3/fields"/>
    <xsd:import namespace="ca82dde9-3436-4d3d-bddd-d31447390034"/>
    <xsd:import namespace="c9f238dd-bb73-4aef-a7a5-d644ad823e52"/>
    <xsd:element name="properties">
      <xsd:complexType>
        <xsd:sequence>
          <xsd:element name="documentManagement">
            <xsd:complexType>
              <xsd:all>
                <xsd:element ref="ns2:OECDAuthor" minOccurs="0"/>
                <xsd:element ref="ns3:OECDEmailMeNotification" minOccurs="0"/>
                <xsd:element ref="ns3:OECDReviewWorkflow" minOccurs="0"/>
                <xsd:element ref="ns5:TaskDueDate" minOccurs="0"/>
                <xsd:element ref="ns1:Priority" minOccurs="0"/>
                <xsd:element ref="ns5:TaskStatus" minOccurs="0"/>
                <xsd:element ref="ns1:AssignedTo" minOccurs="0"/>
                <xsd:element ref="ns4:OECDExpirationDate" minOccurs="0"/>
                <xsd:element ref="ns2:OECDSourceID" minOccurs="0"/>
                <xsd:element ref="ns3:OECDPinnedBy" minOccurs="0"/>
                <xsd:element ref="ns2:OECDKimStatus" minOccurs="0"/>
                <xsd:element ref="ns3:OECDReviewers" minOccurs="0"/>
                <xsd:element ref="ns3:OECDHODApprovers" minOccurs="0"/>
                <xsd:element ref="ns3:OECDDOApprovers" minOccurs="0"/>
                <xsd:element ref="ns3:OECDDeputyDirectorApprovers" minOccurs="0"/>
                <xsd:element ref="ns3:OECDDIRApprovers" minOccurs="0"/>
                <xsd:element ref="ns3:OECDBudgetApprovers" minOccurs="0"/>
                <xsd:element ref="ns3:OECDCommunicationApprovers" minOccurs="0"/>
                <xsd:element ref="ns3:OECDWorkflowCurrentStep" minOccurs="0"/>
                <xsd:element ref="ns3:OECDWorkflowDisplayStep" minOccurs="0"/>
                <xsd:element ref="ns3:OECDWorkflowRoute" minOccurs="0"/>
                <xsd:element ref="ns3:OECDWorkflowHistory" minOccurs="0"/>
                <xsd:element ref="ns3:OECDApprovers" minOccurs="0"/>
                <xsd:element ref="ns3:OECDStartWorkflowGroups" minOccurs="0"/>
                <xsd:element ref="ns3:OECDEndWorkflowGroup" minOccurs="0"/>
                <xsd:element ref="ns3:OECDWorkflowTitle" minOccurs="0"/>
                <xsd:element ref="ns2:OECDKimBussinessContext" minOccurs="0"/>
                <xsd:element ref="ns2:OECDSourceMainStart" minOccurs="0"/>
                <xsd:element ref="ns2:OECDSourceMainEnd" minOccurs="0"/>
                <xsd:element ref="ns6:TaxCatchAll" minOccurs="0"/>
                <xsd:element ref="ns6:TaxCatchAllLabel" minOccurs="0"/>
                <xsd:element ref="ns7:eShareTopicTaxHTField0" minOccurs="0"/>
                <xsd:element ref="ns7:eShareCountryTaxHTField0" minOccurs="0"/>
                <xsd:element ref="ns7:eShareOrganisationTaxHTField0" minOccurs="0"/>
                <xsd:element ref="ns7:eShareLanguageTaxHTField0" minOccurs="0"/>
                <xsd:element ref="ns7:eShareCommitteeTaxHTField0" minOccurs="0"/>
                <xsd:element ref="ns7:eShareKeywordsTaxHTField0" minOccurs="0"/>
                <xsd:element ref="ns3:OECDEventTitle" minOccurs="0"/>
                <xsd:element ref="ns2:OECDKimProvena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iority" ma:index="10" nillable="true" ma:displayName="Priority" ma:default="(2) Normal" ma:format="Dropdown" ma:internalName="Priority">
      <xsd:simpleType>
        <xsd:restriction base="dms:Choice">
          <xsd:enumeration value="(1) High"/>
          <xsd:enumeration value="(2) Normal"/>
          <xsd:enumeration value="(3) Low"/>
        </xsd:restriction>
      </xsd:simpleType>
    </xsd:element>
    <xsd:element name="AssignedTo" ma:index="12" nillable="true" ma:displayName="Assigned to" ma:list="UserInfo"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Author" ma:index="2" nillable="true" ma:displayName="Author(s)" ma:description="" ma:hidden="true" ma:internalName="OECD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SourceID" ma:index="14" nillable="true" ma:displayName="Source Id" ma:description="" ma:hidden="true" ma:internalName="OECDSourceID">
      <xsd:simpleType>
        <xsd:restriction base="dms:Text"/>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32" nillable="true" ma:displayName="Kim business context" ma:description="" ma:hidden="true" ma:internalName="OECDKimBussinessContext" ma:readOnly="false">
      <xsd:simpleType>
        <xsd:restriction base="dms:Text"/>
      </xsd:simpleType>
    </xsd:element>
    <xsd:element name="OECDSourceMainStart" ma:index="33" nillable="true" ma:displayName="Event Start" ma:default="" ma:description="" ma:format="DateOnly" ma:hidden="true" ma:internalName="OECDSourceMainStart" ma:readOnly="false">
      <xsd:simpleType>
        <xsd:restriction base="dms:DateTime"/>
      </xsd:simpleType>
    </xsd:element>
    <xsd:element name="OECDSourceMainEnd" ma:index="34" nillable="true" ma:displayName="Event End" ma:default="" ma:description="" ma:format="DateOnly" ma:hidden="true" ma:internalName="OECDSourceMainEnd" ma:readOnly="false">
      <xsd:simpleType>
        <xsd:restriction base="dms:DateTime"/>
      </xsd:simpleType>
    </xsd:element>
    <xsd:element name="OECDKimProvenance" ma:index="50"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ee5880-6e4d-4dfa-9a38-b1d061b37f64" elementFormDefault="qualified">
    <xsd:import namespace="http://schemas.microsoft.com/office/2006/documentManagement/types"/>
    <xsd:import namespace="http://schemas.microsoft.com/office/infopath/2007/PartnerControls"/>
    <xsd:element name="OECDEmailMeNotification" ma:index="3" nillable="true" ma:displayName="Email author(s) after each approval" ma:default="" ma:description="" ma:hidden="true" ma:internalName="OECDEmailMeNotification" ma:readOnly="false">
      <xsd:simpleType>
        <xsd:restriction base="dms:Boolean"/>
      </xsd:simpleType>
    </xsd:element>
    <xsd:element name="OECDReviewWorkflow" ma:index="7" nillable="true" ma:displayName="Review workflow" ma:default="" ma:description="" ma:internalName="OECDReviewWorkflow">
      <xsd:simpleType>
        <xsd:restriction base="dms:Boolean"/>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Reviewers" ma:index="17" nillable="true" ma:displayName="Reviewers" ma:description="" ma:hidden="true" ma:internalName="OECDReview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HODApprovers" ma:index="18" nillable="true" ma:displayName="HOD approvers" ma:description="" ma:hidden="true" ma:internalName="OECDHOD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DOApprovers" ma:index="19" nillable="true" ma:displayName="DO approvers" ma:description="" ma:hidden="true" ma:internalName="OECDDO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DeputyDirectorApprovers" ma:index="20" nillable="true" ma:displayName="Deputy Director approvers" ma:description="" ma:hidden="true" ma:internalName="OECDDeputyDirector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DIRApprovers" ma:index="21" nillable="true" ma:displayName="DIR approvers" ma:description="" ma:hidden="true" ma:internalName="OECDDIR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BudgetApprovers" ma:index="22" nillable="true" ma:displayName="Budget approvers" ma:description="" ma:hidden="true" ma:internalName="OECDBudget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CommunicationApprovers" ma:index="23" nillable="true" ma:displayName="Communication approvers" ma:description="" ma:hidden="true" ma:internalName="OECDCommunication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WorkflowCurrentStep" ma:index="24" nillable="true" ma:displayName="Workflow Current Step" ma:description="" ma:hidden="true" ma:internalName="OECDWorkflowCurrentStep">
      <xsd:simpleType>
        <xsd:restriction base="dms:Text">
          <xsd:maxLength value="255"/>
        </xsd:restriction>
      </xsd:simpleType>
    </xsd:element>
    <xsd:element name="OECDWorkflowDisplayStep" ma:index="25" nillable="true" ma:displayName="Workflow Display Step" ma:description="" ma:hidden="true" ma:internalName="OECDWorkflowDisplayStep">
      <xsd:simpleType>
        <xsd:restriction base="dms:Text">
          <xsd:maxLength value="255"/>
        </xsd:restriction>
      </xsd:simpleType>
    </xsd:element>
    <xsd:element name="OECDWorkflowRoute" ma:index="26" nillable="true" ma:displayName="Workflow Route" ma:hidden="true" ma:internalName="OECDWorkflowRoute">
      <xsd:simpleType>
        <xsd:restriction base="dms:Note"/>
      </xsd:simpleType>
    </xsd:element>
    <xsd:element name="OECDWorkflowHistory" ma:index="27" nillable="true" ma:displayName="Workflow History" ma:description="" ma:hidden="true" ma:internalName="OECDWorkflowHistory">
      <xsd:simpleType>
        <xsd:restriction base="dms:Note"/>
      </xsd:simpleType>
    </xsd:element>
    <xsd:element name="OECDApprovers" ma:index="28" nillable="true" ma:displayName="Approvers" ma:description="" ma:hidden="true" ma:internalName="OECDApprov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StartWorkflowGroups" ma:index="29" nillable="true" ma:displayName="Start Workflow Groups" ma:hidden="true" ma:internalName="OECDStartWorkflowGroups" ma:readOnly="false">
      <xsd:simpleType>
        <xsd:restriction base="dms:Note"/>
      </xsd:simpleType>
    </xsd:element>
    <xsd:element name="OECDEndWorkflowGroup" ma:index="30" nillable="true" ma:displayName="End Workflow Group" ma:hidden="true" ma:internalName="OECDEndWorkflowGroup" ma:readOnly="false">
      <xsd:simpleType>
        <xsd:restriction base="dms:Note"/>
      </xsd:simpleType>
    </xsd:element>
    <xsd:element name="OECDWorkflowTitle" ma:index="31" nillable="true" ma:displayName="Workflow Title" ma:description="" ma:hidden="true" ma:internalName="OECDWorkflowTitle" ma:readOnly="false">
      <xsd:simpleType>
        <xsd:restriction base="dms:Text">
          <xsd:maxLength value="255"/>
        </xsd:restriction>
      </xsd:simpleType>
    </xsd:element>
    <xsd:element name="OECDEventTitle" ma:index="49" nillable="true" ma:displayName="Event title" ma:description="" ma:internalName="OECDEv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889a2b-0d37-4ff0-afeb-cbbf52875171" elementFormDefault="qualified">
    <xsd:import namespace="http://schemas.microsoft.com/office/2006/documentManagement/types"/>
    <xsd:import namespace="http://schemas.microsoft.com/office/infopath/2007/PartnerControls"/>
    <xsd:element name="OECDExpirationDate" ma:index="13" nillable="true" ma:displayName="Highlights" ma:default="" ma:description="" ma:format="DateOnly" ma:internalName="OECDExpira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TaskDueDate" ma:index="9" nillable="true" ma:displayName="Due Date" ma:default="" ma:format="DateOnly" ma:internalName="TaskDueDate">
      <xsd:simpleType>
        <xsd:restriction base="dms:DateTime"/>
      </xsd:simpleType>
    </xsd:element>
    <xsd:element name="TaskStatus" ma:index="11" nillable="true" ma:displayName="Status" ma:default="" ma:format="Dropdown" ma:internalName="TaskStatus">
      <xsd:simpleType>
        <xsd:restriction base="dms:Choice">
          <xsd:enumeration value="(n/a)"/>
          <xsd:enumeration value="Not Started"/>
          <xsd:enumeration value="In Progress"/>
          <xsd:enumeration value="Under approval"/>
          <xsd:enumeration value="Approved"/>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9cdd7977-79b7-4810-894a-70722c3ffe22}" ma:internalName="TaxCatchAll" ma:showField="CatchAllData" ma:web="18889a2b-0d37-4ff0-afeb-cbbf52875171">
      <xsd:complexType>
        <xsd:complexContent>
          <xsd:extension base="dms:MultiChoiceLookup">
            <xsd:sequence>
              <xsd:element name="Value" type="dms:Lookup" maxOccurs="unbounded" minOccurs="0" nillable="true"/>
            </xsd:sequence>
          </xsd:extension>
        </xsd:complexContent>
      </xsd:complexType>
    </xsd:element>
    <xsd:element name="TaxCatchAllLabel" ma:index="39" nillable="true" ma:displayName="Taxonomy Catch All Column1" ma:hidden="true" ma:list="{9cdd7977-79b7-4810-894a-70722c3ffe22}" ma:internalName="TaxCatchAllLabel" ma:readOnly="true" ma:showField="CatchAllDataLabel" ma:web="18889a2b-0d37-4ff0-afeb-cbbf528751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TopicTaxHTField0" ma:index="40" nillable="true" ma:taxonomy="true" ma:internalName="eShareTopicTaxHTField0" ma:taxonomyFieldName="OECDTopic" ma:displayName="Topic"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CountryTaxHTField0" ma:index="41"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OrganisationTaxHTField0" ma:index="42" nillable="true" ma:displayName="eShareOrganisation_0" ma:hidden="true" ma:internalName="eShareOrganisationTaxHTField0">
      <xsd:simpleType>
        <xsd:restriction base="dms:Note"/>
      </xsd:simpleType>
    </xsd:element>
    <xsd:element name="eShareLanguageTaxHTField0" ma:index="43" nillable="true" ma:displayName="eShareLanguage_0" ma:hidden="true" ma:internalName="eShareLanguageTaxHTField0">
      <xsd:simpleType>
        <xsd:restriction base="dms:Note"/>
      </xsd:simpleType>
    </xsd:element>
    <xsd:element name="eShareCommitteeTaxHTField0" ma:index="44" nillable="true" ma:taxonomy="true" ma:internalName="eShareCommitteeTaxHTField0" ma:taxonomyFieldName="OECDCommittee" ma:displayName="Committee" ma:readOnly="false" ma:default="" ma:fieldId="{29494d90-e667-47b5-adc1-d09dfb5832ab}" ma:taxonomyMulti="true"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KeywordsTaxHTField0" ma:index="45"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7ec883c-a62c-444f-a935-fcddb579e39d" ContentTypeId="0x0101008B4DD370EC31429186F3AD49F0D3098F004A77CEA22D3A40738DB9741B0FD4187A" PreviousValue="false"/>
</file>

<file path=customXml/itemProps1.xml><?xml version="1.0" encoding="utf-8"?>
<ds:datastoreItem xmlns:ds="http://schemas.openxmlformats.org/officeDocument/2006/customXml" ds:itemID="{EC492633-1B51-4DA5-8013-E0846F9A1D9A}">
  <ds:schemaRefs>
    <ds:schemaRef ds:uri="http://schemas.openxmlformats.org/package/2006/metadata/core-properties"/>
    <ds:schemaRef ds:uri="a3ee5880-6e4d-4dfa-9a38-b1d061b37f64"/>
    <ds:schemaRef ds:uri="http://schemas.microsoft.com/sharepoint/v3/fields"/>
    <ds:schemaRef ds:uri="http://purl.org/dc/elements/1.1/"/>
    <ds:schemaRef ds:uri="http://purl.org/dc/dcmitype/"/>
    <ds:schemaRef ds:uri="http://schemas.microsoft.com/office/2006/metadata/properties"/>
    <ds:schemaRef ds:uri="http://schemas.microsoft.com/sharepoint/v3"/>
    <ds:schemaRef ds:uri="http://schemas.microsoft.com/office/infopath/2007/PartnerControls"/>
    <ds:schemaRef ds:uri="18889a2b-0d37-4ff0-afeb-cbbf52875171"/>
    <ds:schemaRef ds:uri="c9f238dd-bb73-4aef-a7a5-d644ad823e52"/>
    <ds:schemaRef ds:uri="http://schemas.microsoft.com/office/2006/documentManagement/types"/>
    <ds:schemaRef ds:uri="http://www.w3.org/XML/1998/namespace"/>
    <ds:schemaRef ds:uri="ca82dde9-3436-4d3d-bddd-d31447390034"/>
    <ds:schemaRef ds:uri="54c4cd27-f286-408f-9ce0-33c1e0f3ab39"/>
    <ds:schemaRef ds:uri="http://purl.org/dc/terms/"/>
  </ds:schemaRefs>
</ds:datastoreItem>
</file>

<file path=customXml/itemProps2.xml><?xml version="1.0" encoding="utf-8"?>
<ds:datastoreItem xmlns:ds="http://schemas.openxmlformats.org/officeDocument/2006/customXml" ds:itemID="{419CF187-0E98-449A-95CC-766EFAFFAC0C}">
  <ds:schemaRefs>
    <ds:schemaRef ds:uri="http://www.oecd.org/eshare/projectsentre/CtFieldPriority/"/>
    <ds:schemaRef ds:uri="http://schemas.microsoft.com/2003/10/Serialization/Arrays"/>
  </ds:schemaRefs>
</ds:datastoreItem>
</file>

<file path=customXml/itemProps3.xml><?xml version="1.0" encoding="utf-8"?>
<ds:datastoreItem xmlns:ds="http://schemas.openxmlformats.org/officeDocument/2006/customXml" ds:itemID="{DF5A1497-8A52-4DD3-B504-E75E257C6422}">
  <ds:schemaRefs>
    <ds:schemaRef ds:uri="http://schemas.microsoft.com/sharepoint/v3/contenttype/forms"/>
  </ds:schemaRefs>
</ds:datastoreItem>
</file>

<file path=customXml/itemProps4.xml><?xml version="1.0" encoding="utf-8"?>
<ds:datastoreItem xmlns:ds="http://schemas.openxmlformats.org/officeDocument/2006/customXml" ds:itemID="{E430D8FE-8115-4BAC-8248-1E8F7971D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a3ee5880-6e4d-4dfa-9a38-b1d061b37f64"/>
    <ds:schemaRef ds:uri="18889a2b-0d37-4ff0-afeb-cbbf52875171"/>
    <ds:schemaRef ds:uri="http://schemas.microsoft.com/sharepoint/v3/fields"/>
    <ds:schemaRef ds:uri="ca82dde9-3436-4d3d-bddd-d31447390034"/>
    <ds:schemaRef ds:uri="c9f238dd-bb73-4aef-a7a5-d644ad82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76DAE8D-B1B3-4C05-949B-A6424DB8177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Template EXD</Template>
  <TotalTime>8611</TotalTime>
  <Words>6307</Words>
  <Application>Microsoft Office PowerPoint</Application>
  <PresentationFormat>On-screen Show (4:3)</PresentationFormat>
  <Paragraphs>409</Paragraphs>
  <Slides>26</Slides>
  <Notes>18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OECD_English_white</vt:lpstr>
      <vt:lpstr>1_OECD_English_white</vt:lpstr>
      <vt:lpstr>The Governance Challenge of  Implementing the SDGs : Initial Lessons from an international perspective</vt:lpstr>
      <vt:lpstr>Institutional mechanisms are in place to guide the implementation of the SDGs</vt:lpstr>
      <vt:lpstr>Examples of how governments integrate SDG implementation </vt:lpstr>
      <vt:lpstr>The role of the Centre of Government in driving the SDG agenda</vt:lpstr>
      <vt:lpstr>“Ensuring institutions are fit to deliver the SDGs”</vt:lpstr>
      <vt:lpstr>Institutional Mechanisms to implement the SDGs: Early lessons</vt:lpstr>
      <vt:lpstr>Institutional Mechanisms to implement the SDGs: early lessons (2)</vt:lpstr>
      <vt:lpstr>Key messages</vt:lpstr>
      <vt:lpstr>Strengthening outcome data to help governments evaluate and steer</vt:lpstr>
      <vt:lpstr>Satisfaction with public services matters for trust in public institutions (Goal 16)</vt:lpstr>
      <vt:lpstr> The fight for more gender equality has to start inside governments! (Goal 5)   </vt:lpstr>
      <vt:lpstr>Expanding data collection beyond OECD countries</vt:lpstr>
      <vt:lpstr>What does this mean for civil servants? </vt:lpstr>
      <vt:lpstr>Building civil servants’ capabilities to implement SDGs</vt:lpstr>
      <vt:lpstr>Professional, strategic and innovative</vt:lpstr>
      <vt:lpstr>SIX CORE SKILLS AREAS FOR  PUBLIC SECTOR INNOVATION</vt:lpstr>
      <vt:lpstr>Policy skills</vt:lpstr>
      <vt:lpstr>Citizen engagement and  service delivery</vt:lpstr>
      <vt:lpstr>Commissioning and  contracting</vt:lpstr>
      <vt:lpstr>Managing through networks</vt:lpstr>
      <vt:lpstr>Leadership for systems change</vt:lpstr>
      <vt:lpstr>Schools of Government Network</vt:lpstr>
      <vt:lpstr> Thank You!</vt:lpstr>
      <vt:lpstr>SDGs are seen as a real opportunity by Centres of Government… </vt:lpstr>
      <vt:lpstr>…But SDGs will also require real commitment to better governance…</vt:lpstr>
      <vt:lpstr>Examples of how governments integrate SDG implementation </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governance</dc:title>
  <dc:creator>GONZALEZ Santiago</dc:creator>
  <cp:lastModifiedBy>LAU Edwin</cp:lastModifiedBy>
  <cp:revision>334</cp:revision>
  <cp:lastPrinted>2016-10-28T07:09:18Z</cp:lastPrinted>
  <dcterms:created xsi:type="dcterms:W3CDTF">2015-02-17T10:25:18Z</dcterms:created>
  <dcterms:modified xsi:type="dcterms:W3CDTF">2018-02-26T10:51:57Z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0x0101008B4DD370EC31429186F3AD49F0D3098F004A77CEA22D3A40738DB9741B0FD4187A0081A297DA330C4955888849EBD611C2260046706E6B4F4411408F5A0A80237C0082</vt:lpwstr>
  </property>
  <property fmtid="{D5CDD505-2E9C-101B-9397-08002B2CF9AE}" pid="3" name="OECDCountry">
    <vt:lpwstr/>
  </property>
  <property fmtid="{D5CDD505-2E9C-101B-9397-08002B2CF9AE}" pid="4" name="OECDTopic">
    <vt:lpwstr/>
  </property>
  <property fmtid="{D5CDD505-2E9C-101B-9397-08002B2CF9AE}" pid="5" name="OECDCommittee">
    <vt:lpwstr/>
  </property>
  <property fmtid="{D5CDD505-2E9C-101B-9397-08002B2CF9AE}" pid="6" name="OECDKeywords">
    <vt:lpwstr/>
  </property>
</Properties>
</file>