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80" r:id="rId1"/>
    <p:sldMasterId id="2147483692" r:id="rId2"/>
  </p:sldMasterIdLst>
  <p:notesMasterIdLst>
    <p:notesMasterId r:id="rId19"/>
  </p:notesMasterIdLst>
  <p:handoutMasterIdLst>
    <p:handoutMasterId r:id="rId20"/>
  </p:handoutMasterIdLst>
  <p:sldIdLst>
    <p:sldId id="479" r:id="rId3"/>
    <p:sldId id="560" r:id="rId4"/>
    <p:sldId id="561" r:id="rId5"/>
    <p:sldId id="578" r:id="rId6"/>
    <p:sldId id="568" r:id="rId7"/>
    <p:sldId id="579" r:id="rId8"/>
    <p:sldId id="569" r:id="rId9"/>
    <p:sldId id="581" r:id="rId10"/>
    <p:sldId id="576" r:id="rId11"/>
    <p:sldId id="485" r:id="rId12"/>
    <p:sldId id="489" r:id="rId13"/>
    <p:sldId id="518" r:id="rId14"/>
    <p:sldId id="502" r:id="rId15"/>
    <p:sldId id="509" r:id="rId16"/>
    <p:sldId id="551" r:id="rId17"/>
    <p:sldId id="582" r:id="rId18"/>
  </p:sldIdLst>
  <p:sldSz cx="9144000" cy="6858000" type="screen4x3"/>
  <p:notesSz cx="6881813" cy="100028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2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2" autoAdjust="0"/>
    <p:restoredTop sz="92870" autoAdjust="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9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2"/>
        <p:guide pos="218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81262" cy="50070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948" y="1"/>
            <a:ext cx="2981262" cy="50070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178F7C81-BD26-4BA3-BD02-134FA078F516}" type="datetimeFigureOut">
              <a:rPr lang="pt-BR"/>
              <a:pPr>
                <a:defRPr/>
              </a:pPr>
              <a:t>21/03/2018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5" y="9500541"/>
            <a:ext cx="2981262" cy="50070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948" y="9500541"/>
            <a:ext cx="2981262" cy="50070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B586D889-AE15-42DB-84B9-5E83174434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16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1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75" name="AutoShape 2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77" name="AutoShape 4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78" name="AutoShape 5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79" name="AutoShape 6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0" name="AutoShape 7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1" name="AutoShape 8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2" y="0"/>
            <a:ext cx="688181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3" name="Text Box 10"/>
          <p:cNvSpPr txBox="1">
            <a:spLocks noChangeArrowheads="1"/>
          </p:cNvSpPr>
          <p:nvPr/>
        </p:nvSpPr>
        <p:spPr bwMode="auto">
          <a:xfrm>
            <a:off x="5" y="2"/>
            <a:ext cx="3013405" cy="46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4" name="Text Box 11"/>
          <p:cNvSpPr txBox="1">
            <a:spLocks noChangeArrowheads="1"/>
          </p:cNvSpPr>
          <p:nvPr/>
        </p:nvSpPr>
        <p:spPr bwMode="auto">
          <a:xfrm>
            <a:off x="3865195" y="2"/>
            <a:ext cx="3013404" cy="46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79885" name="Rectangle 1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6788" y="773113"/>
            <a:ext cx="4929187" cy="369728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61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927329" y="4717478"/>
            <a:ext cx="5009484" cy="45495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09" tIns="46085" rIns="91809" bIns="46085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79887" name="Text Box 14"/>
          <p:cNvSpPr txBox="1">
            <a:spLocks noChangeArrowheads="1"/>
          </p:cNvSpPr>
          <p:nvPr/>
        </p:nvSpPr>
        <p:spPr bwMode="auto">
          <a:xfrm>
            <a:off x="5" y="9511738"/>
            <a:ext cx="3013405" cy="46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lnSpc>
                <a:spcPct val="1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3865198" y="9511734"/>
            <a:ext cx="2998940" cy="449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09" tIns="46085" rIns="91809" bIns="460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SzPct val="100000"/>
              <a:buFontTx/>
              <a:buNone/>
              <a:tabLst>
                <a:tab pos="0" algn="l"/>
                <a:tab pos="447720" algn="l"/>
                <a:tab pos="897028" algn="l"/>
                <a:tab pos="1346335" algn="l"/>
                <a:tab pos="1795643" algn="l"/>
                <a:tab pos="2244949" algn="l"/>
                <a:tab pos="2694257" algn="l"/>
                <a:tab pos="3143564" algn="l"/>
                <a:tab pos="3592872" algn="l"/>
                <a:tab pos="4042179" algn="l"/>
                <a:tab pos="4491487" algn="l"/>
                <a:tab pos="4940794" algn="l"/>
                <a:tab pos="5390102" algn="l"/>
                <a:tab pos="5839409" algn="l"/>
                <a:tab pos="6288717" algn="l"/>
                <a:tab pos="6738024" algn="l"/>
                <a:tab pos="7187332" algn="l"/>
                <a:tab pos="7636639" algn="l"/>
                <a:tab pos="8085947" algn="l"/>
                <a:tab pos="8535253" algn="l"/>
                <a:tab pos="8984561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</a:lstStyle>
          <a:p>
            <a:pPr>
              <a:defRPr/>
            </a:pPr>
            <a:fld id="{AFCD7B21-160A-4483-B022-7203FA783F6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0849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56BA9F-D231-4BD5-92DF-1A21C63F77C1}" type="datetimeFigureOut">
              <a:rPr lang="pt-BR" smtClean="0"/>
              <a:pPr/>
              <a:t>21/03/2018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343762-817D-4F86-84CB-8FCD2E2EEA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097578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effectLst/>
              </a:rPr>
              <a:t>D</a:t>
            </a:r>
            <a:r>
              <a:rPr lang="pt-BR" sz="3600" b="0" dirty="0" smtClean="0">
                <a:effectLst/>
              </a:rPr>
              <a:t>esigualdade e Educação: </a:t>
            </a:r>
            <a:br>
              <a:rPr lang="pt-BR" sz="3600" b="0" dirty="0" smtClean="0">
                <a:effectLst/>
              </a:rPr>
            </a:br>
            <a:r>
              <a:rPr lang="pt-BR" sz="3600" b="0" dirty="0" smtClean="0">
                <a:effectLst/>
              </a:rPr>
              <a:t>uma reflexão sobre o </a:t>
            </a:r>
            <a:r>
              <a:rPr lang="pt-BR" sz="3600" b="0" dirty="0" smtClean="0">
                <a:effectLst/>
              </a:rPr>
              <a:t>Brasil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Romualdo Portela de Oliveira (FE-USP)</a:t>
            </a:r>
          </a:p>
          <a:p>
            <a:r>
              <a:rPr lang="pt-BR" dirty="0"/>
              <a:t>romualdo@usp.br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Qualidade dos professores? Atração de melhores profissionais, melhor remuneração, melhor jornada de trabalho</a:t>
            </a:r>
          </a:p>
          <a:p>
            <a:r>
              <a:rPr lang="pt-BR" dirty="0" smtClean="0"/>
              <a:t>Número de alunos por sala, condições adequadas de acolhimento dos alunos com dificuldades de aprendizado</a:t>
            </a:r>
          </a:p>
          <a:p>
            <a:r>
              <a:rPr lang="pt-BR" dirty="0" smtClean="0"/>
              <a:t>Extensão da jornada diária de trabalho escolar</a:t>
            </a:r>
          </a:p>
          <a:p>
            <a:r>
              <a:rPr lang="pt-BR" dirty="0" smtClean="0"/>
              <a:t>Gasto por aluno diferenciado em cada rede de ensino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Fatores que afetam a alocação de recursos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Organização das turmas</a:t>
            </a:r>
          </a:p>
          <a:p>
            <a:r>
              <a:rPr lang="pt-BR" dirty="0" smtClean="0"/>
              <a:t>Alocação dos professores no interior de uma dada escola</a:t>
            </a:r>
          </a:p>
          <a:p>
            <a:r>
              <a:rPr lang="pt-BR" dirty="0" smtClean="0"/>
              <a:t>Clima escolar e disciplinar</a:t>
            </a:r>
          </a:p>
          <a:p>
            <a:r>
              <a:rPr lang="pt-BR" dirty="0" smtClean="0"/>
              <a:t>Currículo a que o aluno é efetivamente exposto</a:t>
            </a:r>
          </a:p>
          <a:p>
            <a:r>
              <a:rPr lang="pt-BR" dirty="0" smtClean="0"/>
              <a:t>Uso do tempo do professor</a:t>
            </a:r>
          </a:p>
          <a:p>
            <a:r>
              <a:rPr lang="pt-BR" dirty="0" smtClean="0"/>
              <a:t>Envolvimento dos pais no processo de aprendizado do aluno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Fatores que não afetam a alocação de recursos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Média de notas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Percentual de alunos da escola que atingem o nível acima do básico na prova Brasil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Homogeneidade </a:t>
            </a:r>
            <a:r>
              <a:rPr lang="pt-BR" dirty="0" smtClean="0"/>
              <a:t>dos resultados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 dos Resultados Desejados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Melhores desempenhos médios – escolas mais desiguais;</a:t>
            </a:r>
          </a:p>
          <a:p>
            <a:r>
              <a:rPr lang="pt-BR" dirty="0" smtClean="0"/>
              <a:t>Turmas mais desiguais, </a:t>
            </a:r>
            <a:r>
              <a:rPr lang="pt-BR" dirty="0" smtClean="0"/>
              <a:t>melhores resultados;</a:t>
            </a:r>
            <a:endParaRPr lang="pt-BR" dirty="0" smtClean="0"/>
          </a:p>
          <a:p>
            <a:r>
              <a:rPr lang="pt-BR" dirty="0" smtClean="0"/>
              <a:t>Alocação dos “melhores” professores é elemento central para enfrentar a desigualdade no interior da escola;</a:t>
            </a:r>
          </a:p>
          <a:p>
            <a:r>
              <a:rPr lang="pt-BR" dirty="0" smtClean="0"/>
              <a:t>Outros fatores identificados como significativos: clima acadêmico, clima disciplinar e satisfação do diretor com o corpo docente.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Fatores que impactam a desigualdade e o desempenho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Dado que a melhora dos resultados médios da escola aparece correlacionado </a:t>
            </a:r>
            <a:r>
              <a:rPr lang="pt-BR" smtClean="0"/>
              <a:t>com o aumento </a:t>
            </a:r>
            <a:r>
              <a:rPr lang="pt-BR" dirty="0" smtClean="0"/>
              <a:t>da desigualdade, como melhorar os resultados dos alunos com menor proficiência?</a:t>
            </a:r>
          </a:p>
          <a:p>
            <a:r>
              <a:rPr lang="pt-BR" dirty="0" smtClean="0"/>
              <a:t>Como tornar a questão da desigualdade nos resultados objeto importante da ação da escola?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Questões 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necessário, para além da indução ao aumento da proficiência, incluir como indicador importante a desigualdade nos resultados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Indicação final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dirty="0" smtClean="0"/>
              <a:t>Obrigado!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46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lvl="1"/>
            <a:r>
              <a:rPr lang="pt-BR" dirty="0" smtClean="0"/>
              <a:t>Desigualdade de Acesso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Desigualdade de Tratamento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Desigualdade de Resultados</a:t>
            </a:r>
          </a:p>
          <a:p>
            <a:pPr lvl="1"/>
            <a:endParaRPr lang="pt-BR" sz="2400" dirty="0" smtClean="0"/>
          </a:p>
          <a:p>
            <a:pPr lvl="1"/>
            <a:r>
              <a:rPr lang="pt-BR" sz="2400" dirty="0" smtClean="0"/>
              <a:t>(</a:t>
            </a:r>
            <a:r>
              <a:rPr lang="pt-BR" sz="2400" dirty="0" err="1"/>
              <a:t>Crahay</a:t>
            </a:r>
            <a:r>
              <a:rPr lang="pt-BR" sz="2400" dirty="0"/>
              <a:t>, M. A escola pode ser justa e eficaz?)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Três tipos de </a:t>
            </a:r>
            <a:r>
              <a:rPr lang="pt-BR" sz="2800" dirty="0" smtClean="0"/>
              <a:t>desigualdade (Marcel </a:t>
            </a:r>
            <a:r>
              <a:rPr lang="pt-BR" sz="2800" dirty="0" err="1" smtClean="0"/>
              <a:t>Crahay</a:t>
            </a:r>
            <a:r>
              <a:rPr lang="pt-BR" sz="2800" dirty="0" smtClean="0"/>
              <a:t>)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960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desigualdade de acesso ainda é muito grande</a:t>
            </a:r>
          </a:p>
          <a:p>
            <a:pPr lvl="1"/>
            <a:r>
              <a:rPr lang="pt-BR" dirty="0" smtClean="0"/>
              <a:t>Na creche (25%) e no ensino médio (40%)</a:t>
            </a:r>
          </a:p>
          <a:p>
            <a:pPr lvl="1"/>
            <a:endParaRPr lang="pt-BR" dirty="0"/>
          </a:p>
          <a:p>
            <a:r>
              <a:rPr lang="pt-BR" dirty="0" smtClean="0"/>
              <a:t>Na </a:t>
            </a:r>
            <a:r>
              <a:rPr lang="pt-BR" dirty="0" err="1" smtClean="0"/>
              <a:t>Pré</a:t>
            </a:r>
            <a:r>
              <a:rPr lang="pt-BR" dirty="0" smtClean="0"/>
              <a:t> – Escola, ainda temos desigualdade de acesso, diminuindo ao longo do tempo</a:t>
            </a:r>
          </a:p>
          <a:p>
            <a:endParaRPr lang="pt-BR" dirty="0"/>
          </a:p>
          <a:p>
            <a:r>
              <a:rPr lang="pt-BR" dirty="0" smtClean="0"/>
              <a:t>No Ensino Fundamental, o acesso está praticamente universalizado.</a:t>
            </a: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Desigualdade de Acesso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8579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Nos processos e práticas escolares</a:t>
            </a:r>
          </a:p>
          <a:p>
            <a:pPr lvl="1"/>
            <a:r>
              <a:rPr lang="pt-BR" dirty="0" smtClean="0"/>
              <a:t>Preconceito de raça, gênero e classe</a:t>
            </a:r>
          </a:p>
          <a:p>
            <a:pPr lvl="2"/>
            <a:r>
              <a:rPr lang="pt-BR" dirty="0" smtClean="0"/>
              <a:t>Discriminação</a:t>
            </a:r>
          </a:p>
          <a:p>
            <a:pPr lvl="2"/>
            <a:r>
              <a:rPr lang="pt-BR" dirty="0" smtClean="0"/>
              <a:t>Práticas excludentes</a:t>
            </a:r>
          </a:p>
          <a:p>
            <a:pPr lvl="2"/>
            <a:r>
              <a:rPr lang="pt-BR" dirty="0" smtClean="0"/>
              <a:t>Preconceito nos materiais escolares</a:t>
            </a:r>
          </a:p>
          <a:p>
            <a:pPr lvl="2"/>
            <a:endParaRPr lang="pt-BR" dirty="0"/>
          </a:p>
          <a:p>
            <a:pPr lvl="1"/>
            <a:r>
              <a:rPr lang="pt-BR" dirty="0" smtClean="0"/>
              <a:t>Desigualdade nas condições de funcionamento da escola</a:t>
            </a:r>
          </a:p>
          <a:p>
            <a:pPr lvl="2"/>
            <a:r>
              <a:rPr lang="pt-BR" dirty="0" smtClean="0"/>
              <a:t>Gasto por aluno no nível escola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Desigualdade de tratamento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382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Ainda que tenha sido colocada na agenda, observam-se programas governamentais e ações nas escolas,</a:t>
            </a:r>
          </a:p>
          <a:p>
            <a:r>
              <a:rPr lang="pt-BR" dirty="0" smtClean="0"/>
              <a:t>A desigualdade de tratamento é significativa</a:t>
            </a:r>
          </a:p>
          <a:p>
            <a:pPr lvl="1"/>
            <a:r>
              <a:rPr lang="pt-BR" dirty="0" smtClean="0"/>
              <a:t>Desigualdade racial, de gênero e de classe –explícito e implícito, nos materiais  e nas práticas pedagógicas</a:t>
            </a:r>
          </a:p>
          <a:p>
            <a:r>
              <a:rPr lang="pt-BR" dirty="0" smtClean="0"/>
              <a:t>Desigualdade de Gênero – fortemente atacada por setores conservadores – “ideologia de gênero”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Desigualdade de Tratamento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11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Há diferenças significativas no gasto por aluno no nível escola</a:t>
            </a:r>
          </a:p>
          <a:p>
            <a:pPr lvl="1"/>
            <a:r>
              <a:rPr lang="pt-BR" dirty="0" smtClean="0"/>
              <a:t>Número de alunos por sala</a:t>
            </a:r>
          </a:p>
          <a:p>
            <a:pPr lvl="1"/>
            <a:r>
              <a:rPr lang="pt-BR" dirty="0" smtClean="0"/>
              <a:t>Mecanismos de alocação de recursos entre as escolas</a:t>
            </a:r>
          </a:p>
          <a:p>
            <a:endParaRPr lang="pt-BR" dirty="0" smtClean="0"/>
          </a:p>
          <a:p>
            <a:r>
              <a:rPr lang="pt-BR" dirty="0" smtClean="0"/>
              <a:t>Gastos que afetam os resultados escolares</a:t>
            </a:r>
          </a:p>
          <a:p>
            <a:pPr lvl="1"/>
            <a:r>
              <a:rPr lang="pt-BR" dirty="0" smtClean="0"/>
              <a:t>Políticas de financiamento para reduzir as desigualdades entre as escolas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Desigualdade nos gastos por aluno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132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Nas taxas de conclusão</a:t>
            </a:r>
          </a:p>
          <a:p>
            <a:pPr lvl="1"/>
            <a:r>
              <a:rPr lang="pt-BR" dirty="0" smtClean="0"/>
              <a:t>No ensino fundamental o crescimento das taxas de conclusão é substantivo – passando de 22% em 1990 para mais de 80% em </a:t>
            </a:r>
            <a:r>
              <a:rPr lang="pt-BR" dirty="0" smtClean="0"/>
              <a:t>2017. </a:t>
            </a:r>
            <a:r>
              <a:rPr lang="pt-BR" dirty="0" smtClean="0"/>
              <a:t>Permanecem desigualdades, mas:</a:t>
            </a:r>
          </a:p>
          <a:p>
            <a:pPr lvl="1"/>
            <a:r>
              <a:rPr lang="pt-BR" dirty="0" smtClean="0"/>
              <a:t>No ensino médio a desigualdade é fortemente enviesada por classe, raça e menos por gênero e tem grande magnitude.</a:t>
            </a:r>
          </a:p>
          <a:p>
            <a:r>
              <a:rPr lang="pt-BR" dirty="0" smtClean="0"/>
              <a:t>No aprendizado ou nos resultados da educação?</a:t>
            </a:r>
          </a:p>
          <a:p>
            <a:pPr lvl="1"/>
            <a:r>
              <a:rPr lang="pt-BR" dirty="0" smtClean="0"/>
              <a:t>Tomando como parâmetro os resultados nos testes em larga escala, observa-se a manutenção de forte desigualdade. (resultados mensuráveis, sem eludir o debate acerca dos resultados </a:t>
            </a:r>
            <a:r>
              <a:rPr lang="pt-BR" dirty="0" smtClean="0"/>
              <a:t>desejáveis).</a:t>
            </a:r>
            <a:endParaRPr lang="pt-BR" dirty="0"/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Desigualdade de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84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ielo.br/img/revistas/ep/v29n1/a11fig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32656"/>
            <a:ext cx="8016825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94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57200" y="2239963"/>
            <a:ext cx="992187" cy="1612900"/>
          </a:xfrm>
          <a:prstGeom prst="rect">
            <a:avLst/>
          </a:prstGeom>
          <a:solidFill>
            <a:srgbClr val="FFFFFF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Fatores sociais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Raça, classe, gênero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033587" y="1679575"/>
            <a:ext cx="447675" cy="309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Mecanismos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seleção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alunos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7073900" y="5692775"/>
            <a:ext cx="13716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Ações que não envolvem alocação de mais recursos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7073900" y="4108450"/>
            <a:ext cx="1371600" cy="8826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Tratamento das desigualdades de origem pelo sistema escolar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7069137" y="2589213"/>
            <a:ext cx="1376363" cy="842962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Ações que envolvem a alocação de mais recursos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18"/>
          <p:cNvSpPr txBox="1">
            <a:spLocks noChangeArrowheads="1"/>
          </p:cNvSpPr>
          <p:nvPr/>
        </p:nvSpPr>
        <p:spPr bwMode="auto">
          <a:xfrm>
            <a:off x="4459287" y="609600"/>
            <a:ext cx="1781175" cy="1301750"/>
          </a:xfrm>
          <a:prstGeom prst="rect">
            <a:avLst/>
          </a:prstGeom>
          <a:solidFill>
            <a:srgbClr val="FFFFFF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Ações fora da escola associadas às condições sociais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(da família, da comunidade, etc.)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Text Box 25"/>
          <p:cNvSpPr txBox="1">
            <a:spLocks noChangeArrowheads="1"/>
          </p:cNvSpPr>
          <p:nvPr/>
        </p:nvSpPr>
        <p:spPr bwMode="auto">
          <a:xfrm>
            <a:off x="4338637" y="3876675"/>
            <a:ext cx="1666875" cy="1458913"/>
          </a:xfrm>
          <a:prstGeom prst="rect">
            <a:avLst/>
          </a:prstGeom>
          <a:noFill/>
          <a:ln w="57150" cmpd="thinThick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Ações do Sistema Escolar 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(secretaria, órgãos intermediários e escolas)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3" name="AutoShape 48"/>
          <p:cNvCxnSpPr>
            <a:cxnSpLocks noChangeShapeType="1"/>
          </p:cNvCxnSpPr>
          <p:nvPr/>
        </p:nvCxnSpPr>
        <p:spPr bwMode="auto">
          <a:xfrm flipV="1">
            <a:off x="6240462" y="3432175"/>
            <a:ext cx="622300" cy="444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>
            <a:off x="5265737" y="2179638"/>
            <a:ext cx="0" cy="1408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>
            <a:off x="6240462" y="4702175"/>
            <a:ext cx="633413" cy="7540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7715250" y="3586163"/>
            <a:ext cx="0" cy="444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37" name="AutoShape 13"/>
          <p:cNvCxnSpPr>
            <a:cxnSpLocks noChangeShapeType="1"/>
          </p:cNvCxnSpPr>
          <p:nvPr/>
        </p:nvCxnSpPr>
        <p:spPr bwMode="auto">
          <a:xfrm>
            <a:off x="7715250" y="5108575"/>
            <a:ext cx="0" cy="5000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38" name="AutoShape 14"/>
          <p:cNvCxnSpPr>
            <a:cxnSpLocks noChangeShapeType="1"/>
          </p:cNvCxnSpPr>
          <p:nvPr/>
        </p:nvCxnSpPr>
        <p:spPr bwMode="auto">
          <a:xfrm flipV="1">
            <a:off x="2684462" y="1527175"/>
            <a:ext cx="1408113" cy="1187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>
            <a:off x="2684462" y="3328988"/>
            <a:ext cx="1257300" cy="11731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" name="Straight Arrow Connector 18"/>
          <p:cNvCxnSpPr/>
          <p:nvPr/>
        </p:nvCxnSpPr>
        <p:spPr>
          <a:xfrm>
            <a:off x="1600200" y="30480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61324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9414</TotalTime>
  <Words>647</Words>
  <Application>Microsoft Office PowerPoint</Application>
  <PresentationFormat>Apresentação na tela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Cambria</vt:lpstr>
      <vt:lpstr>Lucida Sans Unicode</vt:lpstr>
      <vt:lpstr>Times New Roman</vt:lpstr>
      <vt:lpstr>Verdana</vt:lpstr>
      <vt:lpstr>Wingdings 2</vt:lpstr>
      <vt:lpstr>Wingdings 3</vt:lpstr>
      <vt:lpstr>Personalizar design</vt:lpstr>
      <vt:lpstr>Concurso</vt:lpstr>
      <vt:lpstr>Desigualdade e Educação:  uma reflexão sobre o Brasil</vt:lpstr>
      <vt:lpstr>Três tipos de desigualdade (Marcel Crahay) </vt:lpstr>
      <vt:lpstr>Desigualdade de Acesso</vt:lpstr>
      <vt:lpstr>Desigualdade de tratamento</vt:lpstr>
      <vt:lpstr>Desigualdade de Tratamento</vt:lpstr>
      <vt:lpstr>Desigualdade nos gastos por aluno</vt:lpstr>
      <vt:lpstr>Desigualdade de resultados</vt:lpstr>
      <vt:lpstr>Apresentação do PowerPoint</vt:lpstr>
      <vt:lpstr>Apresentação do PowerPoint</vt:lpstr>
      <vt:lpstr>Fatores que afetam a alocação de recursos</vt:lpstr>
      <vt:lpstr>Fatores que não afetam a alocação de recursos</vt:lpstr>
      <vt:lpstr>Medida dos Resultados Desejados</vt:lpstr>
      <vt:lpstr>Fatores que impactam a desigualdade e o desempenho</vt:lpstr>
      <vt:lpstr>Questões </vt:lpstr>
      <vt:lpstr>Indicação final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MARISE RAUEN VIANNA</dc:creator>
  <cp:lastModifiedBy>Usuário do Windows</cp:lastModifiedBy>
  <cp:revision>1624</cp:revision>
  <cp:lastPrinted>2017-10-23T00:22:05Z</cp:lastPrinted>
  <dcterms:created xsi:type="dcterms:W3CDTF">1601-01-01T00:00:00Z</dcterms:created>
  <dcterms:modified xsi:type="dcterms:W3CDTF">2018-03-21T12:38:37Z</dcterms:modified>
</cp:coreProperties>
</file>