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84" r:id="rId1"/>
  </p:sldMasterIdLst>
  <p:handoutMasterIdLst>
    <p:handoutMasterId r:id="rId17"/>
  </p:handoutMasterIdLst>
  <p:sldIdLst>
    <p:sldId id="256" r:id="rId2"/>
    <p:sldId id="269" r:id="rId3"/>
    <p:sldId id="284" r:id="rId4"/>
    <p:sldId id="270" r:id="rId5"/>
    <p:sldId id="272" r:id="rId6"/>
    <p:sldId id="283" r:id="rId7"/>
    <p:sldId id="279" r:id="rId8"/>
    <p:sldId id="278" r:id="rId9"/>
    <p:sldId id="257" r:id="rId10"/>
    <p:sldId id="267" r:id="rId11"/>
    <p:sldId id="281" r:id="rId12"/>
    <p:sldId id="260" r:id="rId13"/>
    <p:sldId id="259" r:id="rId14"/>
    <p:sldId id="266" r:id="rId15"/>
    <p:sldId id="282" r:id="rId16"/>
  </p:sldIdLst>
  <p:sldSz cx="12192000" cy="6858000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71" d="100"/>
          <a:sy n="71" d="100"/>
        </p:scale>
        <p:origin x="618" y="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E3FBD48-0C11-4078-9F44-37C9F9724A41}" type="datetimeFigureOut">
              <a:rPr lang="pt-BR" smtClean="0"/>
              <a:t>20/03/2018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29D4B58-3036-4763-A1A0-D5E8F2D9307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2155546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pt-BR" smtClean="0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91304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67608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58664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65667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655031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4937760" cy="4023359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3/20/2018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70252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5"/>
            <a:ext cx="4937760" cy="3286760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286760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3/20/2018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03821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3/20/2018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7322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3/20/2018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73723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B61BEF0D-F0BB-DE4B-95CE-6DB70DBA9567}" type="datetimeFigureOut">
              <a:rPr lang="en-US" smtClean="0"/>
              <a:pPr/>
              <a:t>3/20/2018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31946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 smtClean="0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3/20/2018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98595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3/20/2018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340070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376488" y="2427316"/>
            <a:ext cx="10394333" cy="3857106"/>
          </a:xfrm>
        </p:spPr>
        <p:txBody>
          <a:bodyPr>
            <a:normAutofit/>
          </a:bodyPr>
          <a:lstStyle/>
          <a:p>
            <a:pPr algn="r"/>
            <a:r>
              <a:rPr lang="pt-BR" sz="4400" b="1" dirty="0" smtClean="0"/>
              <a:t>Implementação </a:t>
            </a:r>
            <a:r>
              <a:rPr lang="pt-BR" sz="4400" b="1" dirty="0"/>
              <a:t>e desafios da coordenação no Sistema Único de Assistência </a:t>
            </a:r>
            <a:r>
              <a:rPr lang="pt-BR" sz="4400" b="1" dirty="0" smtClean="0"/>
              <a:t>Social</a:t>
            </a:r>
            <a:br>
              <a:rPr lang="pt-BR" sz="4400" b="1" dirty="0" smtClean="0"/>
            </a:br>
            <a:r>
              <a:rPr lang="pt-BR" b="1" dirty="0" smtClean="0"/>
              <a:t/>
            </a:r>
            <a:br>
              <a:rPr lang="pt-BR" b="1" dirty="0" smtClean="0"/>
            </a:br>
            <a:r>
              <a:rPr lang="pt-BR" sz="3400" b="1" dirty="0" smtClean="0"/>
              <a:t>Luciana </a:t>
            </a:r>
            <a:r>
              <a:rPr lang="pt-BR" sz="3400" b="1" dirty="0" err="1" smtClean="0"/>
              <a:t>Jaccoud</a:t>
            </a:r>
            <a:r>
              <a:rPr lang="pt-BR" sz="3400" b="1" dirty="0" smtClean="0"/>
              <a:t>- IPEA</a:t>
            </a:r>
            <a:br>
              <a:rPr lang="pt-BR" sz="3400" b="1" dirty="0" smtClean="0"/>
            </a:br>
            <a:r>
              <a:rPr lang="pt-BR" sz="3400" b="1" dirty="0" smtClean="0"/>
              <a:t> </a:t>
            </a:r>
            <a:endParaRPr lang="pt-BR" sz="3400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431564" y="850754"/>
            <a:ext cx="11339257" cy="1576562"/>
          </a:xfrm>
        </p:spPr>
        <p:txBody>
          <a:bodyPr/>
          <a:lstStyle/>
          <a:p>
            <a:pPr algn="ctr"/>
            <a:r>
              <a:rPr lang="pt-BR" b="1" dirty="0" smtClean="0"/>
              <a:t>I Seminário Brasileiro sobre implementação de políticas públicas </a:t>
            </a:r>
          </a:p>
          <a:p>
            <a:pPr algn="r"/>
            <a:endParaRPr lang="pt-BR" sz="2800" dirty="0" smtClean="0"/>
          </a:p>
          <a:p>
            <a:pPr algn="r"/>
            <a:endParaRPr lang="pt-BR" dirty="0"/>
          </a:p>
          <a:p>
            <a:endParaRPr lang="pt-BR" dirty="0" smtClean="0"/>
          </a:p>
          <a:p>
            <a:endParaRPr lang="pt-BR" dirty="0" smtClean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47247165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/>
              <a:t>PAIF </a:t>
            </a:r>
            <a:r>
              <a:rPr lang="pt-BR" b="1" dirty="0" smtClean="0"/>
              <a:t>- i</a:t>
            </a:r>
            <a:r>
              <a:rPr lang="pt-BR" dirty="0" smtClean="0"/>
              <a:t>m</a:t>
            </a:r>
            <a:r>
              <a:rPr lang="pt-BR" b="1" dirty="0" smtClean="0"/>
              <a:t>plementação e coordenação</a:t>
            </a:r>
            <a:br>
              <a:rPr lang="pt-BR" b="1" dirty="0" smtClean="0"/>
            </a:b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pt-BR" b="1" dirty="0" smtClean="0"/>
              <a:t>Pesquisa realizada em </a:t>
            </a:r>
            <a:r>
              <a:rPr lang="pt-BR" b="1" dirty="0"/>
              <a:t>2015 e 2016</a:t>
            </a:r>
          </a:p>
          <a:p>
            <a:pPr lvl="0"/>
            <a:r>
              <a:rPr lang="pt-BR" b="1" dirty="0" smtClean="0"/>
              <a:t> - municípios </a:t>
            </a:r>
            <a:r>
              <a:rPr lang="pt-BR" dirty="0"/>
              <a:t>35 CRAS </a:t>
            </a:r>
            <a:r>
              <a:rPr lang="pt-BR" dirty="0" smtClean="0"/>
              <a:t>em 20 municípios de diferentes portes nas 5 regiões do pais.</a:t>
            </a:r>
          </a:p>
          <a:p>
            <a:pPr lvl="0"/>
            <a:r>
              <a:rPr lang="pt-BR" dirty="0" smtClean="0"/>
              <a:t> - CRAS em diferentes </a:t>
            </a:r>
            <a:r>
              <a:rPr lang="pt-BR" dirty="0"/>
              <a:t>territórios do mesmo </a:t>
            </a:r>
            <a:r>
              <a:rPr lang="pt-BR" dirty="0" smtClean="0"/>
              <a:t>município.</a:t>
            </a:r>
            <a:endParaRPr lang="pt-BR" dirty="0"/>
          </a:p>
          <a:p>
            <a:pPr marL="514350" lvl="0" indent="-514350">
              <a:buFont typeface="+mj-lt"/>
              <a:buAutoNum type="arabicPeriod"/>
            </a:pPr>
            <a:endParaRPr lang="pt-BR" b="1" dirty="0" smtClean="0"/>
          </a:p>
          <a:p>
            <a:pPr marL="514350" lvl="0" indent="-514350">
              <a:buFont typeface="+mj-lt"/>
              <a:buAutoNum type="arabicPeriod"/>
            </a:pPr>
            <a:r>
              <a:rPr lang="pt-BR" b="1" dirty="0" smtClean="0"/>
              <a:t>Objetivos: </a:t>
            </a:r>
          </a:p>
          <a:p>
            <a:pPr lvl="0"/>
            <a:r>
              <a:rPr lang="pt-BR" b="1" dirty="0"/>
              <a:t>C</a:t>
            </a:r>
            <a:r>
              <a:rPr lang="pt-BR" b="1" dirty="0" smtClean="0"/>
              <a:t>onhecer o processo de implementação do PAIF; </a:t>
            </a:r>
          </a:p>
          <a:p>
            <a:pPr lvl="0"/>
            <a:r>
              <a:rPr lang="pt-BR" b="1" dirty="0" smtClean="0"/>
              <a:t>Analisar a influencia na implementação :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pt-BR" dirty="0" smtClean="0"/>
              <a:t> Mecanismos de coordenação federal;</a:t>
            </a:r>
            <a:endParaRPr lang="pt-BR" dirty="0"/>
          </a:p>
          <a:p>
            <a:pPr lvl="1">
              <a:buFont typeface="Wingdings" panose="05000000000000000000" pitchFamily="2" charset="2"/>
              <a:buChar char="q"/>
            </a:pPr>
            <a:r>
              <a:rPr lang="pt-BR" dirty="0" smtClean="0"/>
              <a:t> Mecanismos de coordenação dos Estados e municípios;</a:t>
            </a:r>
            <a:endParaRPr lang="pt-BR" dirty="0"/>
          </a:p>
          <a:p>
            <a:pPr lvl="1">
              <a:buFont typeface="Wingdings" panose="05000000000000000000" pitchFamily="2" charset="2"/>
              <a:buChar char="q"/>
            </a:pPr>
            <a:r>
              <a:rPr lang="pt-BR" dirty="0" smtClean="0"/>
              <a:t> Autonomia das equipes técnicas;</a:t>
            </a:r>
            <a:endParaRPr lang="pt-BR" dirty="0"/>
          </a:p>
          <a:p>
            <a:pPr lvl="1">
              <a:buFont typeface="Wingdings" panose="05000000000000000000" pitchFamily="2" charset="2"/>
              <a:buChar char="q"/>
            </a:pPr>
            <a:r>
              <a:rPr lang="pt-BR" dirty="0" smtClean="0"/>
              <a:t> Características do território.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45842179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/>
              <a:t>PAIF - i</a:t>
            </a:r>
            <a:r>
              <a:rPr lang="pt-BR" dirty="0"/>
              <a:t>m</a:t>
            </a:r>
            <a:r>
              <a:rPr lang="pt-BR" b="1" dirty="0"/>
              <a:t>plementação e </a:t>
            </a:r>
            <a:r>
              <a:rPr lang="pt-BR" b="1" dirty="0" smtClean="0"/>
              <a:t>coordenação</a:t>
            </a:r>
            <a:br>
              <a:rPr lang="pt-BR" b="1" dirty="0" smtClean="0"/>
            </a:br>
            <a:endParaRPr lang="pt-BR" b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42900" y="1104899"/>
            <a:ext cx="10812780" cy="5290297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pt-BR" sz="3700" b="1" u="sng" dirty="0"/>
              <a:t> </a:t>
            </a:r>
            <a:r>
              <a:rPr lang="pt-BR" sz="3700" b="1" u="sng" dirty="0" smtClean="0"/>
              <a:t>Mecanismos nacionais de </a:t>
            </a:r>
            <a:r>
              <a:rPr lang="pt-BR" sz="3700" b="1" u="sng" dirty="0"/>
              <a:t>coordenação</a:t>
            </a:r>
            <a:endParaRPr lang="pt-BR" sz="3700" b="1" u="sng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pt-BR" sz="3700" dirty="0" smtClean="0"/>
              <a:t>Política </a:t>
            </a:r>
            <a:r>
              <a:rPr lang="pt-BR" sz="3700" dirty="0"/>
              <a:t>Nacional de Assistência Social (</a:t>
            </a:r>
            <a:r>
              <a:rPr lang="pt-BR" sz="3700" cap="small" dirty="0"/>
              <a:t>2004</a:t>
            </a:r>
            <a:r>
              <a:rPr lang="pt-BR" sz="3700" dirty="0"/>
              <a:t>) - Institui o PAIF, serviço de oferta obrigatória pelos CRAS</a:t>
            </a:r>
            <a:r>
              <a:rPr lang="pt-BR" sz="3700" dirty="0" smtClean="0"/>
              <a:t>;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pt-BR" sz="3700" dirty="0" smtClean="0"/>
              <a:t>NOB </a:t>
            </a:r>
            <a:r>
              <a:rPr lang="pt-BR" sz="3700" dirty="0"/>
              <a:t>2005 </a:t>
            </a:r>
            <a:r>
              <a:rPr lang="pt-BR" sz="3700" dirty="0" smtClean="0"/>
              <a:t>–Cria </a:t>
            </a:r>
            <a:r>
              <a:rPr lang="pt-BR" sz="3700" dirty="0"/>
              <a:t>uma modalidade de transferência federais de recursos voltada a implantação dos serviços de atenção integral à família no âmbito do CRAS- Piso Básico Fixo;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pt-BR" sz="3700" dirty="0"/>
              <a:t>Tipificação Nacional de Serviços (2009)- regula os objetivos, público e organização do PAIF.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pt-BR" sz="3700" dirty="0" smtClean="0"/>
              <a:t>NOB 2012-  reafirma </a:t>
            </a:r>
            <a:r>
              <a:rPr lang="pt-BR" sz="3700" dirty="0"/>
              <a:t>a destinação do Piso Básico Fixo ao desenvolvimento do PAIF</a:t>
            </a:r>
            <a:r>
              <a:rPr lang="pt-BR" sz="3700" dirty="0" smtClean="0"/>
              <a:t>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pt-BR" sz="3600" dirty="0">
                <a:solidFill>
                  <a:schemeClr val="tx1"/>
                </a:solidFill>
              </a:rPr>
              <a:t>Alteração da LOAS (lei no. 12.435, de 2012)- institui o PAIF como oferta dos CRAS.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pt-BR" sz="3700" dirty="0" err="1" smtClean="0"/>
              <a:t>Pactuações</a:t>
            </a:r>
            <a:r>
              <a:rPr lang="pt-BR" sz="3700" dirty="0" smtClean="0"/>
              <a:t> </a:t>
            </a:r>
            <a:r>
              <a:rPr lang="pt-BR" sz="3700" dirty="0"/>
              <a:t>regulares na CIT  sobre regras de expansão dos </a:t>
            </a:r>
            <a:r>
              <a:rPr lang="pt-BR" sz="3700" dirty="0" smtClean="0"/>
              <a:t>CRAS.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pt-BR" sz="3700" dirty="0" smtClean="0"/>
              <a:t>Pactos </a:t>
            </a:r>
            <a:r>
              <a:rPr lang="pt-BR" sz="3700" dirty="0"/>
              <a:t>de o de aprimoramento da Gestão dos Municípios- 2013 -aprovado pela CIT, prevê prioridade de atendimento no PAIF de familias do BPC e PBF, com percentuais de atendimento por porte do município.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pt-BR" sz="3700" dirty="0" smtClean="0"/>
              <a:t>Cadernos </a:t>
            </a:r>
            <a:r>
              <a:rPr lang="pt-BR" sz="3700" dirty="0"/>
              <a:t>de Orientação </a:t>
            </a:r>
            <a:r>
              <a:rPr lang="pt-BR" sz="3700" dirty="0" smtClean="0"/>
              <a:t>Técnica do PAIF </a:t>
            </a:r>
            <a:r>
              <a:rPr lang="pt-BR" sz="3700" dirty="0"/>
              <a:t>(2012 e 2016</a:t>
            </a:r>
            <a:r>
              <a:rPr lang="pt-BR" sz="3700" dirty="0" smtClean="0"/>
              <a:t>), </a:t>
            </a:r>
            <a:r>
              <a:rPr lang="pt-BR" sz="3700" dirty="0" err="1" smtClean="0"/>
              <a:t>CapacitaSuas</a:t>
            </a:r>
            <a:r>
              <a:rPr lang="pt-BR" sz="3700" dirty="0" smtClean="0"/>
              <a:t>, Encontros nacionais sobre trabalho com familias (</a:t>
            </a:r>
            <a:r>
              <a:rPr lang="pt-BR" sz="3700" dirty="0"/>
              <a:t>2014 </a:t>
            </a:r>
            <a:r>
              <a:rPr lang="pt-BR" sz="3700" dirty="0" smtClean="0"/>
              <a:t>à 2016).</a:t>
            </a:r>
            <a:endParaRPr lang="pt-BR" sz="3700" dirty="0"/>
          </a:p>
          <a:p>
            <a:pPr>
              <a:buFont typeface="Wingdings" panose="05000000000000000000" pitchFamily="2" charset="2"/>
              <a:buChar char="§"/>
            </a:pPr>
            <a:r>
              <a:rPr lang="pt-BR" sz="3700" dirty="0" smtClean="0"/>
              <a:t>Monitoramento do PAIF- Censo SUAS.</a:t>
            </a:r>
          </a:p>
          <a:p>
            <a:pPr>
              <a:buFont typeface="Wingdings" panose="05000000000000000000" pitchFamily="2" charset="2"/>
              <a:buChar char="§"/>
            </a:pPr>
            <a:endParaRPr lang="pt-BR" dirty="0"/>
          </a:p>
          <a:p>
            <a:endParaRPr lang="pt-BR" dirty="0"/>
          </a:p>
          <a:p>
            <a:endParaRPr lang="pt-BR" dirty="0" smtClean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51129417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b="1" dirty="0"/>
              <a:t>PAIF - i</a:t>
            </a:r>
            <a:r>
              <a:rPr lang="pt-BR" dirty="0"/>
              <a:t>m</a:t>
            </a:r>
            <a:r>
              <a:rPr lang="pt-BR" b="1" dirty="0"/>
              <a:t>plementação e coordenação</a:t>
            </a:r>
            <a:r>
              <a:rPr lang="pt-BR" dirty="0" smtClean="0"/>
              <a:t/>
            </a:r>
            <a:br>
              <a:rPr lang="pt-BR" dirty="0" smtClean="0"/>
            </a:b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726141" y="1737360"/>
            <a:ext cx="10627659" cy="4693919"/>
          </a:xfrm>
        </p:spPr>
        <p:txBody>
          <a:bodyPr>
            <a:norm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pt-BR" b="1" dirty="0" smtClean="0"/>
              <a:t>Mecanismos estaduais de coordenação:</a:t>
            </a:r>
          </a:p>
          <a:p>
            <a:pPr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pt-BR" dirty="0" smtClean="0"/>
              <a:t> equipe técnica de coordenação estadual de PSB -  apoio, </a:t>
            </a:r>
            <a:r>
              <a:rPr lang="pt-BR" dirty="0"/>
              <a:t>função de assessoria </a:t>
            </a:r>
            <a:r>
              <a:rPr lang="pt-BR" dirty="0" smtClean="0"/>
              <a:t>e orientação às equipes dos municípios;</a:t>
            </a:r>
          </a:p>
          <a:p>
            <a:pPr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pt-BR" dirty="0"/>
              <a:t> </a:t>
            </a:r>
            <a:r>
              <a:rPr lang="pt-BR" dirty="0" smtClean="0"/>
              <a:t>interpretam das normativas e orientações federais;</a:t>
            </a:r>
          </a:p>
          <a:p>
            <a:pPr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pt-BR" dirty="0" smtClean="0"/>
              <a:t> alguns Estados contam com produção própria de normativas ou documentos técnicos de orientação;</a:t>
            </a:r>
          </a:p>
          <a:p>
            <a:pPr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pt-BR" dirty="0"/>
              <a:t> </a:t>
            </a:r>
            <a:r>
              <a:rPr lang="pt-BR" dirty="0" smtClean="0"/>
              <a:t>adesão e coordenação do programa federal de capacitação do SUAS (2014-16);</a:t>
            </a:r>
            <a:endParaRPr lang="pt-BR" dirty="0"/>
          </a:p>
          <a:p>
            <a:pPr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pt-BR" dirty="0" smtClean="0"/>
              <a:t> coordenação da CIB.</a:t>
            </a:r>
          </a:p>
          <a:p>
            <a:pPr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pt-BR" dirty="0"/>
              <a:t> </a:t>
            </a:r>
            <a:r>
              <a:rPr lang="pt-BR" dirty="0" smtClean="0"/>
              <a:t>incipiente </a:t>
            </a:r>
            <a:r>
              <a:rPr lang="pt-BR" dirty="0" err="1" smtClean="0"/>
              <a:t>cofinanciamento</a:t>
            </a:r>
            <a:r>
              <a:rPr lang="pt-BR" dirty="0" smtClean="0"/>
              <a:t> estadual ao serviço;</a:t>
            </a:r>
          </a:p>
          <a:p>
            <a:pPr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pt-BR" dirty="0" smtClean="0"/>
          </a:p>
          <a:p>
            <a:pPr marL="0" indent="0">
              <a:spcBef>
                <a:spcPts val="0"/>
              </a:spcBef>
              <a:buNone/>
            </a:pPr>
            <a:r>
              <a:rPr lang="pt-BR" b="1" dirty="0" smtClean="0"/>
              <a:t>Mecanismos municipais de coordenação:</a:t>
            </a:r>
          </a:p>
          <a:p>
            <a:pPr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pt-BR" dirty="0" smtClean="0"/>
              <a:t> equipe </a:t>
            </a:r>
            <a:r>
              <a:rPr lang="pt-BR" dirty="0"/>
              <a:t>técnica de coordenação </a:t>
            </a:r>
            <a:r>
              <a:rPr lang="pt-BR" dirty="0" smtClean="0"/>
              <a:t>municipal de </a:t>
            </a:r>
            <a:r>
              <a:rPr lang="pt-BR" dirty="0"/>
              <a:t>PSB </a:t>
            </a:r>
            <a:r>
              <a:rPr lang="pt-BR" dirty="0" smtClean="0"/>
              <a:t>– municípios de maior porte, função de apoio, assessoria e orientação às equipes dos CRAS;</a:t>
            </a:r>
          </a:p>
          <a:p>
            <a:pPr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pt-BR" dirty="0" smtClean="0"/>
              <a:t>interpretam as normativas e orientações federais;</a:t>
            </a:r>
          </a:p>
          <a:p>
            <a:pPr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pt-BR" dirty="0" smtClean="0"/>
              <a:t>algumas capitais contam com produção própria de normativas ou documentos técnicos;</a:t>
            </a:r>
          </a:p>
          <a:p>
            <a:pPr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pt-BR" dirty="0" smtClean="0"/>
              <a:t>frequentes reuniões de alinhamento, informação e monitoramento.</a:t>
            </a:r>
          </a:p>
          <a:p>
            <a:pPr>
              <a:buFont typeface="Arial" panose="020B0604020202020204" pitchFamily="34" charset="0"/>
              <a:buChar char="•"/>
            </a:pPr>
            <a:endParaRPr lang="pt-BR" dirty="0" smtClean="0"/>
          </a:p>
          <a:p>
            <a:pPr>
              <a:buFont typeface="Arial" panose="020B0604020202020204" pitchFamily="34" charset="0"/>
              <a:buChar char="•"/>
            </a:pPr>
            <a:endParaRPr lang="pt-BR" dirty="0" smtClean="0"/>
          </a:p>
          <a:p>
            <a:pPr>
              <a:buFont typeface="Arial" panose="020B0604020202020204" pitchFamily="34" charset="0"/>
              <a:buChar char="•"/>
            </a:pPr>
            <a:endParaRPr lang="pt-BR" dirty="0" smtClean="0"/>
          </a:p>
          <a:p>
            <a:endParaRPr lang="pt-BR" dirty="0" smtClean="0"/>
          </a:p>
          <a:p>
            <a:endParaRPr lang="pt-BR" dirty="0" smtClean="0"/>
          </a:p>
          <a:p>
            <a:endParaRPr lang="pt-BR" dirty="0" smtClean="0"/>
          </a:p>
          <a:p>
            <a:pPr marL="0" indent="0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7393042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b="1" dirty="0"/>
              <a:t>PAIF - i</a:t>
            </a:r>
            <a:r>
              <a:rPr lang="pt-BR" dirty="0"/>
              <a:t>m</a:t>
            </a:r>
            <a:r>
              <a:rPr lang="pt-BR" b="1" dirty="0"/>
              <a:t>plementação e coordenação</a:t>
            </a:r>
            <a:r>
              <a:rPr lang="pt-BR" b="1" dirty="0" smtClean="0"/>
              <a:t/>
            </a:r>
            <a:br>
              <a:rPr lang="pt-BR" b="1" dirty="0" smtClean="0"/>
            </a:b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097280" y="1845733"/>
            <a:ext cx="10058400" cy="4330477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pt-BR" sz="1900" b="1" cap="all" dirty="0" smtClean="0">
                <a:solidFill>
                  <a:schemeClr val="tx1"/>
                </a:solidFill>
              </a:rPr>
              <a:t>Achados: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pt-BR" sz="1900" dirty="0" smtClean="0"/>
              <a:t>Alto grau de influência dos mecanismos nacionais de coordenação, incluindo: </a:t>
            </a:r>
          </a:p>
          <a:p>
            <a:pPr marL="971550" lvl="1" indent="-514350">
              <a:buFont typeface="+mj-lt"/>
              <a:buAutoNum type="arabicPeriod"/>
            </a:pPr>
            <a:r>
              <a:rPr lang="pt-BR" sz="1900" dirty="0" smtClean="0"/>
              <a:t>Conhecimento das normativas- NOB e Tipificação;</a:t>
            </a:r>
          </a:p>
          <a:p>
            <a:pPr marL="971550" lvl="1" indent="-514350">
              <a:buFont typeface="+mj-lt"/>
              <a:buAutoNum type="arabicPeriod"/>
            </a:pPr>
            <a:r>
              <a:rPr lang="pt-BR" sz="1900" dirty="0" smtClean="0"/>
              <a:t>Conhecimento das Tipificação de Serviços e dos cadernos de orientações técnicas do MDS;</a:t>
            </a:r>
          </a:p>
          <a:p>
            <a:pPr marL="971550" lvl="1" indent="-514350">
              <a:buFont typeface="+mj-lt"/>
              <a:buAutoNum type="arabicPeriod"/>
            </a:pPr>
            <a:r>
              <a:rPr lang="pt-BR" sz="1900" dirty="0" smtClean="0"/>
              <a:t>Conhecimento dos públicos prioritários determinados </a:t>
            </a:r>
            <a:r>
              <a:rPr lang="pt-BR" sz="1900" dirty="0"/>
              <a:t>no Pactos de o de aprimoramento da Gestão dos Municípios- 2013 ;</a:t>
            </a:r>
            <a:endParaRPr lang="pt-BR" sz="1900" dirty="0" smtClean="0"/>
          </a:p>
          <a:p>
            <a:pPr marL="971550" lvl="1" indent="-514350">
              <a:buFont typeface="+mj-lt"/>
              <a:buAutoNum type="arabicPeriod"/>
            </a:pPr>
            <a:r>
              <a:rPr lang="pt-BR" sz="1900" dirty="0" smtClean="0"/>
              <a:t>Conhecimento das metas municipais referentes aos públicos prioritários;</a:t>
            </a:r>
            <a:endParaRPr lang="pt-BR" sz="1900" dirty="0"/>
          </a:p>
          <a:p>
            <a:pPr marL="971550" lvl="1" indent="-514350">
              <a:buFont typeface="+mj-lt"/>
              <a:buAutoNum type="arabicPeriod"/>
            </a:pPr>
            <a:r>
              <a:rPr lang="pt-BR" sz="1900" dirty="0" smtClean="0"/>
              <a:t>Reflexão sobre estratégias para alcança-las;</a:t>
            </a:r>
          </a:p>
          <a:p>
            <a:pPr marL="457200" lvl="1" indent="0">
              <a:buNone/>
            </a:pPr>
            <a:endParaRPr lang="pt-BR" sz="1900" dirty="0" smtClean="0"/>
          </a:p>
          <a:p>
            <a:pPr marL="708660" lvl="3" indent="-342900">
              <a:buFont typeface="Wingdings" panose="05000000000000000000" pitchFamily="2" charset="2"/>
              <a:buChar char="Ø"/>
            </a:pPr>
            <a:r>
              <a:rPr lang="pt-BR" sz="1900" dirty="0" smtClean="0"/>
              <a:t>Campo saturado de regras</a:t>
            </a:r>
            <a:r>
              <a:rPr lang="pt-BR" sz="1600" dirty="0" smtClean="0"/>
              <a:t>?</a:t>
            </a:r>
          </a:p>
          <a:p>
            <a:pPr marL="708660" lvl="3" indent="-342900">
              <a:buFont typeface="Wingdings" panose="05000000000000000000" pitchFamily="2" charset="2"/>
              <a:buChar char="Ø"/>
            </a:pPr>
            <a:r>
              <a:rPr lang="pt-BR" sz="1900" dirty="0" smtClean="0"/>
              <a:t>Alto </a:t>
            </a:r>
            <a:r>
              <a:rPr lang="pt-BR" sz="1900" dirty="0"/>
              <a:t>grau de adesão das equipes de coordenação estaduais e municipais e dos técnicos do CRAS às normativas e orientações </a:t>
            </a:r>
            <a:r>
              <a:rPr lang="pt-BR" sz="1900" dirty="0" smtClean="0"/>
              <a:t>federais</a:t>
            </a:r>
            <a:r>
              <a:rPr lang="pt-BR" sz="1900" dirty="0"/>
              <a:t> </a:t>
            </a:r>
            <a:r>
              <a:rPr lang="pt-BR" sz="1900" dirty="0" smtClean="0"/>
              <a:t>do PAIF;</a:t>
            </a:r>
            <a:endParaRPr lang="pt-BR" sz="1900" dirty="0"/>
          </a:p>
          <a:p>
            <a:pPr marL="708660" lvl="3" indent="-342900">
              <a:buFont typeface="Wingdings" panose="05000000000000000000" pitchFamily="2" charset="2"/>
              <a:buChar char="Ø"/>
            </a:pPr>
            <a:r>
              <a:rPr lang="pt-BR" sz="1900" dirty="0"/>
              <a:t>Legitimidade das orientações técnicas e metas </a:t>
            </a:r>
            <a:r>
              <a:rPr lang="pt-BR" sz="1900" dirty="0" smtClean="0"/>
              <a:t>pactuadas.</a:t>
            </a:r>
          </a:p>
          <a:p>
            <a:pPr marL="708660" lvl="3" indent="-342900">
              <a:buFont typeface="Wingdings" panose="05000000000000000000" pitchFamily="2" charset="2"/>
              <a:buChar char="Ø"/>
            </a:pPr>
            <a:r>
              <a:rPr lang="pt-BR" sz="1900" dirty="0" smtClean="0"/>
              <a:t>Adesão parcial aos </a:t>
            </a:r>
            <a:r>
              <a:rPr lang="pt-BR" sz="1900" dirty="0"/>
              <a:t>instrumentos de gestão do serviços</a:t>
            </a:r>
            <a:r>
              <a:rPr lang="pt-BR" sz="1900" dirty="0" smtClean="0"/>
              <a:t>.</a:t>
            </a:r>
          </a:p>
          <a:p>
            <a:pPr marL="708660" lvl="3" indent="-342900">
              <a:buFont typeface="Wingdings" panose="05000000000000000000" pitchFamily="2" charset="2"/>
              <a:buChar char="Ø"/>
            </a:pPr>
            <a:endParaRPr lang="pt-BR" sz="1900" dirty="0" smtClean="0"/>
          </a:p>
          <a:p>
            <a:pPr marL="174625" lvl="1" indent="-174625">
              <a:buFont typeface="Wingdings" panose="05000000000000000000" pitchFamily="2" charset="2"/>
              <a:buChar char="§"/>
            </a:pPr>
            <a:r>
              <a:rPr lang="pt-BR" sz="1900" dirty="0" smtClean="0"/>
              <a:t>Baixo grau de </a:t>
            </a:r>
            <a:r>
              <a:rPr lang="pt-BR" sz="1900" dirty="0"/>
              <a:t>influencia dos mecanismos </a:t>
            </a:r>
            <a:r>
              <a:rPr lang="pt-BR" sz="1900" dirty="0" smtClean="0"/>
              <a:t>estaduais de </a:t>
            </a:r>
            <a:r>
              <a:rPr lang="pt-BR" sz="1900" dirty="0"/>
              <a:t>coordenação</a:t>
            </a:r>
            <a:r>
              <a:rPr lang="pt-BR" sz="1900" dirty="0" smtClean="0"/>
              <a:t>, mesmo quando existentes;</a:t>
            </a:r>
          </a:p>
          <a:p>
            <a:pPr marL="174625" lvl="1" indent="-174625">
              <a:buFont typeface="Wingdings" panose="05000000000000000000" pitchFamily="2" charset="2"/>
              <a:buChar char="§"/>
            </a:pPr>
            <a:endParaRPr lang="pt-BR" sz="1900" dirty="0" smtClean="0"/>
          </a:p>
          <a:p>
            <a:pPr marL="174625" lvl="1" indent="-174625">
              <a:buFont typeface="Wingdings" panose="05000000000000000000" pitchFamily="2" charset="2"/>
              <a:buChar char="§"/>
            </a:pPr>
            <a:r>
              <a:rPr lang="pt-BR" sz="1900" dirty="0" smtClean="0"/>
              <a:t>Alto grau de </a:t>
            </a:r>
            <a:r>
              <a:rPr lang="pt-BR" sz="1900" dirty="0"/>
              <a:t>influencia dos mecanismos </a:t>
            </a:r>
            <a:r>
              <a:rPr lang="pt-BR" sz="1900" dirty="0" smtClean="0"/>
              <a:t>municipais de coordenação: influencia na seleção e abordagem das familias, influencia alta na seleção da metodologia e instrumentos de trabalho das equipes, e na adesão aos sistemas de monitoramento e instrumentos de gestão do serviços.</a:t>
            </a:r>
          </a:p>
          <a:p>
            <a:pPr marL="0" lvl="1" indent="0">
              <a:buNone/>
            </a:pPr>
            <a:endParaRPr lang="pt-BR" sz="2000" dirty="0"/>
          </a:p>
          <a:p>
            <a:endParaRPr lang="pt-BR" dirty="0" smtClean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24363694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b="1" dirty="0" smtClean="0"/>
              <a:t>Para além da coordenação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17095" y="1737359"/>
            <a:ext cx="10738585" cy="4567188"/>
          </a:xfrm>
        </p:spPr>
        <p:txBody>
          <a:bodyPr>
            <a:normAutofit fontScale="25000" lnSpcReduction="20000"/>
          </a:bodyPr>
          <a:lstStyle/>
          <a:p>
            <a:pPr>
              <a:spcBef>
                <a:spcPts val="600"/>
              </a:spcBef>
              <a:spcAft>
                <a:spcPts val="0"/>
              </a:spcAft>
            </a:pPr>
            <a:r>
              <a:rPr lang="pt-BR" sz="4000" b="1" dirty="0"/>
              <a:t>Discricionariedade dos técnicos do CRAS- agentes de implementação do serviços</a:t>
            </a:r>
          </a:p>
          <a:p>
            <a:pPr lvl="1"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pt-BR" sz="3800" dirty="0" smtClean="0"/>
              <a:t>Interpretação </a:t>
            </a:r>
            <a:r>
              <a:rPr lang="pt-BR" sz="3800" dirty="0"/>
              <a:t>das orientação nacional- polissemia e discricionariedade</a:t>
            </a:r>
          </a:p>
          <a:p>
            <a:pPr lvl="1"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pt-BR" sz="3800" dirty="0" smtClean="0"/>
              <a:t>Seletividade na adoção das orientações técnicas</a:t>
            </a:r>
            <a:endParaRPr lang="pt-BR" sz="3800" dirty="0"/>
          </a:p>
          <a:p>
            <a:pPr lvl="1"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pt-BR" sz="3800" dirty="0" smtClean="0"/>
              <a:t>Relativa </a:t>
            </a:r>
            <a:r>
              <a:rPr lang="pt-BR" sz="3800" dirty="0"/>
              <a:t>discricionariedade na seleção das familias, tipos de abordagem e metodologia de trabalho</a:t>
            </a:r>
            <a:r>
              <a:rPr lang="pt-BR" sz="3800" dirty="0" smtClean="0"/>
              <a:t>.</a:t>
            </a:r>
          </a:p>
          <a:p>
            <a:pPr>
              <a:spcBef>
                <a:spcPts val="600"/>
              </a:spcBef>
              <a:spcAft>
                <a:spcPts val="0"/>
              </a:spcAft>
            </a:pPr>
            <a:endParaRPr lang="pt-BR" sz="4000" dirty="0"/>
          </a:p>
          <a:p>
            <a:pPr>
              <a:spcBef>
                <a:spcPts val="600"/>
              </a:spcBef>
              <a:spcAft>
                <a:spcPts val="0"/>
              </a:spcAft>
            </a:pPr>
            <a:r>
              <a:rPr lang="pt-BR" sz="4000" b="1" dirty="0" smtClean="0"/>
              <a:t>Território</a:t>
            </a:r>
            <a:endParaRPr lang="pt-BR" sz="4000" b="1" dirty="0"/>
          </a:p>
          <a:p>
            <a:pPr lvl="1"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pt-BR" sz="3800" dirty="0" smtClean="0"/>
              <a:t>Presença </a:t>
            </a:r>
            <a:r>
              <a:rPr lang="pt-BR" sz="3800" dirty="0"/>
              <a:t>de beneficiários do PBF  </a:t>
            </a:r>
          </a:p>
          <a:p>
            <a:pPr lvl="1"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pt-BR" sz="3800" dirty="0" smtClean="0"/>
              <a:t>Presença </a:t>
            </a:r>
            <a:r>
              <a:rPr lang="pt-BR" sz="3800" dirty="0"/>
              <a:t>do Trafico, com ou sem </a:t>
            </a:r>
            <a:r>
              <a:rPr lang="pt-BR" sz="3800" dirty="0" smtClean="0"/>
              <a:t>violência</a:t>
            </a:r>
            <a:endParaRPr lang="pt-BR" sz="3800" dirty="0"/>
          </a:p>
          <a:p>
            <a:pPr lvl="1"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pt-BR" sz="3800" dirty="0" smtClean="0"/>
              <a:t>Áreas de invasões e lixões</a:t>
            </a:r>
          </a:p>
          <a:p>
            <a:pPr lvl="1"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pt-BR" sz="3800" dirty="0" smtClean="0"/>
              <a:t>Segregação urbana</a:t>
            </a:r>
          </a:p>
          <a:p>
            <a:pPr>
              <a:spcBef>
                <a:spcPts val="600"/>
              </a:spcBef>
              <a:spcAft>
                <a:spcPts val="0"/>
              </a:spcAft>
            </a:pPr>
            <a:endParaRPr lang="pt-BR" sz="4000" dirty="0" smtClean="0"/>
          </a:p>
          <a:p>
            <a:pPr>
              <a:spcBef>
                <a:spcPts val="600"/>
              </a:spcBef>
              <a:spcAft>
                <a:spcPts val="0"/>
              </a:spcAft>
            </a:pPr>
            <a:r>
              <a:rPr lang="pt-BR" sz="4000" b="1" dirty="0"/>
              <a:t>Interação </a:t>
            </a:r>
            <a:r>
              <a:rPr lang="pt-BR" sz="4000" b="1" dirty="0" smtClean="0"/>
              <a:t>institucional</a:t>
            </a:r>
          </a:p>
          <a:p>
            <a:pPr lvl="1"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pt-BR" sz="3800" dirty="0" smtClean="0"/>
              <a:t>Sistema de justiça, Ministério Publico, conselhos tutelar</a:t>
            </a:r>
            <a:endParaRPr lang="pt-BR" sz="3800" dirty="0"/>
          </a:p>
          <a:p>
            <a:pPr lvl="1"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pt-BR" sz="3800" dirty="0" smtClean="0"/>
              <a:t>Políticas de educação e saúde</a:t>
            </a:r>
          </a:p>
          <a:p>
            <a:pPr lvl="1"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pt-BR" sz="3800" dirty="0" smtClean="0"/>
              <a:t>Incipiência de políticas de trabalho e renda </a:t>
            </a:r>
          </a:p>
          <a:p>
            <a:pPr lvl="1"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pt-BR" sz="3800" dirty="0" smtClean="0"/>
              <a:t>Ausência de retaguarda nas ofertas para jovens</a:t>
            </a:r>
          </a:p>
          <a:p>
            <a:pPr>
              <a:spcBef>
                <a:spcPts val="600"/>
              </a:spcBef>
              <a:spcAft>
                <a:spcPts val="0"/>
              </a:spcAft>
            </a:pPr>
            <a:endParaRPr lang="pt-BR" sz="4000" b="1" dirty="0" smtClean="0"/>
          </a:p>
          <a:p>
            <a:pPr>
              <a:spcBef>
                <a:spcPts val="600"/>
              </a:spcBef>
              <a:spcAft>
                <a:spcPts val="0"/>
              </a:spcAft>
            </a:pPr>
            <a:r>
              <a:rPr lang="pt-BR" sz="4000" b="1" dirty="0" smtClean="0"/>
              <a:t>Implementação em contexto de alta desigualdade</a:t>
            </a:r>
          </a:p>
          <a:p>
            <a:pPr>
              <a:spcBef>
                <a:spcPts val="60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pt-BR" sz="4000" b="1" dirty="0" smtClean="0"/>
              <a:t>Várias dificuldades são decorrentes do alto patamar de desigualdade do tecido social brasileira:</a:t>
            </a:r>
            <a:endParaRPr lang="pt-BR" sz="4000" b="1" dirty="0"/>
          </a:p>
          <a:p>
            <a:pPr lvl="1">
              <a:spcBef>
                <a:spcPts val="600"/>
              </a:spcBef>
              <a:spcAft>
                <a:spcPts val="0"/>
              </a:spcAft>
            </a:pPr>
            <a:r>
              <a:rPr lang="pt-BR" sz="3800" dirty="0" smtClean="0"/>
              <a:t>Hierarquia </a:t>
            </a:r>
            <a:r>
              <a:rPr lang="pt-BR" sz="3800" dirty="0"/>
              <a:t>social presente na relação </a:t>
            </a:r>
            <a:r>
              <a:rPr lang="pt-BR" sz="3800" dirty="0" smtClean="0"/>
              <a:t>beneficiário-profissional</a:t>
            </a:r>
          </a:p>
          <a:p>
            <a:pPr lvl="1">
              <a:spcBef>
                <a:spcPts val="600"/>
              </a:spcBef>
              <a:spcAft>
                <a:spcPts val="0"/>
              </a:spcAft>
            </a:pPr>
            <a:r>
              <a:rPr lang="pt-BR" sz="3800" dirty="0" smtClean="0"/>
              <a:t>Pode levar a falta de empatia -  referencias e horizontes comuns-, </a:t>
            </a:r>
            <a:r>
              <a:rPr lang="pt-BR" sz="3800" dirty="0" err="1" smtClean="0"/>
              <a:t>estigmatização</a:t>
            </a:r>
            <a:r>
              <a:rPr lang="pt-BR" sz="3800" dirty="0" smtClean="0"/>
              <a:t> e reforço da tutela;</a:t>
            </a:r>
          </a:p>
          <a:p>
            <a:pPr lvl="1">
              <a:spcBef>
                <a:spcPts val="600"/>
              </a:spcBef>
              <a:spcAft>
                <a:spcPts val="0"/>
              </a:spcAft>
            </a:pPr>
            <a:r>
              <a:rPr lang="pt-BR" sz="3800" dirty="0" smtClean="0"/>
              <a:t>Uso genérico da categoria da pobreza </a:t>
            </a:r>
            <a:endParaRPr lang="pt-BR" sz="3800" dirty="0"/>
          </a:p>
          <a:p>
            <a:pPr lvl="1">
              <a:spcBef>
                <a:spcPts val="600"/>
              </a:spcBef>
              <a:spcAft>
                <a:spcPts val="0"/>
              </a:spcAft>
            </a:pPr>
            <a:r>
              <a:rPr lang="pt-BR" sz="3800" dirty="0" smtClean="0"/>
              <a:t>Ausência </a:t>
            </a:r>
            <a:r>
              <a:rPr lang="pt-BR" sz="3800" dirty="0"/>
              <a:t>de trabalho com </a:t>
            </a:r>
            <a:r>
              <a:rPr lang="pt-BR" sz="3800" dirty="0" smtClean="0"/>
              <a:t>certos públicos - </a:t>
            </a:r>
            <a:r>
              <a:rPr lang="pt-BR" sz="3800" dirty="0" err="1" smtClean="0"/>
              <a:t>PcD</a:t>
            </a:r>
            <a:endParaRPr lang="pt-BR" sz="3800" dirty="0" smtClean="0"/>
          </a:p>
          <a:p>
            <a:pPr lvl="1">
              <a:spcBef>
                <a:spcPts val="600"/>
              </a:spcBef>
              <a:spcAft>
                <a:spcPts val="0"/>
              </a:spcAft>
            </a:pPr>
            <a:r>
              <a:rPr lang="pt-BR" sz="3800" dirty="0" smtClean="0"/>
              <a:t> Invisibilidade da questão racial </a:t>
            </a:r>
          </a:p>
          <a:p>
            <a:pPr lvl="1">
              <a:spcBef>
                <a:spcPts val="600"/>
              </a:spcBef>
              <a:spcAft>
                <a:spcPts val="0"/>
              </a:spcAft>
            </a:pPr>
            <a:r>
              <a:rPr lang="pt-BR" sz="3800" dirty="0" smtClean="0"/>
              <a:t> Dificuldade de tratar a subalternização e a violência de gênero</a:t>
            </a:r>
          </a:p>
          <a:p>
            <a:pPr>
              <a:spcBef>
                <a:spcPts val="600"/>
              </a:spcBef>
              <a:spcAft>
                <a:spcPts val="0"/>
              </a:spcAft>
              <a:buFontTx/>
              <a:buChar char="-"/>
            </a:pPr>
            <a:endParaRPr lang="pt-BR" sz="4000" b="1" dirty="0" smtClean="0"/>
          </a:p>
          <a:p>
            <a:r>
              <a:rPr lang="pt-BR" dirty="0" smtClean="0"/>
              <a:t> 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25511153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dirty="0" smtClean="0"/>
          </a:p>
          <a:p>
            <a:endParaRPr lang="pt-BR" dirty="0"/>
          </a:p>
          <a:p>
            <a:r>
              <a:rPr lang="pt-BR" dirty="0" smtClean="0"/>
              <a:t>Obrigada!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295431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92480" y="153150"/>
            <a:ext cx="10515600" cy="1325563"/>
          </a:xfrm>
        </p:spPr>
        <p:txBody>
          <a:bodyPr>
            <a:normAutofit/>
          </a:bodyPr>
          <a:lstStyle/>
          <a:p>
            <a:r>
              <a:rPr lang="pt-BR" sz="4000" b="1" dirty="0" smtClean="0"/>
              <a:t>Construindo o Sistema Único de Assistência Social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746760" y="1740023"/>
            <a:ext cx="10561320" cy="4632247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pt-BR" sz="1800" b="1" dirty="0" smtClean="0"/>
              <a:t> </a:t>
            </a:r>
            <a:r>
              <a:rPr lang="pt-BR" b="1" dirty="0"/>
              <a:t>A CF-88 </a:t>
            </a:r>
            <a:endParaRPr lang="pt-BR" dirty="0"/>
          </a:p>
          <a:p>
            <a:pPr lvl="1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pt-BR" dirty="0"/>
              <a:t>Estabeleceu o compartilhamento de responsabilidades nas políticas sociais entre União, estados e municípios;</a:t>
            </a:r>
          </a:p>
          <a:p>
            <a:pPr lvl="1"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q"/>
            </a:pPr>
            <a:r>
              <a:rPr lang="pt-BR" dirty="0"/>
              <a:t>A gestão das políticas sociais passa a depender da </a:t>
            </a:r>
            <a:r>
              <a:rPr lang="pt-BR" b="1" dirty="0"/>
              <a:t>articulação das ações</a:t>
            </a:r>
            <a:r>
              <a:rPr lang="pt-BR" dirty="0"/>
              <a:t> entre as três esferas de </a:t>
            </a:r>
            <a:r>
              <a:rPr lang="pt-BR" dirty="0" smtClean="0"/>
              <a:t>governo. </a:t>
            </a:r>
            <a:endParaRPr lang="pt-BR" dirty="0"/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pt-BR" b="1" dirty="0"/>
              <a:t>A construção </a:t>
            </a:r>
            <a:r>
              <a:rPr lang="pt-BR" b="1" dirty="0" smtClean="0"/>
              <a:t>do </a:t>
            </a:r>
            <a:r>
              <a:rPr lang="pt-BR" b="1" dirty="0"/>
              <a:t>S</a:t>
            </a:r>
            <a:r>
              <a:rPr lang="pt-BR" b="1" dirty="0" smtClean="0"/>
              <a:t>istema Único de </a:t>
            </a:r>
            <a:r>
              <a:rPr lang="pt-BR" b="1" dirty="0"/>
              <a:t>A</a:t>
            </a:r>
            <a:r>
              <a:rPr lang="pt-BR" b="1" dirty="0" smtClean="0"/>
              <a:t>ssistência </a:t>
            </a:r>
            <a:r>
              <a:rPr lang="pt-BR" b="1" dirty="0"/>
              <a:t>S</a:t>
            </a:r>
            <a:r>
              <a:rPr lang="pt-BR" b="1" dirty="0" smtClean="0"/>
              <a:t>ocial </a:t>
            </a:r>
            <a:r>
              <a:rPr lang="pt-BR" b="1" dirty="0"/>
              <a:t>demandou</a:t>
            </a:r>
            <a:r>
              <a:rPr lang="pt-BR" b="1" dirty="0" smtClean="0"/>
              <a:t>:</a:t>
            </a:r>
            <a:endParaRPr lang="pt-BR" dirty="0"/>
          </a:p>
          <a:p>
            <a:pPr lvl="1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pt-BR" dirty="0" smtClean="0"/>
              <a:t>Definição do escopo de proteção da politica;</a:t>
            </a:r>
          </a:p>
          <a:p>
            <a:pPr lvl="2">
              <a:spcBef>
                <a:spcPts val="0"/>
              </a:spcBef>
              <a:spcAft>
                <a:spcPts val="600"/>
              </a:spcAft>
            </a:pPr>
            <a:r>
              <a:rPr lang="pt-BR" dirty="0"/>
              <a:t>Serviços- de atenção básica e serviços especializados </a:t>
            </a:r>
          </a:p>
          <a:p>
            <a:pPr lvl="2">
              <a:spcBef>
                <a:spcPts val="0"/>
              </a:spcBef>
              <a:spcAft>
                <a:spcPts val="1200"/>
              </a:spcAft>
            </a:pPr>
            <a:r>
              <a:rPr lang="pt-BR" dirty="0"/>
              <a:t>Benefícios- BPC e PBF</a:t>
            </a:r>
            <a:r>
              <a:rPr lang="pt-BR" dirty="0" smtClean="0"/>
              <a:t>;</a:t>
            </a:r>
          </a:p>
          <a:p>
            <a:pPr lvl="1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pt-BR" dirty="0" smtClean="0"/>
              <a:t>Definição </a:t>
            </a:r>
            <a:r>
              <a:rPr lang="pt-BR" dirty="0"/>
              <a:t>da responsabilidade dos entes </a:t>
            </a:r>
            <a:r>
              <a:rPr lang="pt-BR" dirty="0" smtClean="0"/>
              <a:t>federados;</a:t>
            </a:r>
            <a:endParaRPr lang="pt-BR" dirty="0"/>
          </a:p>
          <a:p>
            <a:pPr lvl="2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t-BR" dirty="0" smtClean="0"/>
              <a:t>Responsabilidade partilhada na gestão, com ênfase na ênfase na execução municipal.;</a:t>
            </a:r>
          </a:p>
          <a:p>
            <a:pPr lvl="2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t-BR" dirty="0"/>
              <a:t>Coordenação federal, gestão compartilhada com integração dos governos subnacionais na forma de um sistema </a:t>
            </a:r>
            <a:r>
              <a:rPr lang="pt-BR" dirty="0" smtClean="0"/>
              <a:t>único</a:t>
            </a:r>
            <a:r>
              <a:rPr lang="pt-BR" dirty="0" smtClean="0"/>
              <a:t>.</a:t>
            </a:r>
          </a:p>
          <a:p>
            <a:pPr lvl="2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pt-BR" sz="1800" dirty="0"/>
          </a:p>
          <a:p>
            <a:pPr marL="566738" lvl="2" indent="-298450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pt-BR" sz="1800" dirty="0"/>
              <a:t>Criação de capacidade estatal para formulação e implementação </a:t>
            </a:r>
          </a:p>
          <a:p>
            <a:pPr lvl="3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1084522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4000" b="1" dirty="0"/>
              <a:t>Construindo o Sistema Único de Assistência </a:t>
            </a:r>
            <a:r>
              <a:rPr lang="pt-BR" sz="4000" b="1" dirty="0" smtClean="0"/>
              <a:t>Social</a:t>
            </a:r>
            <a:br>
              <a:rPr lang="pt-BR" sz="4000" b="1" dirty="0" smtClean="0"/>
            </a:br>
            <a:endParaRPr lang="pt-BR" sz="40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pt-BR" dirty="0" smtClean="0"/>
              <a:t>Desafios</a:t>
            </a:r>
            <a:r>
              <a:rPr lang="pt-BR" dirty="0"/>
              <a:t>:</a:t>
            </a:r>
          </a:p>
          <a:p>
            <a:pPr lvl="3">
              <a:buFont typeface="Wingdings" panose="05000000000000000000" pitchFamily="2" charset="2"/>
              <a:buChar char="q"/>
            </a:pPr>
            <a:r>
              <a:rPr lang="pt-BR" sz="1800" dirty="0"/>
              <a:t>fragmentação institucional , incipiente presença do setor público e clientelismo.</a:t>
            </a:r>
          </a:p>
          <a:p>
            <a:pPr lvl="3">
              <a:buFont typeface="Wingdings" panose="05000000000000000000" pitchFamily="2" charset="2"/>
              <a:buChar char="q"/>
            </a:pPr>
            <a:r>
              <a:rPr lang="pt-BR" sz="1800" dirty="0" smtClean="0"/>
              <a:t>predomínio </a:t>
            </a:r>
            <a:r>
              <a:rPr lang="pt-BR" sz="1800" dirty="0"/>
              <a:t>da oferta privada- filantropia, caridade.</a:t>
            </a:r>
          </a:p>
          <a:p>
            <a:pPr lvl="3">
              <a:buFont typeface="Wingdings" panose="05000000000000000000" pitchFamily="2" charset="2"/>
              <a:buChar char="q"/>
            </a:pPr>
            <a:r>
              <a:rPr lang="pt-BR" sz="1800" dirty="0"/>
              <a:t>heterogeneidade e desigualdades institucionais e territoriais entre os entes federados e em cada um dos níveis subnacionais de governo.</a:t>
            </a:r>
          </a:p>
          <a:p>
            <a:pPr lvl="3">
              <a:buFont typeface="Wingdings" panose="05000000000000000000" pitchFamily="2" charset="2"/>
              <a:buChar char="q"/>
            </a:pPr>
            <a:r>
              <a:rPr lang="pt-BR" sz="1800" dirty="0"/>
              <a:t> fragilidade administrativa e gerencial dos municípios na política</a:t>
            </a:r>
          </a:p>
          <a:p>
            <a:pPr lvl="3">
              <a:buFont typeface="Wingdings" panose="05000000000000000000" pitchFamily="2" charset="2"/>
              <a:buChar char="q"/>
            </a:pPr>
            <a:r>
              <a:rPr lang="pt-BR" sz="1800" dirty="0"/>
              <a:t> </a:t>
            </a:r>
            <a:r>
              <a:rPr lang="pt-BR" sz="1800" dirty="0" smtClean="0"/>
              <a:t>responder às exigências </a:t>
            </a:r>
            <a:r>
              <a:rPr lang="pt-BR" sz="1800" dirty="0"/>
              <a:t>relacionadas à gestão do sistema: </a:t>
            </a:r>
            <a:endParaRPr lang="pt-BR" sz="1800" dirty="0" smtClean="0"/>
          </a:p>
          <a:p>
            <a:pPr lvl="4">
              <a:buFont typeface="Arial" panose="020B0604020202020204" pitchFamily="34" charset="0"/>
              <a:buChar char="•"/>
            </a:pPr>
            <a:r>
              <a:rPr lang="pt-BR" sz="1800" dirty="0" smtClean="0"/>
              <a:t>capacidade </a:t>
            </a:r>
            <a:r>
              <a:rPr lang="pt-BR" sz="1800" dirty="0"/>
              <a:t>de instalação e gestão de equipamentos públicos e recursos humanos, </a:t>
            </a:r>
            <a:endParaRPr lang="pt-BR" sz="1800" dirty="0" smtClean="0"/>
          </a:p>
          <a:p>
            <a:pPr lvl="4">
              <a:buFont typeface="Arial" panose="020B0604020202020204" pitchFamily="34" charset="0"/>
              <a:buChar char="•"/>
            </a:pPr>
            <a:r>
              <a:rPr lang="pt-BR" sz="1800" dirty="0"/>
              <a:t>manutenção de registros de </a:t>
            </a:r>
            <a:r>
              <a:rPr lang="pt-BR" sz="1800" dirty="0" smtClean="0"/>
              <a:t>atendimento,</a:t>
            </a:r>
          </a:p>
          <a:p>
            <a:pPr lvl="4">
              <a:buFont typeface="Arial" panose="020B0604020202020204" pitchFamily="34" charset="0"/>
              <a:buChar char="•"/>
            </a:pPr>
            <a:r>
              <a:rPr lang="pt-BR" sz="1800" dirty="0" smtClean="0"/>
              <a:t>adoção e alimentação de </a:t>
            </a:r>
            <a:r>
              <a:rPr lang="pt-BR" sz="1800" dirty="0"/>
              <a:t>instrumentos de </a:t>
            </a:r>
            <a:r>
              <a:rPr lang="pt-BR" sz="1800" dirty="0" smtClean="0"/>
              <a:t>monitoramento e </a:t>
            </a:r>
            <a:r>
              <a:rPr lang="pt-BR" sz="1800" dirty="0"/>
              <a:t>prestações de contas</a:t>
            </a:r>
            <a:r>
              <a:rPr lang="pt-BR" sz="1800" dirty="0" smtClean="0"/>
              <a:t>;</a:t>
            </a:r>
            <a:endParaRPr lang="pt-BR" sz="1800" dirty="0"/>
          </a:p>
          <a:p>
            <a:pPr lvl="3">
              <a:buFont typeface="Wingdings" panose="05000000000000000000" pitchFamily="2" charset="2"/>
              <a:buChar char="q"/>
            </a:pPr>
            <a:r>
              <a:rPr lang="pt-BR" sz="1800" dirty="0" smtClean="0"/>
              <a:t>Implementação de um sistema nacional dependentes </a:t>
            </a:r>
            <a:r>
              <a:rPr lang="pt-BR" sz="1800" dirty="0"/>
              <a:t>da adesão e coordenação dos entes subnacionais.</a:t>
            </a:r>
            <a:endParaRPr lang="pt-BR" sz="1800" dirty="0"/>
          </a:p>
        </p:txBody>
      </p:sp>
    </p:spTree>
    <p:extLst>
      <p:ext uri="{BB962C8B-B14F-4D97-AF65-F5344CB8AC3E}">
        <p14:creationId xmlns:p14="http://schemas.microsoft.com/office/powerpoint/2010/main" val="7199615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98269" y="286603"/>
            <a:ext cx="10655530" cy="1450757"/>
          </a:xfrm>
        </p:spPr>
        <p:txBody>
          <a:bodyPr>
            <a:normAutofit fontScale="90000"/>
          </a:bodyPr>
          <a:lstStyle/>
          <a:p>
            <a:r>
              <a:rPr lang="pt-BR" sz="4400" b="1" dirty="0"/>
              <a:t>Construindo o Sistema Único de Assistência </a:t>
            </a:r>
            <a:r>
              <a:rPr lang="pt-BR" sz="4400" b="1" dirty="0" smtClean="0"/>
              <a:t>Social</a:t>
            </a:r>
            <a:r>
              <a:rPr lang="pt-BR" b="1" dirty="0" smtClean="0"/>
              <a:t/>
            </a:r>
            <a:br>
              <a:rPr lang="pt-BR" b="1" dirty="0" smtClean="0"/>
            </a:br>
            <a:endParaRPr lang="pt-BR" b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923711" y="1411942"/>
            <a:ext cx="10474911" cy="4791916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pt-BR" sz="3000" dirty="0" smtClean="0"/>
              <a:t>Ampliando a oferta de serviços públicos</a:t>
            </a:r>
            <a:endParaRPr lang="pt-BR" dirty="0" smtClean="0"/>
          </a:p>
          <a:p>
            <a:pPr>
              <a:buFont typeface="Arial" panose="020B0604020202020204" pitchFamily="34" charset="0"/>
              <a:buChar char="•"/>
            </a:pPr>
            <a:r>
              <a:rPr lang="pt-BR" dirty="0" smtClean="0"/>
              <a:t>Forte indução federal – normatização, institucionalidade, financiamento</a:t>
            </a:r>
            <a:r>
              <a:rPr lang="pt-BR" dirty="0" smtClean="0"/>
              <a:t>.</a:t>
            </a:r>
          </a:p>
          <a:p>
            <a:pPr marL="0" indent="0">
              <a:buNone/>
            </a:pPr>
            <a:endParaRPr lang="pt-BR" dirty="0" smtClean="0"/>
          </a:p>
          <a:p>
            <a:pPr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t-BR" dirty="0"/>
              <a:t>Adoção de mecanismos de coordenação </a:t>
            </a:r>
            <a:r>
              <a:rPr lang="pt-BR" dirty="0" smtClean="0"/>
              <a:t>federativa com o objetivo de:</a:t>
            </a:r>
            <a:endParaRPr lang="pt-BR" dirty="0" smtClean="0"/>
          </a:p>
          <a:p>
            <a:pPr lvl="2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pt-BR" sz="1800" dirty="0" smtClean="0"/>
              <a:t>Ampliar as ofertas públicas, equipamentos e recursos humanos.</a:t>
            </a:r>
            <a:endParaRPr lang="pt-BR" sz="1800" dirty="0"/>
          </a:p>
          <a:p>
            <a:pPr lvl="2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pt-BR" sz="1800" dirty="0" smtClean="0"/>
              <a:t>Operar sob </a:t>
            </a:r>
            <a:r>
              <a:rPr lang="pt-BR" sz="1800" dirty="0"/>
              <a:t>parâmetros nacionais para implementação de serviços e benefícios.</a:t>
            </a:r>
          </a:p>
          <a:p>
            <a:pPr lvl="2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pt-BR" sz="1800" dirty="0"/>
              <a:t>Ampliar das capacidades estatais relativas à formulação e implementação de serviços e benefícios nos 3 níveis de governo.</a:t>
            </a:r>
          </a:p>
          <a:p>
            <a:pPr lvl="2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pt-BR" sz="1800" dirty="0" smtClean="0"/>
              <a:t>Ampliar a integração das </a:t>
            </a:r>
            <a:r>
              <a:rPr lang="pt-BR" sz="1800" dirty="0"/>
              <a:t>entidades privadas da assistência social </a:t>
            </a:r>
            <a:r>
              <a:rPr lang="pt-BR" sz="1800" dirty="0" smtClean="0"/>
              <a:t>à </a:t>
            </a:r>
            <a:r>
              <a:rPr lang="pt-BR" sz="1800" dirty="0"/>
              <a:t>rede de serviços </a:t>
            </a:r>
            <a:r>
              <a:rPr lang="pt-BR" sz="1800" dirty="0" err="1" smtClean="0"/>
              <a:t>sócio-assistenciais</a:t>
            </a:r>
            <a:r>
              <a:rPr lang="pt-BR" sz="1800" dirty="0" smtClean="0"/>
              <a:t>.</a:t>
            </a:r>
            <a:endParaRPr lang="pt-BR" sz="1800" dirty="0"/>
          </a:p>
          <a:p>
            <a:pPr lvl="2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pt-BR" sz="1800" dirty="0" smtClean="0"/>
              <a:t>Ampliar </a:t>
            </a:r>
            <a:r>
              <a:rPr lang="pt-BR" sz="1800" dirty="0"/>
              <a:t>do financiamento </a:t>
            </a:r>
            <a:r>
              <a:rPr lang="pt-BR" sz="1800" dirty="0" smtClean="0"/>
              <a:t>e a </a:t>
            </a:r>
            <a:r>
              <a:rPr lang="pt-BR" sz="1800" dirty="0"/>
              <a:t>constituição de um orçamento público </a:t>
            </a:r>
            <a:r>
              <a:rPr lang="pt-BR" sz="1800" dirty="0" smtClean="0"/>
              <a:t>setorial nos </a:t>
            </a:r>
            <a:r>
              <a:rPr lang="pt-BR" sz="1800" dirty="0"/>
              <a:t>três níveis de governo</a:t>
            </a:r>
            <a:r>
              <a:rPr lang="pt-BR" sz="1800" dirty="0" smtClean="0"/>
              <a:t>.</a:t>
            </a:r>
          </a:p>
          <a:p>
            <a:pPr lvl="2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q"/>
            </a:pPr>
            <a:endParaRPr lang="pt-BR" sz="1800" dirty="0"/>
          </a:p>
          <a:p>
            <a:pPr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t-BR" sz="1700" dirty="0" smtClean="0"/>
              <a:t>Trajetória </a:t>
            </a:r>
            <a:r>
              <a:rPr lang="pt-BR" sz="1700" dirty="0" smtClean="0"/>
              <a:t>2005-2015:</a:t>
            </a:r>
          </a:p>
          <a:p>
            <a:pPr marL="749300" lvl="3" indent="-385763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pt-BR" sz="1700" dirty="0" smtClean="0"/>
              <a:t> </a:t>
            </a:r>
            <a:r>
              <a:rPr lang="pt-BR" sz="1800" dirty="0" smtClean="0"/>
              <a:t>Aumento dos recursos federais;</a:t>
            </a:r>
          </a:p>
          <a:p>
            <a:pPr marL="749300" lvl="3" indent="-385763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pt-BR" sz="1800" dirty="0" smtClean="0"/>
              <a:t> Ampla presença nos territórios vulneráveis;</a:t>
            </a:r>
          </a:p>
          <a:p>
            <a:pPr marL="749300" lvl="3" indent="-385763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pt-BR" sz="1800" dirty="0" smtClean="0"/>
              <a:t> Mais de 11 </a:t>
            </a:r>
            <a:r>
              <a:rPr lang="pt-BR" sz="1800" dirty="0"/>
              <a:t>mil </a:t>
            </a:r>
            <a:r>
              <a:rPr lang="pt-BR" sz="1800" dirty="0" smtClean="0"/>
              <a:t>equipamentos públicos;</a:t>
            </a:r>
          </a:p>
          <a:p>
            <a:pPr marL="749300" lvl="3" indent="-385763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pt-BR" sz="1800" dirty="0" smtClean="0"/>
              <a:t> A quase </a:t>
            </a:r>
            <a:r>
              <a:rPr lang="pt-BR" sz="1800" dirty="0"/>
              <a:t>totalidade dos municípios </a:t>
            </a:r>
            <a:r>
              <a:rPr lang="pt-BR" sz="1800" dirty="0" smtClean="0"/>
              <a:t>(</a:t>
            </a:r>
            <a:r>
              <a:rPr lang="pt-BR" sz="1800" dirty="0"/>
              <a:t>98,4%) com pelo menos um </a:t>
            </a:r>
            <a:r>
              <a:rPr lang="pt-BR" sz="1800" dirty="0" err="1" smtClean="0"/>
              <a:t>Cras</a:t>
            </a:r>
            <a:r>
              <a:rPr lang="pt-BR" sz="1800" dirty="0" smtClean="0"/>
              <a:t>;</a:t>
            </a:r>
          </a:p>
          <a:p>
            <a:pPr marL="749300" lvl="3" indent="-385763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pt-BR" sz="1800" dirty="0" smtClean="0"/>
              <a:t> Ao </a:t>
            </a:r>
            <a:r>
              <a:rPr lang="pt-BR" sz="1800" dirty="0"/>
              <a:t>menos um </a:t>
            </a:r>
            <a:r>
              <a:rPr lang="pt-BR" sz="1800" dirty="0" err="1"/>
              <a:t>Creas</a:t>
            </a:r>
            <a:r>
              <a:rPr lang="pt-BR" sz="1800" dirty="0"/>
              <a:t> em todos os municípios com mais de 20 mil </a:t>
            </a:r>
            <a:r>
              <a:rPr lang="pt-BR" sz="1800" dirty="0" smtClean="0"/>
              <a:t>habitantes;</a:t>
            </a:r>
          </a:p>
          <a:p>
            <a:pPr marL="749300" lvl="3" indent="-385763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pt-BR" sz="1800" dirty="0" smtClean="0"/>
              <a:t> </a:t>
            </a:r>
            <a:r>
              <a:rPr lang="pt-BR" sz="1800" dirty="0"/>
              <a:t>A</a:t>
            </a:r>
            <a:r>
              <a:rPr lang="pt-BR" sz="1800" dirty="0" smtClean="0"/>
              <a:t>tendimento de população de rua- 215 Centros Pop;</a:t>
            </a:r>
          </a:p>
          <a:p>
            <a:pPr marL="749300" lvl="3" indent="-385763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pt-BR" sz="1800" dirty="0" smtClean="0"/>
              <a:t> Dobrou o numero de profissionais envolvidos na gestão pública da política ou na execução dos serviços nos equipamentos públicos</a:t>
            </a:r>
            <a:r>
              <a:rPr lang="pt-BR" sz="1800" dirty="0" smtClean="0"/>
              <a:t>.</a:t>
            </a:r>
          </a:p>
          <a:p>
            <a:pPr marL="749300" lvl="3" indent="-385763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pt-BR" sz="1800" dirty="0" smtClean="0"/>
              <a:t>Forte incremento dos gastos públicos, em especial a novel federal e municipal.</a:t>
            </a:r>
            <a:endParaRPr lang="pt-BR" sz="1800" dirty="0" smtClean="0"/>
          </a:p>
        </p:txBody>
      </p:sp>
    </p:spTree>
    <p:extLst>
      <p:ext uri="{BB962C8B-B14F-4D97-AF65-F5344CB8AC3E}">
        <p14:creationId xmlns:p14="http://schemas.microsoft.com/office/powerpoint/2010/main" val="24370386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192573"/>
          </a:xfrm>
        </p:spPr>
        <p:txBody>
          <a:bodyPr>
            <a:normAutofit fontScale="90000"/>
          </a:bodyPr>
          <a:lstStyle/>
          <a:p>
            <a:r>
              <a:rPr lang="pt-BR" b="1" dirty="0"/>
              <a:t/>
            </a:r>
            <a:br>
              <a:rPr lang="pt-BR" b="1" dirty="0"/>
            </a:br>
            <a:r>
              <a:rPr lang="pt-BR" b="1" dirty="0" smtClean="0"/>
              <a:t/>
            </a:r>
            <a:br>
              <a:rPr lang="pt-BR" b="1" dirty="0" smtClean="0"/>
            </a:br>
            <a:r>
              <a:rPr lang="pt-BR" b="1" dirty="0" smtClean="0"/>
              <a:t/>
            </a:r>
            <a:br>
              <a:rPr lang="pt-BR" b="1" dirty="0" smtClean="0"/>
            </a:br>
            <a:r>
              <a:rPr lang="pt-BR" b="1" dirty="0"/>
              <a:t/>
            </a:r>
            <a:br>
              <a:rPr lang="pt-BR" b="1" dirty="0"/>
            </a:br>
            <a:r>
              <a:rPr lang="pt-BR" b="1" dirty="0" smtClean="0"/>
              <a:t>Coordenação federativa no SUAS</a:t>
            </a:r>
            <a:br>
              <a:rPr lang="pt-BR" b="1" dirty="0" smtClean="0"/>
            </a:br>
            <a:endParaRPr lang="pt-BR" b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12559" y="1748901"/>
            <a:ext cx="10741241" cy="4625004"/>
          </a:xfrm>
        </p:spPr>
        <p:txBody>
          <a:bodyPr>
            <a:normAutofit fontScale="47500" lnSpcReduction="20000"/>
          </a:bodyPr>
          <a:lstStyle/>
          <a:p>
            <a:pPr marL="266700" indent="-266700">
              <a:spcBef>
                <a:spcPts val="600"/>
              </a:spcBef>
              <a:buFont typeface="+mj-lt"/>
              <a:buAutoNum type="arabicPeriod"/>
            </a:pPr>
            <a:r>
              <a:rPr lang="pt-BR" sz="2900" b="1" dirty="0" smtClean="0"/>
              <a:t>Normatizações </a:t>
            </a:r>
          </a:p>
          <a:p>
            <a:pPr lvl="1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pt-BR" sz="2700" dirty="0" err="1"/>
              <a:t>Nob</a:t>
            </a:r>
            <a:r>
              <a:rPr lang="pt-BR" sz="2700" dirty="0"/>
              <a:t> – 2005 e  </a:t>
            </a:r>
            <a:r>
              <a:rPr lang="pt-BR" sz="2700" dirty="0" smtClean="0"/>
              <a:t>2012, com </a:t>
            </a:r>
            <a:r>
              <a:rPr lang="pt-BR" sz="2700" dirty="0"/>
              <a:t>detalhamento de </a:t>
            </a:r>
            <a:r>
              <a:rPr lang="pt-BR" sz="2700" dirty="0" smtClean="0"/>
              <a:t>responsabilidades federativas, modalidades de oferta e formas de financiamento; </a:t>
            </a:r>
            <a:endParaRPr lang="pt-BR" sz="2700" dirty="0"/>
          </a:p>
          <a:p>
            <a:pPr lvl="1">
              <a:spcBef>
                <a:spcPts val="600"/>
              </a:spcBef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pt-BR" sz="2700" dirty="0"/>
              <a:t>Tipificação Nacional de Serviços (2009</a:t>
            </a:r>
            <a:r>
              <a:rPr lang="pt-BR" sz="2700" dirty="0" smtClean="0"/>
              <a:t>), </a:t>
            </a:r>
            <a:r>
              <a:rPr lang="pt-BR" sz="2700" dirty="0"/>
              <a:t>com </a:t>
            </a:r>
            <a:r>
              <a:rPr lang="pt-BR" sz="2700" dirty="0" smtClean="0"/>
              <a:t>regulação de </a:t>
            </a:r>
            <a:r>
              <a:rPr lang="pt-BR" sz="2700" dirty="0"/>
              <a:t>cada </a:t>
            </a:r>
            <a:r>
              <a:rPr lang="pt-BR" sz="2700" dirty="0" smtClean="0"/>
              <a:t>serviço </a:t>
            </a:r>
            <a:r>
              <a:rPr lang="pt-BR" sz="2700" dirty="0"/>
              <a:t>do </a:t>
            </a:r>
            <a:r>
              <a:rPr lang="pt-BR" sz="2700" dirty="0" smtClean="0"/>
              <a:t>SUAS: objetivos</a:t>
            </a:r>
            <a:r>
              <a:rPr lang="pt-BR" sz="2700" dirty="0"/>
              <a:t>, público e </a:t>
            </a:r>
            <a:r>
              <a:rPr lang="pt-BR" sz="2700" dirty="0" smtClean="0"/>
              <a:t>organização.</a:t>
            </a:r>
            <a:endParaRPr lang="pt-BR" sz="2700" b="1" dirty="0" smtClean="0"/>
          </a:p>
          <a:p>
            <a:pPr marL="0" indent="0">
              <a:spcBef>
                <a:spcPts val="600"/>
              </a:spcBef>
              <a:buNone/>
            </a:pPr>
            <a:r>
              <a:rPr lang="pt-BR" sz="2900" b="1" dirty="0"/>
              <a:t>2</a:t>
            </a:r>
            <a:r>
              <a:rPr lang="pt-BR" sz="2900" b="1" dirty="0" smtClean="0"/>
              <a:t>.  </a:t>
            </a:r>
            <a:r>
              <a:rPr lang="pt-BR" sz="2900" b="1" dirty="0"/>
              <a:t>Novas modalidades de </a:t>
            </a:r>
            <a:r>
              <a:rPr lang="pt-BR" sz="2900" b="1" dirty="0" smtClean="0"/>
              <a:t>financiamento</a:t>
            </a:r>
            <a:r>
              <a:rPr lang="pt-BR" sz="2900" dirty="0"/>
              <a:t> </a:t>
            </a:r>
            <a:endParaRPr lang="pt-BR" sz="2900" b="1" dirty="0"/>
          </a:p>
          <a:p>
            <a:pPr lvl="1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pt-BR" sz="2700" dirty="0"/>
              <a:t>Substituição </a:t>
            </a:r>
            <a:r>
              <a:rPr lang="pt-BR" sz="2700" dirty="0" smtClean="0"/>
              <a:t>dos mecanismos de </a:t>
            </a:r>
            <a:r>
              <a:rPr lang="pt-BR" sz="2700" dirty="0" smtClean="0"/>
              <a:t>transferência dos recursos federais: </a:t>
            </a:r>
            <a:r>
              <a:rPr lang="pt-BR" sz="2700" dirty="0" smtClean="0"/>
              <a:t>fim dos convênios e programas federais e adoção dos repasses automáticos </a:t>
            </a:r>
            <a:r>
              <a:rPr lang="pt-BR" sz="2700" dirty="0"/>
              <a:t>do fundo nacional para </a:t>
            </a:r>
            <a:r>
              <a:rPr lang="pt-BR" sz="2700" dirty="0" smtClean="0"/>
              <a:t>fundo, com garantias de continuidade de repasses: periodicidade, valores e finalidades;</a:t>
            </a:r>
          </a:p>
          <a:p>
            <a:pPr lvl="1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pt-BR" sz="2700" dirty="0" smtClean="0"/>
              <a:t>Critérios de repasse dos recursos federais associados às ofertas de serviços e às prioridades pactuadas para organização do sistema único.</a:t>
            </a:r>
          </a:p>
          <a:p>
            <a:pPr lvl="1">
              <a:spcBef>
                <a:spcPts val="600"/>
              </a:spcBef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pt-BR" sz="2800" dirty="0" smtClean="0"/>
              <a:t>Transferências </a:t>
            </a:r>
            <a:r>
              <a:rPr lang="pt-BR" sz="2800" dirty="0"/>
              <a:t>federais </a:t>
            </a:r>
            <a:r>
              <a:rPr lang="pt-BR" sz="2800" dirty="0" smtClean="0"/>
              <a:t>atreladas à prioridades </a:t>
            </a:r>
            <a:r>
              <a:rPr lang="pt-BR" sz="2800" dirty="0"/>
              <a:t>e critérios e pactuados na CIT</a:t>
            </a:r>
            <a:r>
              <a:rPr lang="pt-BR" sz="2800" dirty="0" smtClean="0"/>
              <a:t>;</a:t>
            </a:r>
            <a:endParaRPr lang="pt-BR" sz="2700" dirty="0"/>
          </a:p>
          <a:p>
            <a:pPr marL="0" indent="0">
              <a:spcBef>
                <a:spcPts val="600"/>
              </a:spcBef>
              <a:buNone/>
            </a:pPr>
            <a:r>
              <a:rPr lang="pt-BR" sz="2900" b="1" dirty="0" smtClean="0"/>
              <a:t>3. Instâncias de </a:t>
            </a:r>
            <a:r>
              <a:rPr lang="pt-BR" sz="2900" b="1" dirty="0" err="1" smtClean="0"/>
              <a:t>pactuação</a:t>
            </a:r>
            <a:r>
              <a:rPr lang="pt-BR" sz="2900" b="1" dirty="0" smtClean="0"/>
              <a:t> federativa </a:t>
            </a:r>
            <a:endParaRPr lang="pt-BR" sz="2900" b="1" dirty="0"/>
          </a:p>
          <a:p>
            <a:pPr lvl="1">
              <a:spcBef>
                <a:spcPts val="600"/>
              </a:spcBef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pt-BR" sz="2700" dirty="0" smtClean="0"/>
              <a:t>CIT e CIB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pt-BR" sz="2900" b="1" dirty="0" smtClean="0"/>
              <a:t>4. Instrumentos de </a:t>
            </a:r>
            <a:r>
              <a:rPr lang="pt-BR" sz="2900" b="1" dirty="0" err="1" smtClean="0"/>
              <a:t>pactuação</a:t>
            </a:r>
            <a:r>
              <a:rPr lang="pt-BR" sz="2900" b="1" dirty="0" smtClean="0"/>
              <a:t> federativa </a:t>
            </a:r>
          </a:p>
          <a:p>
            <a:pPr lvl="1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pt-BR" sz="2700" dirty="0" err="1"/>
              <a:t>Pactuações</a:t>
            </a:r>
            <a:r>
              <a:rPr lang="pt-BR" sz="2700" dirty="0"/>
              <a:t> regulares na CIT </a:t>
            </a:r>
            <a:r>
              <a:rPr lang="pt-BR" sz="2700" dirty="0" smtClean="0"/>
              <a:t>– critérios de repasse do recurso federal; critérios de expansão dos equipamentos públicos, </a:t>
            </a:r>
            <a:endParaRPr lang="pt-BR" sz="2700" dirty="0"/>
          </a:p>
          <a:p>
            <a:pPr lvl="1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pt-BR" sz="2700" dirty="0" smtClean="0"/>
              <a:t>Pactos de aprimoramento da Gestão dos Estados- </a:t>
            </a:r>
            <a:r>
              <a:rPr lang="pt-BR" sz="2700" dirty="0" smtClean="0"/>
              <a:t>2006 - </a:t>
            </a:r>
            <a:r>
              <a:rPr lang="pt-BR" sz="2700" dirty="0" smtClean="0"/>
              <a:t>2010 – 2013 -  </a:t>
            </a:r>
            <a:r>
              <a:rPr lang="pt-BR" sz="2700" dirty="0" smtClean="0"/>
              <a:t>2016</a:t>
            </a:r>
            <a:endParaRPr lang="pt-BR" sz="2700" dirty="0" smtClean="0"/>
          </a:p>
          <a:p>
            <a:pPr lvl="1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pt-BR" sz="2700" dirty="0" smtClean="0"/>
              <a:t>Pactos de </a:t>
            </a:r>
            <a:r>
              <a:rPr lang="pt-BR" sz="2700" dirty="0"/>
              <a:t>aprimoramento da Gestão </a:t>
            </a:r>
            <a:r>
              <a:rPr lang="pt-BR" sz="2700" dirty="0" smtClean="0"/>
              <a:t>dos Municípios- 2013 </a:t>
            </a:r>
          </a:p>
          <a:p>
            <a:pPr lvl="1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pt-BR" sz="2700" dirty="0" smtClean="0"/>
              <a:t>Incentivos financeiros – IGD  </a:t>
            </a:r>
          </a:p>
          <a:p>
            <a:pPr lvl="1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pt-BR" sz="2700" dirty="0" smtClean="0"/>
              <a:t>Sistemas de monitoramento da gestão e das ofertas - Censo </a:t>
            </a:r>
            <a:r>
              <a:rPr lang="pt-BR" sz="2700" dirty="0"/>
              <a:t>SUAS (inicio em 2007, alcançando </a:t>
            </a:r>
            <a:r>
              <a:rPr lang="pt-BR" sz="2700" dirty="0" smtClean="0"/>
              <a:t>adesão </a:t>
            </a:r>
            <a:r>
              <a:rPr lang="pt-BR" sz="2700" dirty="0"/>
              <a:t>de 99% dos municípios em 2010</a:t>
            </a:r>
            <a:r>
              <a:rPr lang="pt-BR" sz="2700" dirty="0" smtClean="0"/>
              <a:t>), gerando capacitações, aprendizados e padronização de entendimentos.</a:t>
            </a:r>
            <a:endParaRPr lang="pt-BR" dirty="0" smtClean="0"/>
          </a:p>
          <a:p>
            <a:endParaRPr lang="pt-BR" dirty="0" smtClean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4712525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/>
              <a:t>Coordenação federativa no </a:t>
            </a:r>
            <a:r>
              <a:rPr lang="pt-BR" b="1" dirty="0" smtClean="0"/>
              <a:t>SUAS</a:t>
            </a:r>
            <a:br>
              <a:rPr lang="pt-BR" b="1" dirty="0" smtClean="0"/>
            </a:b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lvl="0" indent="-514350">
              <a:buFont typeface="+mj-lt"/>
              <a:buAutoNum type="arabicPeriod"/>
            </a:pPr>
            <a:r>
              <a:rPr lang="pt-BR" b="1" dirty="0"/>
              <a:t>Pesquisa realizada </a:t>
            </a:r>
            <a:r>
              <a:rPr lang="pt-BR" b="1" dirty="0" smtClean="0"/>
              <a:t>em 2015 e 2016</a:t>
            </a:r>
            <a:endParaRPr lang="pt-BR" b="1" dirty="0"/>
          </a:p>
          <a:p>
            <a:pPr marL="514350" lvl="0" indent="-514350">
              <a:buFont typeface="+mj-lt"/>
              <a:buAutoNum type="arabicPeriod"/>
            </a:pPr>
            <a:r>
              <a:rPr lang="pt-BR" b="1" dirty="0" smtClean="0"/>
              <a:t>Objetivos: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pt-BR" dirty="0" smtClean="0"/>
              <a:t>Conhecer o processo de implementação de coordenação federativa do SUAS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pt-BR" dirty="0" smtClean="0"/>
              <a:t>Analisar as estruturas de </a:t>
            </a:r>
            <a:r>
              <a:rPr lang="pt-BR" dirty="0" err="1" smtClean="0"/>
              <a:t>pactuação</a:t>
            </a:r>
            <a:r>
              <a:rPr lang="pt-BR" dirty="0" smtClean="0"/>
              <a:t> e instrumentos de coordenação federativa </a:t>
            </a:r>
          </a:p>
          <a:p>
            <a:pPr marL="201168" lvl="1" indent="0">
              <a:buNone/>
            </a:pPr>
            <a:endParaRPr lang="pt-BR" b="1" dirty="0" smtClean="0"/>
          </a:p>
          <a:p>
            <a:pPr marL="514350" indent="-514350">
              <a:buFont typeface="+mj-lt"/>
              <a:buAutoNum type="arabicPeriod"/>
            </a:pPr>
            <a:r>
              <a:rPr lang="pt-BR" b="1" dirty="0" smtClean="0"/>
              <a:t>Ênfase </a:t>
            </a:r>
            <a:r>
              <a:rPr lang="pt-BR" b="1" dirty="0"/>
              <a:t>desta </a:t>
            </a:r>
            <a:r>
              <a:rPr lang="pt-BR" b="1" dirty="0" smtClean="0"/>
              <a:t>etapa da pesquisa: </a:t>
            </a:r>
            <a:endParaRPr lang="pt-BR" b="1" dirty="0"/>
          </a:p>
          <a:p>
            <a:pPr lvl="1">
              <a:buFont typeface="Courier New" panose="02070309020205020404" pitchFamily="49" charset="0"/>
              <a:buChar char="o"/>
            </a:pPr>
            <a:r>
              <a:rPr lang="pt-BR" dirty="0" smtClean="0"/>
              <a:t> Dinâmica e processo deliberativo da CIT</a:t>
            </a:r>
            <a:r>
              <a:rPr lang="pt-BR" b="1" dirty="0" smtClean="0"/>
              <a:t>- </a:t>
            </a:r>
            <a:r>
              <a:rPr lang="pt-BR" dirty="0"/>
              <a:t>Comissão </a:t>
            </a:r>
            <a:r>
              <a:rPr lang="pt-BR" dirty="0" err="1"/>
              <a:t>Intergestores</a:t>
            </a:r>
            <a:r>
              <a:rPr lang="pt-BR" dirty="0"/>
              <a:t> Tripartite</a:t>
            </a:r>
            <a:endParaRPr lang="pt-BR" dirty="0" smtClean="0"/>
          </a:p>
          <a:p>
            <a:pPr lvl="1">
              <a:buFont typeface="Courier New" panose="02070309020205020404" pitchFamily="49" charset="0"/>
              <a:buChar char="o"/>
            </a:pPr>
            <a:r>
              <a:rPr lang="pt-BR" dirty="0" smtClean="0"/>
              <a:t> Pactos de aprimoramento da gestão dos Estados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pt-BR" dirty="0" smtClean="0"/>
              <a:t> Pacto de </a:t>
            </a:r>
            <a:r>
              <a:rPr lang="pt-BR" dirty="0"/>
              <a:t>aprimoramento da </a:t>
            </a:r>
            <a:r>
              <a:rPr lang="pt-BR" dirty="0" smtClean="0"/>
              <a:t>gestão do Municípios</a:t>
            </a:r>
          </a:p>
          <a:p>
            <a:pPr>
              <a:buFont typeface="Courier New" panose="02070309020205020404" pitchFamily="49" charset="0"/>
              <a:buChar char="o"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8238010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/>
              <a:t>C</a:t>
            </a:r>
            <a:r>
              <a:rPr lang="pt-BR" b="1" dirty="0" smtClean="0"/>
              <a:t>oordenação </a:t>
            </a:r>
            <a:r>
              <a:rPr lang="pt-BR" b="1" dirty="0"/>
              <a:t>federativa </a:t>
            </a:r>
            <a:r>
              <a:rPr lang="pt-BR" b="1" dirty="0" smtClean="0"/>
              <a:t>no SUAS</a:t>
            </a:r>
            <a:r>
              <a:rPr lang="pt-BR" b="1" dirty="0"/>
              <a:t/>
            </a:r>
            <a:br>
              <a:rPr lang="pt-BR" b="1" dirty="0"/>
            </a:b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097280" y="1737360"/>
            <a:ext cx="11094720" cy="4580313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pt-BR" sz="2800" b="1" u="sng" dirty="0" smtClean="0"/>
              <a:t>Instância de </a:t>
            </a:r>
            <a:r>
              <a:rPr lang="pt-BR" sz="2800" b="1" u="sng" dirty="0" err="1" smtClean="0"/>
              <a:t>pactuação</a:t>
            </a:r>
            <a:endParaRPr lang="pt-BR" sz="2800" b="1" u="sng" dirty="0" smtClean="0"/>
          </a:p>
          <a:p>
            <a:pPr>
              <a:buFont typeface="Wingdings" panose="05000000000000000000" pitchFamily="2" charset="2"/>
              <a:buChar char="q"/>
            </a:pPr>
            <a:r>
              <a:rPr lang="pt-BR" b="1" dirty="0" smtClean="0"/>
              <a:t>CIT</a:t>
            </a:r>
            <a:r>
              <a:rPr lang="pt-BR" dirty="0" smtClean="0"/>
              <a:t>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pt-BR" dirty="0" smtClean="0"/>
              <a:t>Atuação </a:t>
            </a:r>
            <a:r>
              <a:rPr lang="pt-BR" dirty="0"/>
              <a:t>como estrutura de coordenação: espaço institucional de informação, alinhamento e </a:t>
            </a:r>
            <a:r>
              <a:rPr lang="pt-BR" dirty="0" smtClean="0"/>
              <a:t>decisão referente à </a:t>
            </a:r>
            <a:r>
              <a:rPr lang="pt-BR" dirty="0"/>
              <a:t>implantação do SUAS </a:t>
            </a:r>
            <a:r>
              <a:rPr lang="pt-BR" dirty="0" smtClean="0"/>
              <a:t> e implementação dos serviços.</a:t>
            </a:r>
            <a:endParaRPr lang="pt-BR" b="1" dirty="0" smtClean="0"/>
          </a:p>
          <a:p>
            <a:pPr>
              <a:buFont typeface="Wingdings" panose="05000000000000000000" pitchFamily="2" charset="2"/>
              <a:buChar char="q"/>
            </a:pPr>
            <a:r>
              <a:rPr lang="pt-BR" dirty="0" smtClean="0"/>
              <a:t>Observou-se:</a:t>
            </a:r>
          </a:p>
          <a:p>
            <a:pPr marL="0" indent="0">
              <a:buNone/>
            </a:pPr>
            <a:r>
              <a:rPr lang="pt-BR" dirty="0" smtClean="0"/>
              <a:t>1- Progressivo </a:t>
            </a:r>
            <a:r>
              <a:rPr lang="pt-BR" dirty="0" err="1"/>
              <a:t>empoderamento</a:t>
            </a:r>
            <a:r>
              <a:rPr lang="pt-BR" dirty="0"/>
              <a:t> dos espaços de interação e coordenação da ação </a:t>
            </a:r>
            <a:r>
              <a:rPr lang="pt-BR" dirty="0" smtClean="0"/>
              <a:t>governamental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pt-BR" dirty="0" err="1" smtClean="0"/>
              <a:t>Nob</a:t>
            </a:r>
            <a:r>
              <a:rPr lang="pt-BR" dirty="0" smtClean="0"/>
              <a:t> 2005- atribuições referentes à implantação </a:t>
            </a:r>
            <a:r>
              <a:rPr lang="pt-BR" dirty="0"/>
              <a:t>do </a:t>
            </a:r>
            <a:r>
              <a:rPr lang="pt-BR" dirty="0" smtClean="0"/>
              <a:t>SUAS incluindo os </a:t>
            </a:r>
            <a:r>
              <a:rPr lang="pt-BR" dirty="0"/>
              <a:t>critérios </a:t>
            </a:r>
            <a:r>
              <a:rPr lang="pt-BR" dirty="0" smtClean="0"/>
              <a:t>de partilha e </a:t>
            </a:r>
            <a:r>
              <a:rPr lang="pt-BR" dirty="0"/>
              <a:t>procedimentos de transferência de recursos </a:t>
            </a:r>
            <a:r>
              <a:rPr lang="pt-BR" dirty="0" smtClean="0"/>
              <a:t>federais e pactos </a:t>
            </a:r>
            <a:r>
              <a:rPr lang="pt-BR" dirty="0"/>
              <a:t>de aprimoramento </a:t>
            </a:r>
            <a:r>
              <a:rPr lang="pt-BR" dirty="0" smtClean="0"/>
              <a:t>para </a:t>
            </a:r>
            <a:r>
              <a:rPr lang="pt-BR" dirty="0"/>
              <a:t>Estados</a:t>
            </a:r>
            <a:endParaRPr lang="pt-BR" dirty="0" smtClean="0"/>
          </a:p>
          <a:p>
            <a:pPr lvl="1">
              <a:buFont typeface="Courier New" panose="02070309020205020404" pitchFamily="49" charset="0"/>
              <a:buChar char="o"/>
            </a:pPr>
            <a:r>
              <a:rPr lang="pt-BR" dirty="0" err="1" smtClean="0"/>
              <a:t>Nob</a:t>
            </a:r>
            <a:r>
              <a:rPr lang="pt-BR" dirty="0" smtClean="0"/>
              <a:t> 2012- ampliação das atribuições, incluindo pactos </a:t>
            </a:r>
            <a:r>
              <a:rPr lang="pt-BR" dirty="0"/>
              <a:t>de aprimoramento </a:t>
            </a:r>
            <a:r>
              <a:rPr lang="pt-BR" dirty="0" smtClean="0"/>
              <a:t>para Municípios, </a:t>
            </a:r>
            <a:r>
              <a:rPr lang="pt-BR" dirty="0"/>
              <a:t>planos de </a:t>
            </a:r>
            <a:r>
              <a:rPr lang="pt-BR" dirty="0" smtClean="0"/>
              <a:t>providência e </a:t>
            </a:r>
            <a:r>
              <a:rPr lang="pt-BR" dirty="0"/>
              <a:t>planos de </a:t>
            </a:r>
            <a:r>
              <a:rPr lang="pt-BR" dirty="0" smtClean="0"/>
              <a:t>apoio.</a:t>
            </a:r>
            <a:endParaRPr lang="pt-BR" dirty="0"/>
          </a:p>
          <a:p>
            <a:pPr marL="0" indent="0">
              <a:spcBef>
                <a:spcPts val="600"/>
              </a:spcBef>
              <a:spcAft>
                <a:spcPts val="1200"/>
              </a:spcAft>
              <a:buNone/>
            </a:pPr>
            <a:r>
              <a:rPr lang="pt-BR" dirty="0" smtClean="0"/>
              <a:t>2- </a:t>
            </a:r>
            <a:r>
              <a:rPr lang="pt-BR" dirty="0" err="1" smtClean="0"/>
              <a:t>Pactuação</a:t>
            </a:r>
            <a:r>
              <a:rPr lang="pt-BR" dirty="0" smtClean="0"/>
              <a:t> sobre </a:t>
            </a:r>
            <a:r>
              <a:rPr lang="pt-BR" dirty="0"/>
              <a:t>aspectos centrais da política e de seu processo de implementação </a:t>
            </a:r>
          </a:p>
          <a:p>
            <a:pPr lvl="1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pt-BR" dirty="0" smtClean="0"/>
              <a:t>Ampliação das </a:t>
            </a:r>
            <a:r>
              <a:rPr lang="pt-BR" dirty="0" err="1" smtClean="0"/>
              <a:t>pactuações</a:t>
            </a:r>
            <a:r>
              <a:rPr lang="pt-BR" dirty="0" smtClean="0"/>
              <a:t>, incidindo </a:t>
            </a:r>
            <a:r>
              <a:rPr lang="pt-BR" dirty="0"/>
              <a:t>em aspectos </a:t>
            </a:r>
            <a:r>
              <a:rPr lang="pt-BR" dirty="0" smtClean="0"/>
              <a:t>estratégicos:</a:t>
            </a:r>
          </a:p>
          <a:p>
            <a:pPr lvl="2">
              <a:spcBef>
                <a:spcPts val="0"/>
              </a:spcBef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pt-BR" dirty="0" smtClean="0"/>
              <a:t>público </a:t>
            </a:r>
            <a:r>
              <a:rPr lang="pt-BR" dirty="0"/>
              <a:t>prioritário, </a:t>
            </a:r>
            <a:r>
              <a:rPr lang="pt-BR" dirty="0" smtClean="0"/>
              <a:t>natureza </a:t>
            </a:r>
            <a:r>
              <a:rPr lang="pt-BR" dirty="0"/>
              <a:t>e organização de ofertas</a:t>
            </a:r>
            <a:r>
              <a:rPr lang="pt-BR" dirty="0" smtClean="0"/>
              <a:t>,</a:t>
            </a:r>
          </a:p>
          <a:p>
            <a:pPr lvl="2">
              <a:spcBef>
                <a:spcPts val="0"/>
              </a:spcBef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pt-BR" dirty="0" smtClean="0"/>
              <a:t>formatação dos serviços e criação de programas,</a:t>
            </a:r>
          </a:p>
          <a:p>
            <a:pPr lvl="2">
              <a:spcBef>
                <a:spcPts val="0"/>
              </a:spcBef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pt-BR" dirty="0" smtClean="0"/>
              <a:t>transferências </a:t>
            </a:r>
            <a:r>
              <a:rPr lang="pt-BR" dirty="0"/>
              <a:t>financeiras</a:t>
            </a:r>
            <a:r>
              <a:rPr lang="pt-BR" dirty="0" smtClean="0"/>
              <a:t>,: formas de repasse e critérios de partilha,</a:t>
            </a:r>
          </a:p>
          <a:p>
            <a:pPr lvl="2">
              <a:spcBef>
                <a:spcPts val="0"/>
              </a:spcBef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pt-BR" dirty="0" smtClean="0"/>
              <a:t>recursos humanos</a:t>
            </a:r>
            <a:r>
              <a:rPr lang="pt-BR" dirty="0"/>
              <a:t>,</a:t>
            </a:r>
            <a:endParaRPr lang="pt-BR" dirty="0" smtClean="0"/>
          </a:p>
          <a:p>
            <a:pPr lvl="2">
              <a:spcBef>
                <a:spcPts val="0"/>
              </a:spcBef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pt-BR" dirty="0" smtClean="0"/>
              <a:t>instrumentos </a:t>
            </a:r>
            <a:r>
              <a:rPr lang="pt-BR" dirty="0"/>
              <a:t>de gestão e instrumentos de monitoramento e </a:t>
            </a:r>
            <a:r>
              <a:rPr lang="pt-BR" dirty="0" smtClean="0"/>
              <a:t>avaliação,</a:t>
            </a:r>
          </a:p>
          <a:p>
            <a:pPr lvl="2">
              <a:spcBef>
                <a:spcPts val="0"/>
              </a:spcBef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pt-BR" dirty="0" smtClean="0"/>
              <a:t>exigências </a:t>
            </a:r>
            <a:r>
              <a:rPr lang="pt-BR" dirty="0"/>
              <a:t>organizacionais para a rede de </a:t>
            </a:r>
            <a:r>
              <a:rPr lang="pt-BR" dirty="0" smtClean="0"/>
              <a:t>serviços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820612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/>
              <a:t>C</a:t>
            </a:r>
            <a:r>
              <a:rPr lang="pt-BR" b="1" dirty="0" smtClean="0"/>
              <a:t>oordenação </a:t>
            </a:r>
            <a:r>
              <a:rPr lang="pt-BR" b="1" dirty="0"/>
              <a:t>federativa no </a:t>
            </a:r>
            <a:r>
              <a:rPr lang="pt-BR" b="1" dirty="0" smtClean="0"/>
              <a:t>SUAS</a:t>
            </a:r>
            <a:br>
              <a:rPr lang="pt-BR" b="1" dirty="0" smtClean="0"/>
            </a:br>
            <a:r>
              <a:rPr lang="pt-BR" b="1" dirty="0" smtClean="0"/>
              <a:t> 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pt-BR" sz="2600" b="1" u="sng" dirty="0" smtClean="0"/>
              <a:t>Instrumentos </a:t>
            </a:r>
          </a:p>
          <a:p>
            <a:pPr lvl="1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t-BR" dirty="0" smtClean="0"/>
              <a:t>incentivos financeiros, normatização de serviços, instrumentos de gestão e monitoramento;</a:t>
            </a:r>
          </a:p>
          <a:p>
            <a:pPr lvl="1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t-BR" dirty="0" smtClean="0"/>
              <a:t>pactos de gestão para </a:t>
            </a:r>
            <a:r>
              <a:rPr lang="pt-BR" dirty="0"/>
              <a:t>estados e </a:t>
            </a:r>
            <a:r>
              <a:rPr lang="pt-BR" dirty="0" smtClean="0"/>
              <a:t>municípios.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pt-BR" dirty="0" smtClean="0"/>
              <a:t> Observou-se: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t-BR" sz="1700" b="1" dirty="0" smtClean="0"/>
              <a:t> Gestão municipal: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pt-BR" sz="1700" dirty="0" smtClean="0"/>
              <a:t> alta adesão </a:t>
            </a:r>
            <a:r>
              <a:rPr lang="pt-BR" sz="1700" dirty="0"/>
              <a:t>ao SUAS e aos seus mecanismos de </a:t>
            </a:r>
            <a:r>
              <a:rPr lang="pt-BR" sz="1700" dirty="0" smtClean="0"/>
              <a:t>coordenação.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pt-BR" sz="1700" dirty="0"/>
              <a:t> </a:t>
            </a:r>
            <a:r>
              <a:rPr lang="pt-BR" sz="1700" dirty="0" smtClean="0"/>
              <a:t>crescimento do gasto próprio nos serviços pactuados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pt-BR" sz="1700" dirty="0"/>
              <a:t>c</a:t>
            </a:r>
            <a:r>
              <a:rPr lang="pt-BR" sz="1700" dirty="0" smtClean="0"/>
              <a:t>omprometimento institucional com instrumentos de planejamento, monitoramento, normativas e orientações técnicas.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pt-BR" sz="1700" dirty="0" smtClean="0"/>
              <a:t>fortalecimento </a:t>
            </a:r>
            <a:r>
              <a:rPr lang="pt-BR" sz="1700" dirty="0"/>
              <a:t>do gestor municipal frente aos atores políticos e administrativos </a:t>
            </a:r>
            <a:r>
              <a:rPr lang="pt-BR" sz="1700" dirty="0" smtClean="0"/>
              <a:t>locais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t-BR" sz="1700" dirty="0"/>
              <a:t> </a:t>
            </a:r>
            <a:r>
              <a:rPr lang="pt-BR" sz="1700" b="1" dirty="0" smtClean="0"/>
              <a:t>Gestão estadual: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pt-BR" sz="1700" dirty="0" smtClean="0"/>
              <a:t>baixo </a:t>
            </a:r>
            <a:r>
              <a:rPr lang="pt-BR" sz="1700" dirty="0"/>
              <a:t>comprometimento </a:t>
            </a:r>
            <a:r>
              <a:rPr lang="pt-BR" sz="1700" dirty="0" smtClean="0"/>
              <a:t>institucional e fraco desenvolvimento de capacidades estatais;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pt-BR" sz="1700" dirty="0" smtClean="0"/>
              <a:t>baixa execução </a:t>
            </a:r>
            <a:r>
              <a:rPr lang="pt-BR" sz="1700" dirty="0"/>
              <a:t>das metas fixadas nos </a:t>
            </a:r>
            <a:r>
              <a:rPr lang="pt-BR" sz="1700" dirty="0" smtClean="0"/>
              <a:t>pactos </a:t>
            </a:r>
            <a:r>
              <a:rPr lang="pt-BR" sz="1700" dirty="0"/>
              <a:t>de aprimoramento de gestão </a:t>
            </a:r>
            <a:r>
              <a:rPr lang="pt-BR" sz="1700" dirty="0" smtClean="0"/>
              <a:t>pactuados;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pt-BR" sz="1700" dirty="0" smtClean="0"/>
              <a:t>baixo comprometimento financeiro no SUAS e manutenção de gastos assistências fora do SUAS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pt-BR" sz="1700" dirty="0" smtClean="0"/>
              <a:t>manutenção de </a:t>
            </a:r>
            <a:r>
              <a:rPr lang="pt-BR" sz="1700" dirty="0"/>
              <a:t>ampla margem discricionariedade para atuação na </a:t>
            </a:r>
            <a:r>
              <a:rPr lang="pt-BR" sz="1700" dirty="0" smtClean="0"/>
              <a:t>política</a:t>
            </a:r>
            <a:r>
              <a:rPr lang="pt-BR" sz="17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54823590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sz="4000" b="1" dirty="0" smtClean="0"/>
              <a:t>Serviço </a:t>
            </a:r>
            <a:r>
              <a:rPr lang="pt-BR" sz="4000" b="1" dirty="0"/>
              <a:t>de Proteção Integral às Famílias- PAIF</a:t>
            </a:r>
            <a:br>
              <a:rPr lang="pt-BR" sz="4000" b="1" dirty="0"/>
            </a:br>
            <a:r>
              <a:rPr lang="pt-BR" sz="4000" b="1" dirty="0" smtClean="0"/>
              <a:t>I</a:t>
            </a:r>
            <a:r>
              <a:rPr lang="pt-BR" sz="4000" dirty="0" smtClean="0"/>
              <a:t>m</a:t>
            </a:r>
            <a:r>
              <a:rPr lang="pt-BR" sz="4000" b="1" dirty="0" smtClean="0"/>
              <a:t>plementação </a:t>
            </a:r>
            <a:r>
              <a:rPr lang="pt-BR" sz="4000" b="1" dirty="0"/>
              <a:t>e </a:t>
            </a:r>
            <a:r>
              <a:rPr lang="pt-BR" sz="4000" b="1" dirty="0" smtClean="0"/>
              <a:t>coordenação</a:t>
            </a:r>
            <a:br>
              <a:rPr lang="pt-BR" sz="4000" b="1" dirty="0" smtClean="0"/>
            </a:br>
            <a:endParaRPr lang="pt-BR" sz="4000" b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860612" y="1922928"/>
            <a:ext cx="10493188" cy="4411757"/>
          </a:xfrm>
        </p:spPr>
        <p:txBody>
          <a:bodyPr>
            <a:normAutofit fontScale="70000" lnSpcReduction="20000"/>
          </a:bodyPr>
          <a:lstStyle/>
          <a:p>
            <a:pPr>
              <a:buFont typeface="Courier New" panose="02070309020205020404" pitchFamily="49" charset="0"/>
              <a:buChar char="o"/>
            </a:pPr>
            <a:r>
              <a:rPr lang="pt-BR" sz="2900" dirty="0" smtClean="0"/>
              <a:t> O PAIF é </a:t>
            </a:r>
            <a:r>
              <a:rPr lang="pt-BR" sz="2900" dirty="0"/>
              <a:t>dirigido “a famílias em situação de vulnerabilidade social decorrente da pobreza, do precário ou nulo acesso aos serviços públicos, da fragilização de vínculos, de pertencimento e sociabilidade e/ou qualquer outra situação de vulnerabilidade e risco social” (SNAS, 2009). </a:t>
            </a:r>
            <a:endParaRPr lang="pt-BR" sz="2900" dirty="0" smtClean="0"/>
          </a:p>
          <a:p>
            <a:pPr>
              <a:buFont typeface="Courier New" panose="02070309020205020404" pitchFamily="49" charset="0"/>
              <a:buChar char="o"/>
            </a:pPr>
            <a:r>
              <a:rPr lang="pt-BR" sz="3200" dirty="0"/>
              <a:t> </a:t>
            </a:r>
            <a:r>
              <a:rPr lang="pt-BR" sz="3200" dirty="0" smtClean="0"/>
              <a:t>Objetivos:</a:t>
            </a:r>
          </a:p>
          <a:p>
            <a:pPr marL="864108" lvl="1" indent="-571500">
              <a:buAutoNum type="romanLcParenBoth"/>
            </a:pPr>
            <a:r>
              <a:rPr lang="pt-BR" sz="3000" dirty="0" smtClean="0"/>
              <a:t>fortalecer </a:t>
            </a:r>
            <a:r>
              <a:rPr lang="pt-BR" sz="3000" dirty="0"/>
              <a:t>a função protetiva da família e prevenir a ruptura dos vínculos; </a:t>
            </a:r>
            <a:endParaRPr lang="pt-BR" sz="3000" dirty="0" smtClean="0"/>
          </a:p>
          <a:p>
            <a:pPr marL="864108" lvl="1" indent="-571500">
              <a:buAutoNum type="romanLcParenBoth"/>
            </a:pPr>
            <a:r>
              <a:rPr lang="pt-BR" sz="3000" dirty="0" smtClean="0"/>
              <a:t>promover </a:t>
            </a:r>
            <a:r>
              <a:rPr lang="pt-BR" sz="3000" dirty="0"/>
              <a:t>aquisições materiais e sociais e o protagonismo e autonomia das famílias e comunidades; </a:t>
            </a:r>
            <a:endParaRPr lang="pt-BR" sz="3000" dirty="0" smtClean="0"/>
          </a:p>
          <a:p>
            <a:pPr marL="864108" lvl="1" indent="-571500">
              <a:buAutoNum type="romanLcParenBoth"/>
            </a:pPr>
            <a:r>
              <a:rPr lang="pt-BR" sz="3000" dirty="0" smtClean="0"/>
              <a:t>promover </a:t>
            </a:r>
            <a:r>
              <a:rPr lang="pt-BR" sz="3000" dirty="0"/>
              <a:t>acessos aos demais serviços da assistência social e aos serviços setoriais, contribuindo para a promoção de direitos; </a:t>
            </a:r>
            <a:endParaRPr lang="pt-BR" sz="3000" dirty="0" smtClean="0"/>
          </a:p>
          <a:p>
            <a:pPr marL="0" indent="0" algn="r">
              <a:buNone/>
            </a:pPr>
            <a:r>
              <a:rPr lang="pt-BR" sz="2300" dirty="0" smtClean="0"/>
              <a:t>(Tipificação </a:t>
            </a:r>
            <a:r>
              <a:rPr lang="pt-BR" sz="2300" dirty="0"/>
              <a:t>Nacional dos Serviços </a:t>
            </a:r>
            <a:r>
              <a:rPr lang="pt-BR" sz="2300" dirty="0" err="1"/>
              <a:t>Socioassistenciais</a:t>
            </a:r>
            <a:r>
              <a:rPr lang="pt-BR" sz="2300" dirty="0"/>
              <a:t>, de 2009). 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pt-BR" sz="2900" dirty="0" smtClean="0"/>
              <a:t> Dupla intervenção: trabalhar </a:t>
            </a:r>
            <a:r>
              <a:rPr lang="pt-BR" sz="2900" dirty="0"/>
              <a:t>a relações familiares e redes </a:t>
            </a:r>
            <a:r>
              <a:rPr lang="pt-BR" sz="2900" dirty="0" smtClean="0"/>
              <a:t>sociais e ao mesmo </a:t>
            </a:r>
            <a:r>
              <a:rPr lang="pt-BR" sz="2900" dirty="0"/>
              <a:t>tempo, mobilizar e ampliar a estrutura de oportunidades </a:t>
            </a:r>
            <a:r>
              <a:rPr lang="pt-BR" sz="2900" dirty="0" smtClean="0"/>
              <a:t>com articulação </a:t>
            </a:r>
            <a:r>
              <a:rPr lang="pt-BR" sz="2900" dirty="0"/>
              <a:t>com outras políticas </a:t>
            </a:r>
            <a:r>
              <a:rPr lang="pt-BR" sz="2900" dirty="0" smtClean="0"/>
              <a:t>públicas.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pt-BR" sz="2900" dirty="0" smtClean="0"/>
              <a:t>Serviço </a:t>
            </a:r>
            <a:r>
              <a:rPr lang="pt-BR" sz="2900" dirty="0"/>
              <a:t>de oferta obrigatória nos CRAS</a:t>
            </a:r>
          </a:p>
          <a:p>
            <a:pPr>
              <a:buFont typeface="Courier New" panose="02070309020205020404" pitchFamily="49" charset="0"/>
              <a:buChar char="o"/>
            </a:pPr>
            <a:endParaRPr lang="pt-BR" dirty="0" smtClean="0"/>
          </a:p>
          <a:p>
            <a:pPr>
              <a:buFont typeface="Courier New" panose="02070309020205020404" pitchFamily="49" charset="0"/>
              <a:buChar char="o"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218676443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iva">
  <a:themeElements>
    <a:clrScheme name="Personalizada 8">
      <a:dk1>
        <a:srgbClr val="000000"/>
      </a:dk1>
      <a:lt1>
        <a:srgbClr val="FFFFFF"/>
      </a:lt1>
      <a:dk2>
        <a:srgbClr val="637052"/>
      </a:dk2>
      <a:lt2>
        <a:srgbClr val="CCDDEA"/>
      </a:lt2>
      <a:accent1>
        <a:srgbClr val="3F739B"/>
      </a:accent1>
      <a:accent2>
        <a:srgbClr val="0F4C76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iva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iv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9CC26709-368C-4D72-9060-94E5B3FF3CD6}"/>
    </a:ext>
  </a:extLst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1349</TotalTime>
  <Words>1933</Words>
  <Application>Microsoft Office PowerPoint</Application>
  <PresentationFormat>Widescreen</PresentationFormat>
  <Paragraphs>208</Paragraphs>
  <Slides>15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15</vt:i4>
      </vt:variant>
    </vt:vector>
  </HeadingPairs>
  <TitlesOfParts>
    <vt:vector size="21" baseType="lpstr">
      <vt:lpstr>Arial</vt:lpstr>
      <vt:lpstr>Calibri</vt:lpstr>
      <vt:lpstr>Calibri Light</vt:lpstr>
      <vt:lpstr>Courier New</vt:lpstr>
      <vt:lpstr>Wingdings</vt:lpstr>
      <vt:lpstr>Retrospectiva</vt:lpstr>
      <vt:lpstr>Implementação e desafios da coordenação no Sistema Único de Assistência Social  Luciana Jaccoud- IPEA  </vt:lpstr>
      <vt:lpstr>Construindo o Sistema Único de Assistência Social</vt:lpstr>
      <vt:lpstr>Construindo o Sistema Único de Assistência Social </vt:lpstr>
      <vt:lpstr>Construindo o Sistema Único de Assistência Social </vt:lpstr>
      <vt:lpstr>    Coordenação federativa no SUAS </vt:lpstr>
      <vt:lpstr>Coordenação federativa no SUAS </vt:lpstr>
      <vt:lpstr>Coordenação federativa no SUAS </vt:lpstr>
      <vt:lpstr>Coordenação federativa no SUAS  </vt:lpstr>
      <vt:lpstr>Serviço de Proteção Integral às Famílias- PAIF Implementação e coordenação </vt:lpstr>
      <vt:lpstr>PAIF - implementação e coordenação </vt:lpstr>
      <vt:lpstr>PAIF - implementação e coordenação </vt:lpstr>
      <vt:lpstr>PAIF - implementação e coordenação </vt:lpstr>
      <vt:lpstr>PAIF - implementação e coordenação </vt:lpstr>
      <vt:lpstr>Para além da coordenação</vt:lpstr>
      <vt:lpstr>Apresentação do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Implementação e desafios da coordenação no Sistema Único de Assistência Social  Luciana Jaccoud</dc:title>
  <dc:creator>LUCIANA JACCOUD</dc:creator>
  <cp:lastModifiedBy>LUCIANA JACCOUD</cp:lastModifiedBy>
  <cp:revision>153</cp:revision>
  <cp:lastPrinted>2018-03-19T21:48:01Z</cp:lastPrinted>
  <dcterms:created xsi:type="dcterms:W3CDTF">2018-03-18T11:55:17Z</dcterms:created>
  <dcterms:modified xsi:type="dcterms:W3CDTF">2018-03-20T16:52:51Z</dcterms:modified>
</cp:coreProperties>
</file>