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  <p:sldMasterId id="2147484043" r:id="rId2"/>
  </p:sldMasterIdLst>
  <p:notesMasterIdLst>
    <p:notesMasterId r:id="rId21"/>
  </p:notesMasterIdLst>
  <p:handoutMasterIdLst>
    <p:handoutMasterId r:id="rId22"/>
  </p:handoutMasterIdLst>
  <p:sldIdLst>
    <p:sldId id="947" r:id="rId3"/>
    <p:sldId id="1245" r:id="rId4"/>
    <p:sldId id="1236" r:id="rId5"/>
    <p:sldId id="1213" r:id="rId6"/>
    <p:sldId id="1237" r:id="rId7"/>
    <p:sldId id="1222" r:id="rId8"/>
    <p:sldId id="1205" r:id="rId9"/>
    <p:sldId id="1238" r:id="rId10"/>
    <p:sldId id="1224" r:id="rId11"/>
    <p:sldId id="1208" r:id="rId12"/>
    <p:sldId id="1209" r:id="rId13"/>
    <p:sldId id="1239" r:id="rId14"/>
    <p:sldId id="1240" r:id="rId15"/>
    <p:sldId id="1241" r:id="rId16"/>
    <p:sldId id="1242" r:id="rId17"/>
    <p:sldId id="1243" r:id="rId18"/>
    <p:sldId id="1244" r:id="rId19"/>
    <p:sldId id="1067" r:id="rId20"/>
  </p:sldIdLst>
  <p:sldSz cx="9144000" cy="6858000" type="screen4x3"/>
  <p:notesSz cx="6797675" cy="9926638"/>
  <p:defaultTextStyle>
    <a:defPPr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02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267" autoAdjust="0"/>
    <p:restoredTop sz="87742" autoAdjust="0"/>
  </p:normalViewPr>
  <p:slideViewPr>
    <p:cSldViewPr snapToGrid="0">
      <p:cViewPr varScale="1">
        <p:scale>
          <a:sx n="107" d="100"/>
          <a:sy n="107" d="100"/>
        </p:scale>
        <p:origin x="-384" y="-112"/>
      </p:cViewPr>
      <p:guideLst>
        <p:guide orient="horz" pos="502"/>
        <p:guide pos="2878"/>
      </p:guideLst>
    </p:cSldViewPr>
  </p:slideViewPr>
  <p:outlineViewPr>
    <p:cViewPr>
      <p:scale>
        <a:sx n="33" d="100"/>
        <a:sy n="33" d="100"/>
      </p:scale>
      <p:origin x="0" y="7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3006" y="-10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A64F275C-A27F-D742-B33F-2E3B78E08C15}" type="datetimeFigureOut">
              <a:rPr lang="pt-BR" smtClean="0"/>
              <a:pPr/>
              <a:t>19/03/18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769623F3-D544-E248-B53B-886CEDAC139B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228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6EEA2A2A-3B42-EB47-A52A-8AF46D7B11BE}" type="datetimeFigureOut">
              <a:rPr lang="pt-BR" smtClean="0"/>
              <a:pPr/>
              <a:t>19/03/18</a:t>
            </a:fld>
            <a:endParaRPr lang="pt-B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2" rIns="91420" bIns="45712" rtlCol="0" anchor="ctr"/>
          <a:lstStyle/>
          <a:p>
            <a:endParaRPr lang="pt-B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20" tIns="45712" rIns="91420" bIns="45712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E803260F-4234-154E-A4BF-ECBE77BE211A}" type="slidenum">
              <a:rPr lang="pt-BR" smtClean="0"/>
              <a:pPr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279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216910-67BC-4F44-A317-8EBB96EE074C}" type="slidenum">
              <a:rPr lang="en-US" altLang="pt-BR"/>
              <a:pPr/>
              <a:t>7</a:t>
            </a:fld>
            <a:endParaRPr lang="en-US" altLang="pt-BR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54063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3833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olas.png"/>
          <p:cNvPicPr>
            <a:picLocks noChangeAspect="1"/>
          </p:cNvPicPr>
          <p:nvPr userDrawn="1"/>
        </p:nvPicPr>
        <p:blipFill>
          <a:blip r:embed="rId2" cstate="email">
            <a:alphaModFix amt="9000"/>
          </a:blip>
          <a:srcRect l="42705" t="3385" b="3611"/>
          <a:stretch>
            <a:fillRect/>
          </a:stretch>
        </p:blipFill>
        <p:spPr>
          <a:xfrm>
            <a:off x="0" y="0"/>
            <a:ext cx="3886200" cy="6841381"/>
          </a:xfrm>
          <a:prstGeom prst="rect">
            <a:avLst/>
          </a:prstGeom>
        </p:spPr>
      </p:pic>
      <p:sp>
        <p:nvSpPr>
          <p:cNvPr id="3" name="CaixaDeTexto 2"/>
          <p:cNvSpPr txBox="1"/>
          <p:nvPr userDrawn="1"/>
        </p:nvSpPr>
        <p:spPr>
          <a:xfrm>
            <a:off x="4595446" y="6533604"/>
            <a:ext cx="454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7"/>
            <a:ext cx="300831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111750" cy="2683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7C9-7EEB-1143-9340-AB1BC6FB3E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9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7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7C9-7EEB-1143-9340-AB1BC6FB3E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25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977" y="1295408"/>
            <a:ext cx="8605433" cy="21421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7C9-7EEB-1143-9340-AB1BC6FB3E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280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40477" y="274644"/>
            <a:ext cx="646331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50218" y="274644"/>
            <a:ext cx="2326791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7C9-7EEB-1143-9340-AB1BC6FB3E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52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4607"/>
            <a:ext cx="7772400" cy="46166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3693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AC1970F8-9629-7A4C-B134-806A79922EF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1F9D9-CF6D-F041-B6BA-D16F352D94D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3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olas.png"/>
          <p:cNvPicPr>
            <a:picLocks noChangeAspect="1"/>
          </p:cNvPicPr>
          <p:nvPr userDrawn="1"/>
        </p:nvPicPr>
        <p:blipFill>
          <a:blip r:embed="rId2" cstate="email">
            <a:alphaModFix amt="9000"/>
          </a:blip>
          <a:srcRect l="42705" t="3385" b="3385"/>
          <a:stretch>
            <a:fillRect/>
          </a:stretch>
        </p:blipFill>
        <p:spPr>
          <a:xfrm>
            <a:off x="0" y="0"/>
            <a:ext cx="38862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 userDrawn="1"/>
        </p:nvSpPr>
        <p:spPr>
          <a:xfrm>
            <a:off x="4595446" y="6533604"/>
            <a:ext cx="454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004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"/>
            <a:ext cx="9144000" cy="661947"/>
          </a:xfrm>
          <a:prstGeom prst="rect">
            <a:avLst/>
          </a:prstGeom>
          <a:gradFill flip="none" rotWithShape="1">
            <a:gsLst>
              <a:gs pos="69000">
                <a:schemeClr val="accent1">
                  <a:lumMod val="75000"/>
                </a:schemeClr>
              </a:gs>
              <a:gs pos="100000">
                <a:schemeClr val="tx2">
                  <a:lumMod val="75000"/>
                </a:schemeClr>
              </a:gs>
              <a:gs pos="83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18"/>
            <a:ext cx="6553200" cy="40011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1963614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94100" y="6629400"/>
            <a:ext cx="2133600" cy="228600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fld id="{5263C7C9-7EEB-1143-9340-AB1BC6FB3E88}" type="slidenum">
              <a:rPr lang="pt-BR" smtClean="0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0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"/>
            <a:ext cx="9144000" cy="661947"/>
          </a:xfrm>
          <a:prstGeom prst="rect">
            <a:avLst/>
          </a:prstGeom>
          <a:gradFill flip="none" rotWithShape="1">
            <a:gsLst>
              <a:gs pos="69000">
                <a:schemeClr val="accent1">
                  <a:lumMod val="75000"/>
                </a:schemeClr>
              </a:gs>
              <a:gs pos="100000">
                <a:schemeClr val="tx2">
                  <a:lumMod val="75000"/>
                </a:schemeClr>
              </a:gs>
              <a:gs pos="83000">
                <a:schemeClr val="tx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18"/>
            <a:ext cx="6553200" cy="40011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 algn="l">
              <a:defRPr sz="2600">
                <a:solidFill>
                  <a:schemeClr val="bg1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1963614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94100" y="6629400"/>
            <a:ext cx="2133600" cy="228600"/>
          </a:xfrm>
        </p:spPr>
        <p:txBody>
          <a:bodyPr/>
          <a:lstStyle>
            <a:lvl1pPr algn="ctr">
              <a:defRPr sz="1400" b="1">
                <a:solidFill>
                  <a:schemeClr val="tx1"/>
                </a:solidFill>
              </a:defRPr>
            </a:lvl1pPr>
          </a:lstStyle>
          <a:p>
            <a:fld id="{5263C7C9-7EEB-1143-9340-AB1BC6FB3E88}" type="slidenum">
              <a:rPr lang="pt-BR" smtClean="0">
                <a:solidFill>
                  <a:prstClr val="black"/>
                </a:solidFill>
              </a:rPr>
              <a:pPr/>
              <a:t>‹#›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615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30777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7C9-7EEB-1143-9340-AB1BC6FB3E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5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339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339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7C9-7EEB-1143-9340-AB1BC6FB3E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73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2"/>
            <a:ext cx="4040188" cy="2031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82"/>
            <a:ext cx="4041775" cy="2031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7C9-7EEB-1143-9340-AB1BC6FB3E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6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7C9-7EEB-1143-9340-AB1BC6FB3E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19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7C9-7EEB-1143-9340-AB1BC6FB3E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05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970F8-9629-7A4C-B134-806A79922EFC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19/03/18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1F9D9-CF6D-F041-B6BA-D16F352D94D2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53" r:id="rId2"/>
    <p:sldLayoutId id="2147484059" r:id="rId3"/>
  </p:sldLayoutIdLst>
  <p:transition xmlns:p14="http://schemas.microsoft.com/office/powerpoint/2010/main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69619"/>
            <a:ext cx="8686800" cy="461665"/>
          </a:xfrm>
          <a:prstGeom prst="rect">
            <a:avLst/>
          </a:prstGeom>
        </p:spPr>
        <p:txBody>
          <a:bodyPr vert="horz" wrap="square" lIns="91440" tIns="0" rIns="91440" bIns="0" rtlCol="0" anchor="ctr" anchorCtr="0">
            <a:spAutoFit/>
          </a:bodyPr>
          <a:lstStyle/>
          <a:p>
            <a:r>
              <a:rPr lang="x-none" dirty="0"/>
              <a:t>Click to edit Master title style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95408"/>
            <a:ext cx="8686800" cy="2142125"/>
          </a:xfrm>
          <a:prstGeom prst="rect">
            <a:avLst/>
          </a:prstGeom>
        </p:spPr>
        <p:txBody>
          <a:bodyPr vert="horz" wrap="square" lIns="91440" tIns="0" rIns="91440" bIns="0" rtlCol="0">
            <a:spAutoFit/>
          </a:bodyPr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3C7C9-7EEB-1143-9340-AB1BC6FB3E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9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5" r:id="rId11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30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92768" y="3111499"/>
            <a:ext cx="5444891" cy="57491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3692769" y="3163198"/>
            <a:ext cx="54448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Entre os Protocolos e a Flexibilidade: </a:t>
            </a:r>
          </a:p>
          <a:p>
            <a:endParaRPr lang="pt-BR" sz="2000" b="1" dirty="0">
              <a:solidFill>
                <a:schemeClr val="bg1"/>
              </a:solidFill>
            </a:endParaRPr>
          </a:p>
          <a:p>
            <a:r>
              <a:rPr lang="pt-BR" sz="2000" b="1" dirty="0" smtClean="0">
                <a:solidFill>
                  <a:schemeClr val="bg1"/>
                </a:solidFill>
              </a:rPr>
              <a:t>reflexões sobre discricionariedade no campo da saúde</a:t>
            </a:r>
            <a:endParaRPr lang="pt-BR" sz="2000" b="1" dirty="0">
              <a:solidFill>
                <a:schemeClr val="bg1"/>
              </a:solidFill>
            </a:endParaRPr>
          </a:p>
          <a:p>
            <a:endParaRPr lang="pt-BR" sz="1600" b="1" dirty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endParaRPr lang="pt-BR" sz="2000" b="1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Gabriela </a:t>
            </a:r>
            <a:r>
              <a:rPr lang="pt-BR" sz="1600" b="1" dirty="0" err="1">
                <a:solidFill>
                  <a:schemeClr val="bg1"/>
                </a:solidFill>
              </a:rPr>
              <a:t>Lotta</a:t>
            </a:r>
            <a:endParaRPr lang="pt-BR" sz="1600" b="1" dirty="0">
              <a:solidFill>
                <a:schemeClr val="bg1"/>
              </a:solidFill>
            </a:endParaRPr>
          </a:p>
          <a:p>
            <a:r>
              <a:rPr lang="pt-BR" sz="1600" b="1" dirty="0">
                <a:solidFill>
                  <a:schemeClr val="bg1"/>
                </a:solidFill>
              </a:rPr>
              <a:t>UFABC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Estilos de Interação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00109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000" dirty="0"/>
              <a:t>Estilo de </a:t>
            </a:r>
            <a:r>
              <a:rPr lang="pt-BR" altLang="pt-BR" sz="2000" dirty="0" smtClean="0"/>
              <a:t>tradução:   </a:t>
            </a:r>
            <a:endParaRPr lang="pt-BR" altLang="pt-BR" sz="2000" dirty="0"/>
          </a:p>
          <a:p>
            <a:pPr lvl="1">
              <a:lnSpc>
                <a:spcPct val="80000"/>
              </a:lnSpc>
            </a:pPr>
            <a:r>
              <a:rPr lang="pt-BR" altLang="pt-BR" sz="2000" dirty="0"/>
              <a:t>“tu tá vendo esse laranja? Ele lembra suco que a gente toma de manhã, então tu toma esse laranja todas as manhãs e esses dois remédios brancos tu toma com leite, que também é branco, na hora de dormir”. </a:t>
            </a:r>
          </a:p>
          <a:p>
            <a:pPr>
              <a:lnSpc>
                <a:spcPct val="80000"/>
              </a:lnSpc>
            </a:pPr>
            <a:r>
              <a:rPr lang="pt-BR" altLang="pt-BR" sz="2000" dirty="0" smtClean="0"/>
              <a:t>Estilo </a:t>
            </a:r>
            <a:r>
              <a:rPr lang="pt-BR" altLang="pt-BR" sz="2000" dirty="0"/>
              <a:t>de demarcação e de mudança de </a:t>
            </a:r>
            <a:r>
              <a:rPr lang="pt-BR" altLang="pt-BR" sz="2000" dirty="0" smtClean="0"/>
              <a:t>molduras</a:t>
            </a:r>
          </a:p>
          <a:p>
            <a:pPr lvl="1">
              <a:lnSpc>
                <a:spcPct val="80000"/>
              </a:lnSpc>
            </a:pPr>
            <a:r>
              <a:rPr lang="pt-BR" altLang="pt-BR" sz="2000" dirty="0" smtClean="0"/>
              <a:t> “</a:t>
            </a:r>
            <a:r>
              <a:rPr lang="pt-BR" altLang="pt-BR" sz="2000" dirty="0"/>
              <a:t>Se continuar com febre, você leva para rezar, depois dá umas gotinhas de paracetamol e leva no posto”. </a:t>
            </a:r>
          </a:p>
          <a:p>
            <a:pPr>
              <a:lnSpc>
                <a:spcPct val="80000"/>
              </a:lnSpc>
            </a:pPr>
            <a:r>
              <a:rPr lang="pt-BR" altLang="pt-BR" sz="2000" dirty="0"/>
              <a:t>Estilo de estabelecimento de reciprocidade </a:t>
            </a:r>
            <a:endParaRPr lang="pt-BR" altLang="pt-BR" sz="2000" dirty="0" smtClean="0"/>
          </a:p>
          <a:p>
            <a:pPr lvl="1">
              <a:lnSpc>
                <a:spcPct val="80000"/>
              </a:lnSpc>
            </a:pPr>
            <a:r>
              <a:rPr lang="pt-BR" altLang="pt-BR" sz="2000" dirty="0" smtClean="0"/>
              <a:t>“</a:t>
            </a:r>
            <a:r>
              <a:rPr lang="pt-BR" altLang="pt-BR" sz="2000" i="1" dirty="0"/>
              <a:t>Você cuida da sua saúde para mim e eu consigo um trabalho para você</a:t>
            </a:r>
            <a:r>
              <a:rPr lang="pt-BR" altLang="pt-BR" sz="2000" dirty="0"/>
              <a:t>”, </a:t>
            </a:r>
          </a:p>
          <a:p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2577" t="6953" r="12193" b="9911"/>
          <a:stretch/>
        </p:blipFill>
        <p:spPr>
          <a:xfrm>
            <a:off x="2412359" y="3974363"/>
            <a:ext cx="4319282" cy="268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30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38613"/>
            <a:ext cx="9144000" cy="384721"/>
          </a:xfrm>
        </p:spPr>
        <p:txBody>
          <a:bodyPr/>
          <a:lstStyle/>
          <a:p>
            <a:r>
              <a:rPr lang="pt-BR" sz="2500" dirty="0"/>
              <a:t>Análises cruzadas: o que explica o exercício da discricionariedade?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6204776"/>
          </a:xfrm>
        </p:spPr>
        <p:txBody>
          <a:bodyPr/>
          <a:lstStyle/>
          <a:p>
            <a:r>
              <a:rPr lang="pt-BR" sz="2800" dirty="0" smtClean="0"/>
              <a:t>As práticas são gerencialmente moldáveis: sua variação é explicada por questões </a:t>
            </a:r>
            <a:r>
              <a:rPr lang="pt-BR" sz="2800" dirty="0" smtClean="0"/>
              <a:t>organizacionais</a:t>
            </a:r>
            <a:endParaRPr lang="pt-BR" sz="2800" dirty="0" smtClean="0"/>
          </a:p>
          <a:p>
            <a:r>
              <a:rPr lang="pt-BR" sz="2800" dirty="0" smtClean="0"/>
              <a:t>Os estilos não são influenciados por fatores gerenciais: sim por fatores relacionais </a:t>
            </a:r>
            <a:r>
              <a:rPr lang="pt-BR" sz="2800" dirty="0"/>
              <a:t>(relações próximas com a comunidade, vivência em espaços coletivos, sobreposição de vínculos</a:t>
            </a:r>
            <a:r>
              <a:rPr lang="pt-BR" sz="2800" dirty="0" smtClean="0"/>
              <a:t>)</a:t>
            </a:r>
          </a:p>
          <a:p>
            <a:r>
              <a:rPr lang="pt-BR" sz="2800" dirty="0" smtClean="0"/>
              <a:t>Práticas têm menor efeito </a:t>
            </a:r>
            <a:r>
              <a:rPr lang="pt-BR" sz="2800" dirty="0" err="1" smtClean="0"/>
              <a:t>includente</a:t>
            </a:r>
            <a:r>
              <a:rPr lang="pt-BR" sz="2800" dirty="0" smtClean="0"/>
              <a:t>/excludente</a:t>
            </a:r>
          </a:p>
          <a:p>
            <a:r>
              <a:rPr lang="pt-BR" sz="2800" dirty="0" smtClean="0"/>
              <a:t>Estilos têm alto efeito </a:t>
            </a:r>
            <a:r>
              <a:rPr lang="pt-BR" sz="2800" dirty="0" err="1" smtClean="0"/>
              <a:t>includente</a:t>
            </a:r>
            <a:r>
              <a:rPr lang="pt-BR" sz="2800" dirty="0" smtClean="0"/>
              <a:t>/</a:t>
            </a:r>
            <a:r>
              <a:rPr lang="pt-BR" sz="2800" dirty="0" smtClean="0"/>
              <a:t>excludente</a:t>
            </a:r>
            <a:endParaRPr lang="pt-BR" sz="2800" dirty="0"/>
          </a:p>
          <a:p>
            <a:r>
              <a:rPr lang="pt-BR" sz="2800" dirty="0" smtClean="0"/>
              <a:t>A gestão deve olhar para além de aspectos gerenciais para dar conta do exercício da discricionariedade</a:t>
            </a:r>
            <a:endParaRPr lang="pt-BR" sz="2800" dirty="0"/>
          </a:p>
          <a:p>
            <a:endParaRPr lang="pt-BR" sz="2800" dirty="0"/>
          </a:p>
          <a:p>
            <a:endParaRPr lang="pt-BR" sz="2800" dirty="0"/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961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Trajetória da </a:t>
            </a:r>
            <a:r>
              <a:rPr lang="pt-BR" dirty="0" smtClean="0"/>
              <a:t>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1046440"/>
          </a:xfrm>
        </p:spPr>
        <p:txBody>
          <a:bodyPr/>
          <a:lstStyle/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Imagem 2" descr="Imagem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3" y="730771"/>
            <a:ext cx="7081612" cy="541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5481540" y="4638949"/>
            <a:ext cx="1723511" cy="3239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Julgamentos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39101" y="5827987"/>
            <a:ext cx="1869162" cy="560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Inclusão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Exclusão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347597" y="4729656"/>
            <a:ext cx="686812" cy="28507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64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5530"/>
            <a:ext cx="9144000" cy="430887"/>
          </a:xfrm>
        </p:spPr>
        <p:txBody>
          <a:bodyPr/>
          <a:lstStyle/>
          <a:p>
            <a:r>
              <a:rPr lang="pt-BR" sz="2800" dirty="0" smtClean="0"/>
              <a:t>Categorização e Construção do Merecimento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3447097"/>
          </a:xfrm>
        </p:spPr>
        <p:txBody>
          <a:bodyPr/>
          <a:lstStyle/>
          <a:p>
            <a:pPr marL="0" indent="0">
              <a:buNone/>
            </a:pPr>
            <a:r>
              <a:rPr lang="pt-BR" sz="3200" dirty="0" smtClean="0"/>
              <a:t>Operam 2 processos de classificação:</a:t>
            </a:r>
            <a:endParaRPr lang="pt-BR" sz="3200" dirty="0"/>
          </a:p>
          <a:p>
            <a:pPr marL="457200" lvl="1" indent="0">
              <a:buNone/>
            </a:pPr>
            <a:r>
              <a:rPr lang="en-US" sz="3200" dirty="0"/>
              <a:t>1) </a:t>
            </a:r>
            <a:r>
              <a:rPr lang="en-US" sz="3200" dirty="0" err="1" smtClean="0"/>
              <a:t>Oficial</a:t>
            </a:r>
            <a:r>
              <a:rPr lang="en-US" sz="3200" dirty="0" smtClean="0"/>
              <a:t> (</a:t>
            </a:r>
            <a:r>
              <a:rPr lang="en-US" sz="3200" dirty="0" err="1" smtClean="0"/>
              <a:t>doenças</a:t>
            </a:r>
            <a:r>
              <a:rPr lang="en-US" sz="3200" dirty="0" smtClean="0"/>
              <a:t> e </a:t>
            </a:r>
            <a:r>
              <a:rPr lang="en-US" sz="3200" dirty="0" err="1" smtClean="0"/>
              <a:t>grupos</a:t>
            </a:r>
            <a:r>
              <a:rPr lang="en-US" sz="3200" dirty="0" smtClean="0"/>
              <a:t> </a:t>
            </a:r>
            <a:r>
              <a:rPr lang="en-US" sz="3200" dirty="0" err="1" smtClean="0"/>
              <a:t>prioritários</a:t>
            </a:r>
            <a:r>
              <a:rPr lang="en-US" sz="3200" dirty="0" smtClean="0"/>
              <a:t>)</a:t>
            </a: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2) </a:t>
            </a:r>
            <a:r>
              <a:rPr lang="en-US" sz="3200" dirty="0" err="1" smtClean="0"/>
              <a:t>Aderentes</a:t>
            </a:r>
            <a:r>
              <a:rPr lang="en-US" sz="3200" dirty="0" smtClean="0"/>
              <a:t> X </a:t>
            </a:r>
            <a:r>
              <a:rPr lang="en-US" sz="3200" dirty="0" err="1" smtClean="0"/>
              <a:t>Resistentes</a:t>
            </a:r>
            <a:endParaRPr lang="en-US" sz="3200" dirty="0" smtClean="0"/>
          </a:p>
          <a:p>
            <a:pPr marL="457200" lvl="1" indent="0">
              <a:buNone/>
            </a:pPr>
            <a:endParaRPr lang="en-US" sz="3200" dirty="0"/>
          </a:p>
          <a:p>
            <a:endParaRPr lang="pt-BR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3FA7DE3-6F37-4F3B-82D6-DA21025B1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1" t="7159" r="12654" b="7468"/>
          <a:stretch/>
        </p:blipFill>
        <p:spPr>
          <a:xfrm>
            <a:off x="500268" y="4378773"/>
            <a:ext cx="3738934" cy="239660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14A37D4-CFB9-4EA1-814F-63B818044C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92" t="6748" r="12308" b="8287"/>
          <a:stretch/>
        </p:blipFill>
        <p:spPr>
          <a:xfrm>
            <a:off x="4863546" y="4378773"/>
            <a:ext cx="3859695" cy="23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7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4752"/>
            <a:ext cx="9144000" cy="492443"/>
          </a:xfrm>
        </p:spPr>
        <p:txBody>
          <a:bodyPr/>
          <a:lstStyle/>
          <a:p>
            <a:r>
              <a:rPr lang="pt-BR" sz="3200" dirty="0" smtClean="0"/>
              <a:t>Processos de Julgamento</a:t>
            </a: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60075"/>
            <a:ext cx="8686800" cy="5022914"/>
          </a:xfrm>
        </p:spPr>
        <p:txBody>
          <a:bodyPr/>
          <a:lstStyle/>
          <a:p>
            <a:r>
              <a:rPr lang="pt-BR" sz="2400" b="1" dirty="0" smtClean="0"/>
              <a:t>Resistentes</a:t>
            </a:r>
            <a:r>
              <a:rPr lang="pt-BR" sz="2400" dirty="0"/>
              <a:t>: </a:t>
            </a:r>
            <a:r>
              <a:rPr lang="pt-BR" sz="2400" dirty="0" smtClean="0"/>
              <a:t>“</a:t>
            </a:r>
            <a:r>
              <a:rPr lang="pt-BR" sz="2400" dirty="0"/>
              <a:t>os que não escutam o que a gente </a:t>
            </a:r>
            <a:r>
              <a:rPr lang="pt-BR" sz="2400" dirty="0" smtClean="0"/>
              <a:t>recomenda”; </a:t>
            </a:r>
            <a:r>
              <a:rPr lang="pt-BR" sz="2400" dirty="0"/>
              <a:t>os desobedientes; </a:t>
            </a:r>
            <a:r>
              <a:rPr lang="pt-BR" sz="2400" dirty="0" smtClean="0"/>
              <a:t>“os cabeça-dura”; “os </a:t>
            </a:r>
            <a:r>
              <a:rPr lang="pt-BR" sz="2400" dirty="0"/>
              <a:t>que são </a:t>
            </a:r>
            <a:r>
              <a:rPr lang="pt-BR" sz="2400" dirty="0" smtClean="0"/>
              <a:t>hostis”</a:t>
            </a:r>
          </a:p>
          <a:p>
            <a:r>
              <a:rPr lang="pt-BR" sz="2400" b="1" dirty="0" smtClean="0"/>
              <a:t>Aderentes</a:t>
            </a:r>
            <a:r>
              <a:rPr lang="pt-BR" sz="2400" b="1" dirty="0"/>
              <a:t>:</a:t>
            </a:r>
            <a:r>
              <a:rPr lang="pt-BR" sz="2400" dirty="0"/>
              <a:t> “os que obedecem a gente e seguem o tratamento direitinho</a:t>
            </a:r>
            <a:r>
              <a:rPr lang="pt-BR" sz="2400" dirty="0" smtClean="0"/>
              <a:t>”</a:t>
            </a:r>
          </a:p>
          <a:p>
            <a:r>
              <a:rPr lang="pt-BR" sz="2400" dirty="0" smtClean="0"/>
              <a:t>Aderentes são merecedores, resistentes são não merecedores</a:t>
            </a:r>
          </a:p>
          <a:p>
            <a:r>
              <a:rPr lang="pt-BR" sz="2400" dirty="0" smtClean="0"/>
              <a:t>Por trás da categorização há processos de julgamento (moral, social, patológico)</a:t>
            </a:r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3EC17AA-68BF-4D00-BDC7-86038422F2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77" t="6953" r="12193" b="9911"/>
          <a:stretch/>
        </p:blipFill>
        <p:spPr>
          <a:xfrm>
            <a:off x="742584" y="4147930"/>
            <a:ext cx="3917151" cy="243373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0E46C45-975C-4BA2-AB41-9046883F9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54" t="5927" r="12539" b="7466"/>
          <a:stretch/>
        </p:blipFill>
        <p:spPr>
          <a:xfrm>
            <a:off x="5287619" y="4137998"/>
            <a:ext cx="3352800" cy="244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3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3975"/>
            <a:ext cx="9144000" cy="553998"/>
          </a:xfrm>
        </p:spPr>
        <p:txBody>
          <a:bodyPr/>
          <a:lstStyle/>
          <a:p>
            <a:r>
              <a:rPr lang="pt-BR" sz="3600" dirty="0" smtClean="0"/>
              <a:t>Construção de Julgamentos</a:t>
            </a: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017" y="771937"/>
            <a:ext cx="8945217" cy="5675399"/>
          </a:xfrm>
        </p:spPr>
        <p:txBody>
          <a:bodyPr/>
          <a:lstStyle/>
          <a:p>
            <a:r>
              <a:rPr lang="pt-BR" sz="2800" dirty="0" smtClean="0"/>
              <a:t>Por </a:t>
            </a:r>
            <a:r>
              <a:rPr lang="pt-BR" sz="2800" dirty="0"/>
              <a:t>trás do sistema </a:t>
            </a:r>
            <a:r>
              <a:rPr lang="pt-BR" sz="2800" dirty="0" smtClean="0"/>
              <a:t>de julgamento, há 3 tipos de avaliação</a:t>
            </a:r>
          </a:p>
          <a:p>
            <a:endParaRPr lang="pt-BR" sz="2400" dirty="0" smtClean="0"/>
          </a:p>
          <a:p>
            <a:pPr marL="0" indent="0">
              <a:buNone/>
            </a:pPr>
            <a:r>
              <a:rPr lang="pt-BR" sz="2400" dirty="0" smtClean="0"/>
              <a:t>1) A Moral:</a:t>
            </a:r>
          </a:p>
          <a:p>
            <a:pPr>
              <a:buFontTx/>
              <a:buChar char="-"/>
            </a:pPr>
            <a:r>
              <a:rPr lang="pt-BR" sz="2400" dirty="0" smtClean="0"/>
              <a:t>“</a:t>
            </a:r>
            <a:r>
              <a:rPr lang="pt-BR" sz="2400" dirty="0"/>
              <a:t>Adolescentes são irresponsáveis porque eles só querem ir pra festas e não cuidam da saúde”</a:t>
            </a:r>
          </a:p>
          <a:p>
            <a:pPr marL="0" indent="0">
              <a:buNone/>
            </a:pPr>
            <a:r>
              <a:rPr lang="pt-BR" sz="2400" dirty="0"/>
              <a:t>-</a:t>
            </a:r>
            <a:r>
              <a:rPr lang="pt-BR" sz="2400" dirty="0" smtClean="0"/>
              <a:t> “</a:t>
            </a:r>
            <a:r>
              <a:rPr lang="pt-BR" sz="2400" dirty="0"/>
              <a:t>Grávidas adolescentes são irresponsáveis” </a:t>
            </a:r>
            <a:endParaRPr lang="pt-BR" sz="2400" dirty="0" smtClean="0"/>
          </a:p>
          <a:p>
            <a:pPr marL="57150" indent="0">
              <a:buNone/>
            </a:pPr>
            <a:endParaRPr lang="pt-BR" sz="2400" dirty="0" smtClean="0"/>
          </a:p>
          <a:p>
            <a:pPr marL="57150" indent="0">
              <a:buNone/>
            </a:pPr>
            <a:r>
              <a:rPr lang="pt-BR" sz="2400" dirty="0" smtClean="0"/>
              <a:t>2) A Social</a:t>
            </a: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- “Tipo cultural de família”</a:t>
            </a:r>
          </a:p>
          <a:p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3) A Patológica</a:t>
            </a:r>
          </a:p>
          <a:p>
            <a:pPr marL="0" indent="0">
              <a:buNone/>
            </a:pPr>
            <a:r>
              <a:rPr lang="pt-BR" sz="2400" dirty="0" smtClean="0"/>
              <a:t>- “Pacientes PQ (psiquiátricos) dão muito trabalho”</a:t>
            </a:r>
            <a:endParaRPr lang="pt-BR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212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4752"/>
            <a:ext cx="9144000" cy="492443"/>
          </a:xfrm>
        </p:spPr>
        <p:txBody>
          <a:bodyPr/>
          <a:lstStyle/>
          <a:p>
            <a:r>
              <a:rPr lang="pt-BR" sz="3200" dirty="0" smtClean="0"/>
              <a:t>Coprodução, Sucesso e Fracasso</a:t>
            </a:r>
            <a:endParaRPr lang="pt-BR" sz="2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4985980"/>
          </a:xfrm>
        </p:spPr>
        <p:txBody>
          <a:bodyPr/>
          <a:lstStyle/>
          <a:p>
            <a:pPr lvl="0"/>
            <a:r>
              <a:rPr lang="pt-BR" sz="2700" b="1" dirty="0" smtClean="0"/>
              <a:t>Aderentes são cooperativos, Resistentes não </a:t>
            </a:r>
            <a:r>
              <a:rPr lang="pt-BR" sz="2700" b="1" dirty="0" smtClean="0"/>
              <a:t>são</a:t>
            </a:r>
            <a:endParaRPr lang="pt-BR" sz="2700" dirty="0" smtClean="0"/>
          </a:p>
          <a:p>
            <a:pPr lvl="0"/>
            <a:r>
              <a:rPr lang="pt-BR" sz="2700" b="1" dirty="0" smtClean="0"/>
              <a:t>Ciclo vicioso da vulnerabilidade: </a:t>
            </a:r>
            <a:r>
              <a:rPr lang="pt-BR" sz="2700" dirty="0" smtClean="0"/>
              <a:t>por serem resistentes, merecem menos; merecem menos, recebem menos.</a:t>
            </a:r>
            <a:endParaRPr lang="pt-BR" sz="2700" b="1" dirty="0" smtClean="0"/>
          </a:p>
          <a:p>
            <a:pPr lvl="0"/>
            <a:r>
              <a:rPr lang="pt-BR" sz="2700" b="1" dirty="0" smtClean="0"/>
              <a:t>Histórias de sucesso</a:t>
            </a:r>
            <a:r>
              <a:rPr lang="pt-BR" sz="2700" dirty="0" smtClean="0"/>
              <a:t>: capacidade de tratar uma doença ou fazer o paciente virar colaborador (aderente) – </a:t>
            </a:r>
            <a:r>
              <a:rPr lang="pt-BR" sz="2700" b="1" dirty="0" smtClean="0"/>
              <a:t>Heroísmo</a:t>
            </a:r>
          </a:p>
          <a:p>
            <a:pPr lvl="0"/>
            <a:r>
              <a:rPr lang="pt-BR" sz="2700" b="1" dirty="0" smtClean="0"/>
              <a:t>Histórias </a:t>
            </a:r>
            <a:r>
              <a:rPr lang="en-US" sz="2700" b="1" dirty="0" smtClean="0"/>
              <a:t>de </a:t>
            </a:r>
            <a:r>
              <a:rPr lang="pt-BR" sz="2700" b="1" dirty="0" smtClean="0"/>
              <a:t>fracasso: </a:t>
            </a:r>
            <a:r>
              <a:rPr lang="pt-BR" sz="2700" dirty="0" smtClean="0"/>
              <a:t>doenças não curáveis ou incapacidade de convencer os pacientes </a:t>
            </a:r>
            <a:r>
              <a:rPr lang="pt-BR" sz="2700" b="1" dirty="0" smtClean="0"/>
              <a:t>(“não é minha culpa”</a:t>
            </a:r>
            <a:r>
              <a:rPr lang="en-US" sz="2700" dirty="0" smtClean="0"/>
              <a:t>)</a:t>
            </a:r>
            <a:endParaRPr lang="pt-BR" sz="2700" dirty="0"/>
          </a:p>
          <a:p>
            <a:r>
              <a:rPr lang="pt-BR" sz="2700" dirty="0" smtClean="0"/>
              <a:t>A discricionariedade que opera no processo de categorização tem efeitos </a:t>
            </a:r>
            <a:r>
              <a:rPr lang="pt-BR" sz="2700" dirty="0" err="1" smtClean="0"/>
              <a:t>includentes</a:t>
            </a:r>
            <a:r>
              <a:rPr lang="pt-BR" sz="2700" dirty="0" smtClean="0"/>
              <a:t> ou excludentes.</a:t>
            </a:r>
            <a:endParaRPr lang="pt-BR" sz="2700" dirty="0"/>
          </a:p>
          <a:p>
            <a:pPr marL="0" indent="0">
              <a:buNone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26539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28600" y="-161469"/>
            <a:ext cx="8246406" cy="984885"/>
          </a:xfrm>
        </p:spPr>
        <p:txBody>
          <a:bodyPr/>
          <a:lstStyle/>
          <a:p>
            <a:r>
              <a:rPr lang="pt-BR" sz="3200" dirty="0" smtClean="0"/>
              <a:t>Questões para se pensar a discricionariedade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28600" y="849630"/>
            <a:ext cx="8686800" cy="5539978"/>
          </a:xfrm>
        </p:spPr>
        <p:txBody>
          <a:bodyPr/>
          <a:lstStyle/>
          <a:p>
            <a:pPr algn="just"/>
            <a:r>
              <a:rPr lang="x-none" sz="2400" dirty="0" smtClean="0"/>
              <a:t>Protocolos não são suficientes, controles não são suficientes </a:t>
            </a:r>
            <a:endParaRPr lang="pt-BR" sz="2400" dirty="0" smtClean="0"/>
          </a:p>
          <a:p>
            <a:pPr lvl="0"/>
            <a:r>
              <a:rPr lang="pt-BR" sz="2400" dirty="0" smtClean="0"/>
              <a:t>A mesma discricionariedade que pode incluir, pode excluir</a:t>
            </a:r>
          </a:p>
          <a:p>
            <a:pPr lvl="0"/>
            <a:r>
              <a:rPr lang="pt-BR" sz="2400" dirty="0" smtClean="0"/>
              <a:t>Precisamos vera discricionariedade como um tema sobre o qual precisamos pensar </a:t>
            </a:r>
            <a:endParaRPr lang="pt-BR" sz="2400" dirty="0" smtClean="0"/>
          </a:p>
          <a:p>
            <a:pPr lvl="0"/>
            <a:r>
              <a:rPr lang="pt-BR" sz="2400" smtClean="0"/>
              <a:t>Como </a:t>
            </a:r>
            <a:r>
              <a:rPr lang="pt-BR" sz="2400" dirty="0" smtClean="0"/>
              <a:t>então “direcionar” o exercício da discricionariedade? Discricionariedade como elemento de gestão:</a:t>
            </a:r>
          </a:p>
          <a:p>
            <a:pPr lvl="1"/>
            <a:r>
              <a:rPr lang="pt-BR" sz="2400" dirty="0"/>
              <a:t>Qual o espaço ideal para exercício?</a:t>
            </a:r>
          </a:p>
          <a:p>
            <a:pPr lvl="1"/>
            <a:r>
              <a:rPr lang="pt-BR" sz="2400" dirty="0"/>
              <a:t>Como se quer o exercício da discricionariedade?</a:t>
            </a:r>
          </a:p>
          <a:p>
            <a:pPr lvl="1"/>
            <a:r>
              <a:rPr lang="pt-BR" sz="2400" dirty="0"/>
              <a:t>Qual perfil requerido para este exercício?</a:t>
            </a:r>
          </a:p>
          <a:p>
            <a:pPr lvl="1"/>
            <a:r>
              <a:rPr lang="pt-BR" sz="2400" dirty="0"/>
              <a:t>Como selecionar de acordo com perfil?</a:t>
            </a:r>
          </a:p>
          <a:p>
            <a:pPr lvl="1"/>
            <a:r>
              <a:rPr lang="pt-BR" sz="2400" dirty="0"/>
              <a:t>Como capacitar de acordo com perfil?</a:t>
            </a:r>
          </a:p>
          <a:p>
            <a:pPr lvl="1"/>
            <a:r>
              <a:rPr lang="pt-BR" sz="2400" dirty="0"/>
              <a:t>Como controlar para garantir o exercício? </a:t>
            </a:r>
          </a:p>
          <a:p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7C9-7EEB-1143-9340-AB1BC6FB3E88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73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91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Introdução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4078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Quais</a:t>
            </a:r>
            <a:r>
              <a:rPr lang="en-US" sz="2400" dirty="0" smtClean="0"/>
              <a:t>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desafios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se </a:t>
            </a:r>
            <a:r>
              <a:rPr lang="en-US" sz="2400" dirty="0" err="1" smtClean="0"/>
              <a:t>pensar</a:t>
            </a:r>
            <a:r>
              <a:rPr lang="en-US" sz="2400" dirty="0" smtClean="0"/>
              <a:t> a </a:t>
            </a:r>
            <a:r>
              <a:rPr lang="en-US" sz="2400" dirty="0" err="1" smtClean="0"/>
              <a:t>coordenação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agentes</a:t>
            </a:r>
            <a:r>
              <a:rPr lang="en-US" sz="2400" dirty="0" smtClean="0"/>
              <a:t> </a:t>
            </a:r>
            <a:r>
              <a:rPr lang="en-US" sz="2400" dirty="0" err="1" smtClean="0"/>
              <a:t>implementadores</a:t>
            </a:r>
            <a:r>
              <a:rPr lang="en-US" sz="2400" dirty="0"/>
              <a:t> </a:t>
            </a:r>
            <a:r>
              <a:rPr lang="en-US" sz="2400" dirty="0" smtClean="0"/>
              <a:t>e </a:t>
            </a:r>
            <a:r>
              <a:rPr lang="en-US" sz="2400" dirty="0" err="1" smtClean="0"/>
              <a:t>melhorar</a:t>
            </a:r>
            <a:r>
              <a:rPr lang="en-US" sz="2400" dirty="0" smtClean="0"/>
              <a:t> o </a:t>
            </a:r>
            <a:r>
              <a:rPr lang="en-US" sz="2400" dirty="0" err="1" smtClean="0"/>
              <a:t>resultado</a:t>
            </a:r>
            <a:r>
              <a:rPr lang="en-US" sz="2400" dirty="0" smtClean="0"/>
              <a:t> das </a:t>
            </a:r>
            <a:r>
              <a:rPr lang="en-US" sz="2400" dirty="0" err="1" smtClean="0"/>
              <a:t>políticas</a:t>
            </a:r>
            <a:r>
              <a:rPr lang="en-US" sz="2400" dirty="0" smtClean="0"/>
              <a:t>?</a:t>
            </a:r>
          </a:p>
          <a:p>
            <a:r>
              <a:rPr lang="en-US" sz="2400" dirty="0" err="1" smtClean="0"/>
              <a:t>Protocolos</a:t>
            </a:r>
            <a:r>
              <a:rPr lang="en-US" sz="2400" dirty="0" smtClean="0"/>
              <a:t> e </a:t>
            </a:r>
            <a:r>
              <a:rPr lang="en-US" sz="2400" dirty="0" err="1" smtClean="0"/>
              <a:t>controle</a:t>
            </a:r>
            <a:r>
              <a:rPr lang="en-US" sz="2400" dirty="0" smtClean="0"/>
              <a:t>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suficientes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gerar</a:t>
            </a:r>
            <a:r>
              <a:rPr lang="en-US" sz="2400" dirty="0" smtClean="0"/>
              <a:t> </a:t>
            </a:r>
            <a:r>
              <a:rPr lang="en-US" sz="2400" dirty="0" err="1" smtClean="0"/>
              <a:t>coordenação</a:t>
            </a:r>
            <a:r>
              <a:rPr lang="en-US" sz="2400" dirty="0" smtClean="0"/>
              <a:t> da </a:t>
            </a:r>
            <a:r>
              <a:rPr lang="en-US" sz="2400" dirty="0" err="1" smtClean="0"/>
              <a:t>ação</a:t>
            </a:r>
            <a:r>
              <a:rPr lang="en-US" sz="2400" dirty="0" smtClean="0"/>
              <a:t>?</a:t>
            </a:r>
          </a:p>
          <a:p>
            <a:r>
              <a:rPr lang="en-US" sz="2400" dirty="0" err="1" smtClean="0"/>
              <a:t>Literatura</a:t>
            </a:r>
            <a:r>
              <a:rPr lang="en-US" sz="2400" dirty="0" smtClean="0"/>
              <a:t> de </a:t>
            </a:r>
            <a:r>
              <a:rPr lang="en-US" sz="2400" dirty="0" err="1" smtClean="0"/>
              <a:t>implementação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err="1" smtClean="0"/>
              <a:t>Burocratas</a:t>
            </a:r>
            <a:r>
              <a:rPr lang="en-US" sz="2400" dirty="0" smtClean="0"/>
              <a:t> </a:t>
            </a:r>
            <a:r>
              <a:rPr lang="en-US" sz="2400" dirty="0" err="1" smtClean="0"/>
              <a:t>alteram</a:t>
            </a:r>
            <a:r>
              <a:rPr lang="en-US" sz="2400" dirty="0" smtClean="0"/>
              <a:t> </a:t>
            </a:r>
            <a:r>
              <a:rPr lang="en-US" sz="2400" dirty="0" err="1" smtClean="0"/>
              <a:t>pol</a:t>
            </a:r>
            <a:r>
              <a:rPr lang="en-US" sz="2400" dirty="0" err="1" smtClean="0"/>
              <a:t>íticas</a:t>
            </a:r>
            <a:r>
              <a:rPr lang="en-US" sz="2400" dirty="0" smtClean="0"/>
              <a:t>: policymakers</a:t>
            </a:r>
            <a:endParaRPr lang="en-US" sz="2400" dirty="0" smtClean="0"/>
          </a:p>
          <a:p>
            <a:pPr lvl="1"/>
            <a:r>
              <a:rPr lang="en-US" sz="2400" dirty="0" err="1" smtClean="0"/>
              <a:t>Discricionariedade</a:t>
            </a:r>
            <a:r>
              <a:rPr lang="en-US" sz="2400" dirty="0" smtClean="0"/>
              <a:t>: </a:t>
            </a:r>
            <a:r>
              <a:rPr lang="en-US" sz="2400" dirty="0" err="1" smtClean="0"/>
              <a:t>espaço</a:t>
            </a:r>
            <a:r>
              <a:rPr lang="en-US" sz="2400" dirty="0" smtClean="0"/>
              <a:t> de </a:t>
            </a:r>
            <a:r>
              <a:rPr lang="en-US" sz="2400" dirty="0" err="1" smtClean="0"/>
              <a:t>liberdade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tomada</a:t>
            </a:r>
            <a:r>
              <a:rPr lang="en-US" sz="2400" dirty="0" smtClean="0"/>
              <a:t> de </a:t>
            </a:r>
            <a:r>
              <a:rPr lang="en-US" sz="2400" dirty="0" err="1" smtClean="0"/>
              <a:t>decisão</a:t>
            </a:r>
            <a:r>
              <a:rPr lang="en-US" sz="2400" dirty="0" smtClean="0"/>
              <a:t> </a:t>
            </a:r>
            <a:r>
              <a:rPr lang="en-US" sz="2400" dirty="0" err="1" smtClean="0"/>
              <a:t>dentro</a:t>
            </a:r>
            <a:r>
              <a:rPr lang="en-US" sz="2400" dirty="0" smtClean="0"/>
              <a:t> das </a:t>
            </a:r>
            <a:r>
              <a:rPr lang="en-US" sz="2400" dirty="0" err="1" smtClean="0"/>
              <a:t>regras</a:t>
            </a:r>
            <a:r>
              <a:rPr lang="en-US" sz="2400" dirty="0" smtClean="0"/>
              <a:t> das </a:t>
            </a:r>
            <a:r>
              <a:rPr lang="en-US" sz="2400" dirty="0" err="1" smtClean="0"/>
              <a:t>políticas</a:t>
            </a:r>
            <a:endParaRPr lang="en-US" sz="2400" dirty="0" smtClean="0"/>
          </a:p>
          <a:p>
            <a:pPr lvl="1"/>
            <a:r>
              <a:rPr lang="en-US" sz="2400" dirty="0" err="1" smtClean="0"/>
              <a:t>Diversos</a:t>
            </a:r>
            <a:r>
              <a:rPr lang="en-US" sz="2400" dirty="0" smtClean="0"/>
              <a:t> </a:t>
            </a:r>
            <a:r>
              <a:rPr lang="en-US" sz="2400" dirty="0" err="1" smtClean="0"/>
              <a:t>fatores</a:t>
            </a:r>
            <a:r>
              <a:rPr lang="en-US" sz="2400" dirty="0" smtClean="0"/>
              <a:t> </a:t>
            </a:r>
            <a:r>
              <a:rPr lang="en-US" sz="2400" dirty="0" err="1" smtClean="0"/>
              <a:t>afetam</a:t>
            </a:r>
            <a:r>
              <a:rPr lang="en-US" sz="2400" dirty="0" smtClean="0"/>
              <a:t> </a:t>
            </a:r>
            <a:r>
              <a:rPr lang="en-US" sz="2400" dirty="0" err="1" smtClean="0"/>
              <a:t>exercício</a:t>
            </a:r>
            <a:r>
              <a:rPr lang="en-US" sz="2400" dirty="0" smtClean="0"/>
              <a:t> da </a:t>
            </a:r>
            <a:r>
              <a:rPr lang="en-US" sz="2400" dirty="0" err="1" smtClean="0"/>
              <a:t>discricionariedade</a:t>
            </a:r>
            <a:endParaRPr lang="en-US" sz="2400" dirty="0" smtClean="0"/>
          </a:p>
          <a:p>
            <a:pPr lvl="1"/>
            <a:r>
              <a:rPr lang="en-US" sz="2400" dirty="0" err="1" smtClean="0"/>
              <a:t>Discricionariedade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é</a:t>
            </a:r>
            <a:r>
              <a:rPr lang="en-US" sz="2400" dirty="0" smtClean="0"/>
              <a:t> </a:t>
            </a:r>
            <a:r>
              <a:rPr lang="en-US" sz="2400" dirty="0" err="1" smtClean="0"/>
              <a:t>ruim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boa a priori (</a:t>
            </a:r>
            <a:r>
              <a:rPr lang="en-US" sz="2400" dirty="0" err="1" smtClean="0"/>
              <a:t>seu</a:t>
            </a:r>
            <a:r>
              <a:rPr lang="en-US" sz="2400" dirty="0" smtClean="0"/>
              <a:t> </a:t>
            </a:r>
            <a:r>
              <a:rPr lang="en-US" sz="2400" dirty="0" err="1" smtClean="0"/>
              <a:t>resultado</a:t>
            </a:r>
            <a:r>
              <a:rPr lang="en-US" sz="2400" dirty="0" smtClean="0"/>
              <a:t> </a:t>
            </a:r>
            <a:r>
              <a:rPr lang="en-US" sz="2400" dirty="0" err="1" smtClean="0"/>
              <a:t>sim</a:t>
            </a:r>
            <a:r>
              <a:rPr lang="en-US" sz="2400" dirty="0" smtClean="0"/>
              <a:t>)</a:t>
            </a:r>
            <a:endParaRPr lang="en-US" sz="2400" dirty="0"/>
          </a:p>
          <a:p>
            <a:pPr lvl="1"/>
            <a:r>
              <a:rPr lang="en-US" sz="2400" dirty="0" err="1" smtClean="0"/>
              <a:t>Exercício</a:t>
            </a:r>
            <a:r>
              <a:rPr lang="en-US" sz="2400" dirty="0" smtClean="0"/>
              <a:t> da </a:t>
            </a:r>
            <a:r>
              <a:rPr lang="en-US" sz="2400" dirty="0" err="1" smtClean="0"/>
              <a:t>discricionariedade</a:t>
            </a:r>
            <a:r>
              <a:rPr lang="en-US" sz="2400" dirty="0" smtClean="0"/>
              <a:t> </a:t>
            </a:r>
            <a:r>
              <a:rPr lang="en-US" sz="2400" dirty="0" err="1" smtClean="0"/>
              <a:t>é</a:t>
            </a:r>
            <a:r>
              <a:rPr lang="en-US" sz="2400" dirty="0" smtClean="0"/>
              <a:t> </a:t>
            </a:r>
            <a:r>
              <a:rPr lang="en-US" sz="2400" dirty="0" err="1" smtClean="0"/>
              <a:t>complexo</a:t>
            </a:r>
            <a:r>
              <a:rPr lang="en-US" sz="2400" dirty="0" smtClean="0"/>
              <a:t>, </a:t>
            </a:r>
            <a:r>
              <a:rPr lang="en-US" sz="2400" dirty="0" err="1" smtClean="0"/>
              <a:t>fonte</a:t>
            </a:r>
            <a:r>
              <a:rPr lang="en-US" sz="2400" dirty="0" smtClean="0"/>
              <a:t> de </a:t>
            </a:r>
            <a:r>
              <a:rPr lang="en-US" sz="2400" dirty="0" err="1" smtClean="0"/>
              <a:t>pressões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Argumento</a:t>
            </a:r>
            <a:r>
              <a:rPr lang="en-US" sz="2400" dirty="0" smtClean="0"/>
              <a:t>: </a:t>
            </a:r>
            <a:r>
              <a:rPr lang="en-US" sz="2400" dirty="0" err="1" smtClean="0"/>
              <a:t>discricionariedade</a:t>
            </a:r>
            <a:r>
              <a:rPr lang="en-US" sz="2400" dirty="0" smtClean="0"/>
              <a:t> </a:t>
            </a:r>
            <a:r>
              <a:rPr lang="en-US" sz="2400" dirty="0" err="1" smtClean="0"/>
              <a:t>deve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vista </a:t>
            </a:r>
            <a:r>
              <a:rPr lang="en-US" sz="2400" dirty="0" err="1" smtClean="0"/>
              <a:t>não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erro</a:t>
            </a:r>
            <a:r>
              <a:rPr lang="en-US" sz="2400" dirty="0" smtClean="0"/>
              <a:t>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 err="1" smtClean="0"/>
              <a:t>casualidade</a:t>
            </a:r>
            <a:r>
              <a:rPr lang="en-US" sz="2400" dirty="0" smtClean="0"/>
              <a:t>, mas </a:t>
            </a:r>
            <a:r>
              <a:rPr lang="en-US" sz="2400" dirty="0" err="1" smtClean="0"/>
              <a:t>como</a:t>
            </a:r>
            <a:r>
              <a:rPr lang="en-US" sz="2400" dirty="0" smtClean="0"/>
              <a:t> </a:t>
            </a:r>
            <a:r>
              <a:rPr lang="en-US" sz="2400" dirty="0" err="1" smtClean="0"/>
              <a:t>elemento</a:t>
            </a:r>
            <a:r>
              <a:rPr lang="en-US" sz="2400" dirty="0" smtClean="0"/>
              <a:t> de </a:t>
            </a:r>
            <a:r>
              <a:rPr lang="en-US" sz="2400" dirty="0" err="1" smtClean="0"/>
              <a:t>gestão</a:t>
            </a:r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6714443"/>
      </p:ext>
    </p:extLst>
  </p:cSld>
  <p:clrMapOvr>
    <a:masterClrMapping/>
  </p:clrMapOvr>
  <p:transition xmlns:p14="http://schemas.microsoft.com/office/powerpoint/2010/main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195" y="115531"/>
            <a:ext cx="7728402" cy="430887"/>
          </a:xfrm>
        </p:spPr>
        <p:txBody>
          <a:bodyPr>
            <a:normAutofit fontScale="90000"/>
          </a:bodyPr>
          <a:lstStyle/>
          <a:p>
            <a:r>
              <a:rPr lang="pt-BR" sz="2800" dirty="0" smtClean="0"/>
              <a:t>Pesquisas sobre ACS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C7C9-7EEB-1143-9340-AB1BC6FB3E88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306118" y="1067378"/>
            <a:ext cx="8238005" cy="3780658"/>
          </a:xfrm>
        </p:spPr>
        <p:txBody>
          <a:bodyPr>
            <a:noAutofit/>
          </a:bodyPr>
          <a:lstStyle/>
          <a:p>
            <a:pPr marL="391686" indent="-293764">
              <a:lnSpc>
                <a:spcPct val="90000"/>
              </a:lnSpc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US" altLang="pt-BR" sz="2800" dirty="0" err="1" smtClean="0"/>
              <a:t>Início</a:t>
            </a:r>
            <a:r>
              <a:rPr lang="en-US" altLang="pt-BR" sz="2800" dirty="0" smtClean="0"/>
              <a:t> </a:t>
            </a:r>
            <a:r>
              <a:rPr lang="en-US" altLang="pt-BR" sz="2800" dirty="0" err="1"/>
              <a:t>em</a:t>
            </a:r>
            <a:r>
              <a:rPr lang="en-US" altLang="pt-BR" sz="2800" dirty="0"/>
              <a:t> </a:t>
            </a:r>
            <a:r>
              <a:rPr lang="en-US" altLang="pt-BR" sz="2800" dirty="0" smtClean="0"/>
              <a:t>2004 </a:t>
            </a:r>
            <a:endParaRPr lang="en-US" altLang="pt-BR" sz="2800" dirty="0"/>
          </a:p>
          <a:p>
            <a:pPr marL="391686" indent="-293764">
              <a:lnSpc>
                <a:spcPct val="90000"/>
              </a:lnSpc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US" altLang="pt-BR" sz="2800" dirty="0" err="1" smtClean="0"/>
              <a:t>Objetivo</a:t>
            </a:r>
            <a:r>
              <a:rPr lang="en-US" altLang="pt-BR" sz="2800" dirty="0" smtClean="0"/>
              <a:t>: </a:t>
            </a:r>
            <a:r>
              <a:rPr lang="en-US" altLang="pt-BR" sz="2800" dirty="0" err="1" smtClean="0"/>
              <a:t>compreender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fatores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que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influenciam</a:t>
            </a:r>
            <a:r>
              <a:rPr lang="en-US" altLang="pt-BR" sz="2800" dirty="0" smtClean="0"/>
              <a:t> o </a:t>
            </a:r>
            <a:r>
              <a:rPr lang="en-US" altLang="pt-BR" sz="2800" dirty="0" err="1" smtClean="0"/>
              <a:t>exercício</a:t>
            </a:r>
            <a:r>
              <a:rPr lang="en-US" altLang="pt-BR" sz="2800" dirty="0" smtClean="0"/>
              <a:t> da </a:t>
            </a:r>
            <a:r>
              <a:rPr lang="en-US" altLang="pt-BR" sz="2800" dirty="0" err="1" smtClean="0"/>
              <a:t>discricionariedade</a:t>
            </a:r>
            <a:r>
              <a:rPr lang="en-US" altLang="pt-BR" sz="2800" dirty="0" smtClean="0"/>
              <a:t> e </a:t>
            </a:r>
            <a:r>
              <a:rPr lang="en-US" altLang="pt-BR" sz="2800" dirty="0" err="1" smtClean="0"/>
              <a:t>afetam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processos</a:t>
            </a:r>
            <a:r>
              <a:rPr lang="en-US" altLang="pt-BR" sz="2800" dirty="0" smtClean="0"/>
              <a:t> de </a:t>
            </a:r>
            <a:r>
              <a:rPr lang="en-US" altLang="pt-BR" sz="2800" dirty="0" err="1" smtClean="0"/>
              <a:t>implementação</a:t>
            </a:r>
            <a:endParaRPr lang="en-US" altLang="pt-BR" sz="2800" dirty="0" smtClean="0"/>
          </a:p>
          <a:p>
            <a:pPr marL="391686" indent="-293764">
              <a:lnSpc>
                <a:spcPct val="90000"/>
              </a:lnSpc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US" altLang="pt-BR" sz="2800" dirty="0" err="1" smtClean="0"/>
              <a:t>Política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escolhida</a:t>
            </a:r>
            <a:r>
              <a:rPr lang="en-US" altLang="pt-BR" sz="2800" dirty="0" smtClean="0"/>
              <a:t>: </a:t>
            </a:r>
            <a:r>
              <a:rPr lang="en-US" altLang="pt-BR" sz="2800" dirty="0" err="1" smtClean="0"/>
              <a:t>Estratégia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Saúde</a:t>
            </a:r>
            <a:r>
              <a:rPr lang="en-US" altLang="pt-BR" sz="2800" dirty="0" smtClean="0"/>
              <a:t> da </a:t>
            </a:r>
            <a:r>
              <a:rPr lang="en-US" altLang="pt-BR" sz="2800" dirty="0" err="1" smtClean="0"/>
              <a:t>Família</a:t>
            </a:r>
            <a:r>
              <a:rPr lang="en-US" altLang="pt-BR" sz="2800" dirty="0" smtClean="0"/>
              <a:t> (</a:t>
            </a:r>
            <a:r>
              <a:rPr lang="en-US" altLang="pt-BR" sz="2800" dirty="0" err="1" smtClean="0"/>
              <a:t>Agentes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Comunitários</a:t>
            </a:r>
            <a:r>
              <a:rPr lang="en-US" altLang="pt-BR" sz="2800" dirty="0" smtClean="0"/>
              <a:t> de </a:t>
            </a:r>
            <a:r>
              <a:rPr lang="en-US" altLang="pt-BR" sz="2800" dirty="0" err="1" smtClean="0"/>
              <a:t>Saúde</a:t>
            </a:r>
            <a:r>
              <a:rPr lang="en-US" altLang="pt-BR" sz="2800" dirty="0" smtClean="0"/>
              <a:t>)</a:t>
            </a:r>
          </a:p>
          <a:p>
            <a:pPr marL="391686" indent="-293764">
              <a:lnSpc>
                <a:spcPct val="90000"/>
              </a:lnSpc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US" altLang="pt-BR" sz="2800" dirty="0" err="1" smtClean="0"/>
              <a:t>Métodos</a:t>
            </a:r>
            <a:r>
              <a:rPr lang="en-US" altLang="pt-BR" sz="2800" dirty="0" smtClean="0"/>
              <a:t>: </a:t>
            </a:r>
            <a:r>
              <a:rPr lang="en-US" altLang="pt-BR" sz="2800" dirty="0" err="1" smtClean="0"/>
              <a:t>Etnografia</a:t>
            </a:r>
            <a:r>
              <a:rPr lang="en-US" altLang="pt-BR" sz="2800" dirty="0" smtClean="0"/>
              <a:t> (24 ACS), </a:t>
            </a:r>
            <a:r>
              <a:rPr lang="en-US" altLang="pt-BR" sz="2800" dirty="0" err="1" smtClean="0"/>
              <a:t>análise</a:t>
            </a:r>
            <a:r>
              <a:rPr lang="en-US" altLang="pt-BR" sz="2800" dirty="0" smtClean="0"/>
              <a:t> de </a:t>
            </a:r>
            <a:r>
              <a:rPr lang="en-US" altLang="pt-BR" sz="2800" dirty="0" err="1" smtClean="0"/>
              <a:t>redes</a:t>
            </a:r>
            <a:r>
              <a:rPr lang="en-US" altLang="pt-BR" sz="2800" dirty="0" smtClean="0"/>
              <a:t> </a:t>
            </a:r>
            <a:r>
              <a:rPr lang="en-US" altLang="pt-BR" sz="2800" dirty="0" err="1" smtClean="0"/>
              <a:t>sociais</a:t>
            </a:r>
            <a:r>
              <a:rPr lang="en-US" altLang="pt-BR" sz="2800" dirty="0" smtClean="0"/>
              <a:t>, </a:t>
            </a:r>
            <a:r>
              <a:rPr lang="en-US" altLang="pt-BR" sz="2800" dirty="0" err="1" smtClean="0"/>
              <a:t>entrevistas</a:t>
            </a:r>
            <a:r>
              <a:rPr lang="en-US" altLang="pt-BR" sz="2800" dirty="0" smtClean="0"/>
              <a:t> (90 ACS)</a:t>
            </a:r>
          </a:p>
          <a:p>
            <a:pPr marL="391686" indent="-293764">
              <a:lnSpc>
                <a:spcPct val="90000"/>
              </a:lnSpc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US" altLang="pt-BR" sz="2800" dirty="0" smtClean="0"/>
              <a:t>Campos: </a:t>
            </a:r>
            <a:r>
              <a:rPr lang="en-US" altLang="pt-BR" sz="2800" dirty="0" err="1" smtClean="0"/>
              <a:t>Sobral</a:t>
            </a:r>
            <a:r>
              <a:rPr lang="en-US" altLang="pt-BR" sz="2800" dirty="0" smtClean="0"/>
              <a:t>, </a:t>
            </a:r>
            <a:r>
              <a:rPr lang="en-US" altLang="pt-BR" sz="2800" dirty="0" err="1" smtClean="0"/>
              <a:t>Londrina,Taboão</a:t>
            </a:r>
            <a:r>
              <a:rPr lang="en-US" altLang="pt-BR" sz="2800" dirty="0" smtClean="0"/>
              <a:t> da Serra, 12 UBS de São Paulo</a:t>
            </a:r>
            <a:endParaRPr lang="en-US" altLang="pt-BR" sz="2800" dirty="0"/>
          </a:p>
        </p:txBody>
      </p:sp>
      <p:sp>
        <p:nvSpPr>
          <p:cNvPr id="11" name="Retângulo 7"/>
          <p:cNvSpPr/>
          <p:nvPr/>
        </p:nvSpPr>
        <p:spPr>
          <a:xfrm>
            <a:off x="287388" y="1049595"/>
            <a:ext cx="8534639" cy="5132264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0" rIns="91440" bIns="36000" rtlCol="0" anchor="ctr">
            <a:normAutofit fontScale="97500"/>
          </a:bodyPr>
          <a:lstStyle/>
          <a:p>
            <a:pPr algn="ctr" defTabSz="914400">
              <a:spcBef>
                <a:spcPct val="0"/>
              </a:spcBef>
              <a:defRPr/>
            </a:pPr>
            <a:endParaRPr lang="pt-BR" sz="1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81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Trajetória da </a:t>
            </a:r>
            <a:r>
              <a:rPr lang="pt-BR" dirty="0" smtClean="0"/>
              <a:t>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1046440"/>
          </a:xfrm>
        </p:spPr>
        <p:txBody>
          <a:bodyPr/>
          <a:lstStyle/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Imagem 2" descr="Imagem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3" y="730771"/>
            <a:ext cx="7081612" cy="541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5481540" y="4638949"/>
            <a:ext cx="1723511" cy="3239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Julgamentos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39101" y="5827987"/>
            <a:ext cx="1869162" cy="560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Inclusão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Exclusão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7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Trajetória da </a:t>
            </a:r>
            <a:r>
              <a:rPr lang="pt-BR" dirty="0" smtClean="0"/>
              <a:t>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1046440"/>
          </a:xfrm>
        </p:spPr>
        <p:txBody>
          <a:bodyPr/>
          <a:lstStyle/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Imagem 2" descr="Imagem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3" y="730771"/>
            <a:ext cx="7081612" cy="541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5481540" y="4638949"/>
            <a:ext cx="1723511" cy="3239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Julgamentos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39101" y="5827987"/>
            <a:ext cx="1869162" cy="560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Inclusão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Exclusão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732113" y="4133589"/>
            <a:ext cx="609060" cy="27211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42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Exercício de Práticas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96060"/>
            <a:ext cx="8686800" cy="4579715"/>
          </a:xfrm>
        </p:spPr>
        <p:txBody>
          <a:bodyPr/>
          <a:lstStyle/>
          <a:p>
            <a:r>
              <a:rPr lang="pt-BR" sz="2400" dirty="0"/>
              <a:t>Compreensão do que os ACS efetivamente realizam durante sua atuação</a:t>
            </a:r>
          </a:p>
          <a:p>
            <a:r>
              <a:rPr lang="pt-BR" sz="2400" dirty="0"/>
              <a:t>Levantamento etnográfico e posterior categorização (108 práticas)</a:t>
            </a:r>
          </a:p>
          <a:p>
            <a:r>
              <a:rPr lang="pt-BR" sz="2400" dirty="0"/>
              <a:t>Comparação entre as práticas exercidas e o regramento para compreensão do exercício de discricionariedade</a:t>
            </a:r>
          </a:p>
          <a:p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endParaRPr lang="pt-BR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12577" t="6953" r="12654" b="7877"/>
          <a:stretch/>
        </p:blipFill>
        <p:spPr>
          <a:xfrm>
            <a:off x="138015" y="3512858"/>
            <a:ext cx="4291780" cy="274859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2269" t="6407" r="12270" b="7602"/>
          <a:stretch/>
        </p:blipFill>
        <p:spPr>
          <a:xfrm>
            <a:off x="4653297" y="3511826"/>
            <a:ext cx="4257005" cy="272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5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>
            <a:off x="228600" y="130918"/>
            <a:ext cx="6553200" cy="40011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0" rIns="91440" bIns="0" rtlCol="0" anchor="ctr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Exerc</a:t>
            </a:r>
            <a:r>
              <a:rPr lang="pt-BR" dirty="0" smtClean="0"/>
              <a:t>ício de Práticas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3225498"/>
          </a:xfrm>
        </p:spPr>
        <p:txBody>
          <a:bodyPr/>
          <a:lstStyle/>
          <a:p>
            <a:r>
              <a:rPr lang="pt-BR" sz="2800" dirty="0" smtClean="0"/>
              <a:t>Regras genéricas e abrangentes</a:t>
            </a:r>
          </a:p>
          <a:p>
            <a:r>
              <a:rPr lang="pt-BR" sz="2800" dirty="0" smtClean="0"/>
              <a:t>63% das práticas realizadas não estão previstas nas normativas</a:t>
            </a:r>
            <a:endParaRPr lang="pt-BR" sz="2800" dirty="0"/>
          </a:p>
          <a:p>
            <a:r>
              <a:rPr lang="en-US" sz="2800" dirty="0" err="1" smtClean="0"/>
              <a:t>Exemplo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en-US" sz="2800" dirty="0" err="1" smtClean="0"/>
              <a:t>Prover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informações</a:t>
            </a:r>
            <a:r>
              <a:rPr lang="en-US" sz="2800" dirty="0" smtClean="0"/>
              <a:t> </a:t>
            </a:r>
            <a:r>
              <a:rPr lang="en-US" sz="2800" dirty="0" err="1" smtClean="0"/>
              <a:t>sobre</a:t>
            </a:r>
            <a:r>
              <a:rPr lang="en-US" sz="2800" dirty="0" smtClean="0"/>
              <a:t> </a:t>
            </a:r>
            <a:r>
              <a:rPr lang="en-US" sz="2800" dirty="0" err="1" smtClean="0"/>
              <a:t>serviços</a:t>
            </a:r>
            <a:r>
              <a:rPr lang="en-US" sz="2800" dirty="0" smtClean="0"/>
              <a:t> de </a:t>
            </a:r>
            <a:r>
              <a:rPr lang="en-US" sz="2800" dirty="0" err="1" smtClean="0"/>
              <a:t>saúde</a:t>
            </a:r>
            <a:endParaRPr lang="en-US" sz="2800" dirty="0"/>
          </a:p>
          <a:p>
            <a:pPr marL="914400" lvl="2" indent="0">
              <a:buNone/>
            </a:pPr>
            <a:r>
              <a:rPr lang="en-US" sz="2400" i="1" dirty="0" smtClean="0"/>
              <a:t>Ex: </a:t>
            </a:r>
            <a:r>
              <a:rPr lang="en-US" sz="2400" i="1" dirty="0" err="1" smtClean="0"/>
              <a:t>tipos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serviços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como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furar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fila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qual</a:t>
            </a:r>
            <a:r>
              <a:rPr lang="en-US" sz="2400" i="1" dirty="0" smtClean="0"/>
              <a:t> a </a:t>
            </a:r>
            <a:r>
              <a:rPr lang="en-US" sz="2400" i="1" dirty="0" err="1" smtClean="0"/>
              <a:t>melhor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enfermeira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etc</a:t>
            </a:r>
            <a:endParaRPr lang="en-US" sz="2400" i="1" dirty="0"/>
          </a:p>
        </p:txBody>
      </p:sp>
      <p:pic>
        <p:nvPicPr>
          <p:cNvPr id="10" name="Imagem 3"/>
          <p:cNvPicPr>
            <a:picLocks noChangeAspect="1"/>
          </p:cNvPicPr>
          <p:nvPr/>
        </p:nvPicPr>
        <p:blipFill rotWithShape="1">
          <a:blip r:embed="rId3"/>
          <a:srcRect l="12461" t="7159" r="12654" b="7468"/>
          <a:stretch/>
        </p:blipFill>
        <p:spPr>
          <a:xfrm>
            <a:off x="394252" y="4196494"/>
            <a:ext cx="3738934" cy="2396605"/>
          </a:xfrm>
          <a:prstGeom prst="rect">
            <a:avLst/>
          </a:prstGeom>
        </p:spPr>
      </p:pic>
      <p:pic>
        <p:nvPicPr>
          <p:cNvPr id="11" name="Imagem 4"/>
          <p:cNvPicPr>
            <a:picLocks noChangeAspect="1"/>
          </p:cNvPicPr>
          <p:nvPr/>
        </p:nvPicPr>
        <p:blipFill rotWithShape="1">
          <a:blip r:embed="rId4"/>
          <a:srcRect l="12692" t="6748" r="12308" b="8287"/>
          <a:stretch/>
        </p:blipFill>
        <p:spPr>
          <a:xfrm>
            <a:off x="4757530" y="4196494"/>
            <a:ext cx="3859695" cy="239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528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Trajetória da </a:t>
            </a:r>
            <a:r>
              <a:rPr lang="pt-BR" dirty="0" smtClean="0"/>
              <a:t>Pesquisa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1046440"/>
          </a:xfrm>
        </p:spPr>
        <p:txBody>
          <a:bodyPr/>
          <a:lstStyle/>
          <a:p>
            <a:pPr marL="0" indent="0">
              <a:buNone/>
            </a:pPr>
            <a:endParaRPr lang="pt-BR" sz="2000" dirty="0"/>
          </a:p>
          <a:p>
            <a:endParaRPr lang="pt-BR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Imagem 2" descr="Imagem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73" y="730771"/>
            <a:ext cx="7081612" cy="5411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5481540" y="4638949"/>
            <a:ext cx="1723511" cy="32394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Julgamentos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839101" y="5827987"/>
            <a:ext cx="1869162" cy="5602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Inclusão</a:t>
            </a:r>
            <a:r>
              <a:rPr lang="en-US" dirty="0" smtClean="0">
                <a:solidFill>
                  <a:schemeClr val="tx1"/>
                </a:solidFill>
              </a:rPr>
              <a:t>/</a:t>
            </a:r>
            <a:r>
              <a:rPr lang="en-US" dirty="0" err="1" smtClean="0">
                <a:solidFill>
                  <a:schemeClr val="tx1"/>
                </a:solidFill>
              </a:rPr>
              <a:t>Exclusão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8099203" y="4042884"/>
            <a:ext cx="686812" cy="28507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3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Estilos de Interação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896060"/>
            <a:ext cx="8686800" cy="3323987"/>
          </a:xfrm>
        </p:spPr>
        <p:txBody>
          <a:bodyPr/>
          <a:lstStyle/>
          <a:p>
            <a:r>
              <a:rPr lang="pt-BR" sz="2400" dirty="0"/>
              <a:t>Compreensão de como se dão os processos interativos entre os ACS e os usuários do serviço ou funcionários da equipe</a:t>
            </a:r>
          </a:p>
          <a:p>
            <a:r>
              <a:rPr lang="pt-BR" sz="2400" dirty="0"/>
              <a:t>Levantamento etnográfico e posterior categorização com base na literatura sociológica (</a:t>
            </a:r>
            <a:r>
              <a:rPr lang="pt-BR" sz="2400" dirty="0" err="1"/>
              <a:t>Goffman</a:t>
            </a:r>
            <a:r>
              <a:rPr lang="pt-BR" sz="2400" dirty="0"/>
              <a:t>, </a:t>
            </a:r>
            <a:r>
              <a:rPr lang="pt-BR" sz="2400" dirty="0" err="1"/>
              <a:t>Mische</a:t>
            </a:r>
            <a:r>
              <a:rPr lang="pt-BR" sz="2400" dirty="0"/>
              <a:t>, White, </a:t>
            </a:r>
            <a:r>
              <a:rPr lang="pt-BR" sz="2400" dirty="0" err="1"/>
              <a:t>McLean</a:t>
            </a:r>
            <a:r>
              <a:rPr lang="pt-BR" sz="2400" dirty="0"/>
              <a:t>)</a:t>
            </a:r>
          </a:p>
          <a:p>
            <a:r>
              <a:rPr lang="pt-BR" sz="2400" dirty="0"/>
              <a:t>Síntese de 24 estilos de </a:t>
            </a:r>
            <a:r>
              <a:rPr lang="pt-BR" sz="2400" dirty="0" smtClean="0"/>
              <a:t>interação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endParaRPr lang="pt-BR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Imagem 4"/>
          <p:cNvPicPr>
            <a:picLocks noChangeAspect="1"/>
          </p:cNvPicPr>
          <p:nvPr/>
        </p:nvPicPr>
        <p:blipFill rotWithShape="1">
          <a:blip r:embed="rId2"/>
          <a:srcRect l="20654" t="5927" r="12539" b="7466"/>
          <a:stretch/>
        </p:blipFill>
        <p:spPr>
          <a:xfrm>
            <a:off x="2027583" y="3497511"/>
            <a:ext cx="4353339" cy="317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74582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14831</TotalTime>
  <Words>872</Words>
  <Application>Microsoft Macintosh PowerPoint</Application>
  <PresentationFormat>On-screen Show (4:3)</PresentationFormat>
  <Paragraphs>119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5_Office Theme</vt:lpstr>
      <vt:lpstr>11_Office Theme</vt:lpstr>
      <vt:lpstr>PowerPoint Presentation</vt:lpstr>
      <vt:lpstr>Introdução</vt:lpstr>
      <vt:lpstr>Pesquisas sobre ACS</vt:lpstr>
      <vt:lpstr>Trajetória da Pesquisa</vt:lpstr>
      <vt:lpstr>Trajetória da Pesquisa</vt:lpstr>
      <vt:lpstr>Exercício de Práticas</vt:lpstr>
      <vt:lpstr>PowerPoint Presentation</vt:lpstr>
      <vt:lpstr>Trajetória da Pesquisa</vt:lpstr>
      <vt:lpstr>Estilos de Interação</vt:lpstr>
      <vt:lpstr>Estilos de Interação</vt:lpstr>
      <vt:lpstr>Análises cruzadas: o que explica o exercício da discricionariedade?</vt:lpstr>
      <vt:lpstr>Trajetória da Pesquisa</vt:lpstr>
      <vt:lpstr>Categorização e Construção do Merecimento</vt:lpstr>
      <vt:lpstr>Processos de Julgamento</vt:lpstr>
      <vt:lpstr>Construção de Julgamentos</vt:lpstr>
      <vt:lpstr>Coprodução, Sucesso e Fracasso</vt:lpstr>
      <vt:lpstr>Questões para se pensar a discricionariedade</vt:lpstr>
      <vt:lpstr>PowerPoint Presentation</vt:lpstr>
    </vt:vector>
  </TitlesOfParts>
  <Company>Hypermarcas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Gabriela Lotta</dc:creator>
  <cp:lastModifiedBy>Mac</cp:lastModifiedBy>
  <cp:revision>1593</cp:revision>
  <cp:lastPrinted>2012-02-14T15:23:26Z</cp:lastPrinted>
  <dcterms:created xsi:type="dcterms:W3CDTF">2012-02-14T12:52:00Z</dcterms:created>
  <dcterms:modified xsi:type="dcterms:W3CDTF">2018-03-19T20:55:04Z</dcterms:modified>
</cp:coreProperties>
</file>