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586"/>
  </p:normalViewPr>
  <p:slideViewPr>
    <p:cSldViewPr snapToGrid="0" snapToObjects="1">
      <p:cViewPr varScale="1">
        <p:scale>
          <a:sx n="107" d="100"/>
          <a:sy n="107" d="100"/>
        </p:scale>
        <p:origin x="2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3/19/18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3/19/18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3/19/18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041BB5-BA87-544C-A4AF-5CF3F86807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7" y="1305873"/>
            <a:ext cx="8361229" cy="2098226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pt-B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DESCENTRALIZAÇÃO DA SAÚDE NO BRASIL:</a:t>
            </a:r>
            <a:br>
              <a:rPr lang="pt-B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2400" b="1" i="1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Diretrizes Prioritárias e</a:t>
            </a:r>
            <a:r>
              <a:rPr lang="pt-BR" sz="2400" b="1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b="1" i="1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Problemas de Implementação</a:t>
            </a:r>
            <a:r>
              <a:rPr lang="pt-BR" sz="2400" b="1" cap="non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como Indutores das Relações Intergovernamentais</a:t>
            </a:r>
            <a:endParaRPr lang="pt-BR" sz="24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069D48A-315B-A447-8B76-68994F1395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Vanessa Elias de Oliveira (UFABC)</a:t>
            </a:r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299F3519-8B21-F34B-BEB0-4678F25EBFC5}"/>
              </a:ext>
            </a:extLst>
          </p:cNvPr>
          <p:cNvSpPr/>
          <p:nvPr/>
        </p:nvSpPr>
        <p:spPr>
          <a:xfrm>
            <a:off x="3048000" y="2344088"/>
            <a:ext cx="6096000" cy="5078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482743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3C97DC-24EC-244E-BF00-B27066E96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Fase da “descentralização autonomista”</a:t>
            </a:r>
            <a:br>
              <a:rPr lang="pt-BR" dirty="0"/>
            </a:br>
            <a:endParaRPr lang="pt-BR" dirty="0"/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06351F05-7568-334B-BB9A-7269BEB229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3466385"/>
              </p:ext>
            </p:extLst>
          </p:nvPr>
        </p:nvGraphicFramePr>
        <p:xfrm>
          <a:off x="1814078" y="2276940"/>
          <a:ext cx="7828684" cy="36250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7171">
                  <a:extLst>
                    <a:ext uri="{9D8B030D-6E8A-4147-A177-3AD203B41FA5}">
                      <a16:colId xmlns:a16="http://schemas.microsoft.com/office/drawing/2014/main" val="1066118639"/>
                    </a:ext>
                  </a:extLst>
                </a:gridCol>
                <a:gridCol w="1957171">
                  <a:extLst>
                    <a:ext uri="{9D8B030D-6E8A-4147-A177-3AD203B41FA5}">
                      <a16:colId xmlns:a16="http://schemas.microsoft.com/office/drawing/2014/main" val="2640657135"/>
                    </a:ext>
                  </a:extLst>
                </a:gridCol>
                <a:gridCol w="1957171">
                  <a:extLst>
                    <a:ext uri="{9D8B030D-6E8A-4147-A177-3AD203B41FA5}">
                      <a16:colId xmlns:a16="http://schemas.microsoft.com/office/drawing/2014/main" val="1540312337"/>
                    </a:ext>
                  </a:extLst>
                </a:gridCol>
                <a:gridCol w="1957171">
                  <a:extLst>
                    <a:ext uri="{9D8B030D-6E8A-4147-A177-3AD203B41FA5}">
                      <a16:colId xmlns:a16="http://schemas.microsoft.com/office/drawing/2014/main" val="560288268"/>
                    </a:ext>
                  </a:extLst>
                </a:gridCol>
              </a:tblGrid>
              <a:tr h="84277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cap="all" dirty="0">
                          <a:effectLst/>
                        </a:rPr>
                        <a:t>Ano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cap="all" dirty="0">
                          <a:effectLst/>
                        </a:rPr>
                        <a:t>Número de municípios 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cap="all" dirty="0">
                          <a:effectLst/>
                        </a:rPr>
                        <a:t>Municípios habilitados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cap="all" dirty="0">
                          <a:effectLst/>
                        </a:rPr>
                        <a:t>% Habilitação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20418057"/>
                  </a:ext>
                </a:extLst>
              </a:tr>
              <a:tr h="39747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1991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4491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321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7,1%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3186986"/>
                  </a:ext>
                </a:extLst>
              </a:tr>
              <a:tr h="39747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1992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4491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886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19,7%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43298692"/>
                  </a:ext>
                </a:extLst>
              </a:tr>
              <a:tr h="39747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1993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4974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1074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21,6%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2372833"/>
                  </a:ext>
                </a:extLst>
              </a:tr>
              <a:tr h="39747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1994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4974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2397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48,2%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3159442"/>
                  </a:ext>
                </a:extLst>
              </a:tr>
              <a:tr h="39747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1995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4974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2799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56,3%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9832485"/>
                  </a:ext>
                </a:extLst>
              </a:tr>
              <a:tr h="39747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1996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4974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3078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61,9%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5774049"/>
                  </a:ext>
                </a:extLst>
              </a:tr>
              <a:tr h="39747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1999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5506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5343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97%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9938364"/>
                  </a:ext>
                </a:extLst>
              </a:tr>
            </a:tbl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35B7C43E-3E91-5C4D-8B66-AE72A6878E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4078" y="1830109"/>
            <a:ext cx="524335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Evolução da habilitação dos municípios às formas de gestão</a:t>
            </a:r>
            <a:endParaRPr kumimoji="0" lang="pt-BR" altLang="pt-B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osca 5">
            <a:extLst>
              <a:ext uri="{FF2B5EF4-FFF2-40B4-BE49-F238E27FC236}">
                <a16:creationId xmlns:a16="http://schemas.microsoft.com/office/drawing/2014/main" id="{172740BE-9BCB-514A-9B85-D32A22A7C173}"/>
              </a:ext>
            </a:extLst>
          </p:cNvPr>
          <p:cNvSpPr/>
          <p:nvPr/>
        </p:nvSpPr>
        <p:spPr>
          <a:xfrm>
            <a:off x="8457232" y="8153421"/>
            <a:ext cx="785812" cy="331787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CA984E7-A401-9348-9C5A-C928D95DEF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4078" y="5902035"/>
            <a:ext cx="2450351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</a:t>
            </a:r>
            <a:r>
              <a:rPr kumimoji="0" lang="pt-BR" altLang="pt-BR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Scatena</a:t>
            </a:r>
            <a:r>
              <a:rPr kumimoji="0" lang="pt-BR" altLang="pt-B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Tanaka (2001)</a:t>
            </a:r>
            <a:endParaRPr kumimoji="0" lang="pt-BR" altLang="pt-B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osca 7">
            <a:extLst>
              <a:ext uri="{FF2B5EF4-FFF2-40B4-BE49-F238E27FC236}">
                <a16:creationId xmlns:a16="http://schemas.microsoft.com/office/drawing/2014/main" id="{775706B5-E664-FC4F-9328-9E5E82EBD879}"/>
              </a:ext>
            </a:extLst>
          </p:cNvPr>
          <p:cNvSpPr/>
          <p:nvPr/>
        </p:nvSpPr>
        <p:spPr>
          <a:xfrm>
            <a:off x="7327076" y="5462649"/>
            <a:ext cx="1130156" cy="544626"/>
          </a:xfrm>
          <a:prstGeom prst="donut">
            <a:avLst>
              <a:gd name="adj" fmla="val 14071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0095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4CD216-E229-774E-BA0B-E0B9E5E5F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Fase da “descentralização dirigida”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58B5F49-8400-DA40-AEAF-B9E26BCB3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286000"/>
            <a:ext cx="10004961" cy="4150426"/>
          </a:xfrm>
        </p:spPr>
        <p:txBody>
          <a:bodyPr>
            <a:normAutofit/>
          </a:bodyPr>
          <a:lstStyle/>
          <a:p>
            <a:r>
              <a:rPr lang="pt-BR" b="1" dirty="0"/>
              <a:t>Diretriz </a:t>
            </a:r>
            <a:r>
              <a:rPr lang="pt-BR" b="1" dirty="0" err="1"/>
              <a:t>priorit</a:t>
            </a:r>
            <a:r>
              <a:rPr lang="en-US" b="1" dirty="0" err="1"/>
              <a:t>ária</a:t>
            </a:r>
            <a:r>
              <a:rPr lang="en-US" dirty="0"/>
              <a:t>: </a:t>
            </a:r>
            <a:r>
              <a:rPr lang="pt-BR" dirty="0"/>
              <a:t>recursos para </a:t>
            </a:r>
            <a:r>
              <a:rPr lang="pt-BR" b="1" dirty="0" err="1"/>
              <a:t>aten</a:t>
            </a:r>
            <a:r>
              <a:rPr lang="en-US" b="1" dirty="0" err="1"/>
              <a:t>ção</a:t>
            </a:r>
            <a:r>
              <a:rPr lang="en-US" dirty="0"/>
              <a:t> </a:t>
            </a:r>
            <a:r>
              <a:rPr lang="pt-BR" b="1" dirty="0"/>
              <a:t>básica em saúde | amplia</a:t>
            </a:r>
            <a:r>
              <a:rPr lang="en-US" b="1" dirty="0" err="1"/>
              <a:t>ção</a:t>
            </a:r>
            <a:r>
              <a:rPr lang="en-US" b="1" dirty="0"/>
              <a:t> </a:t>
            </a:r>
            <a:r>
              <a:rPr lang="en-US" b="1" dirty="0" err="1"/>
              <a:t>acesso</a:t>
            </a:r>
            <a:r>
              <a:rPr lang="en-US" b="1" dirty="0"/>
              <a:t> AB</a:t>
            </a:r>
            <a:endParaRPr lang="pt-BR" b="1" dirty="0"/>
          </a:p>
          <a:p>
            <a:r>
              <a:rPr lang="pt-BR" b="1" dirty="0"/>
              <a:t>Principais regras: </a:t>
            </a:r>
          </a:p>
          <a:p>
            <a:pPr lvl="1"/>
            <a:r>
              <a:rPr lang="pt-BR" dirty="0"/>
              <a:t>EC 29/2000: gasto m</a:t>
            </a:r>
            <a:r>
              <a:rPr lang="en-US" dirty="0" err="1"/>
              <a:t>ínimo</a:t>
            </a:r>
            <a:r>
              <a:rPr lang="en-US" dirty="0"/>
              <a:t> </a:t>
            </a:r>
            <a:r>
              <a:rPr lang="en-US" dirty="0" err="1"/>
              <a:t>obrigatório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saúde</a:t>
            </a:r>
            <a:r>
              <a:rPr lang="en-US" dirty="0"/>
              <a:t>;</a:t>
            </a:r>
            <a:endParaRPr lang="pt-BR" dirty="0"/>
          </a:p>
          <a:p>
            <a:pPr lvl="1"/>
            <a:r>
              <a:rPr lang="pt-BR" dirty="0"/>
              <a:t>NOAS 2001 e NOAS 2002: aumentou de responsabilidades AB | PMS | metas municipais e formas de articulação do município na rede loco-regional de saúde. </a:t>
            </a:r>
          </a:p>
          <a:p>
            <a:pPr lvl="1"/>
            <a:r>
              <a:rPr lang="pt-BR" dirty="0"/>
              <a:t>Portaria Ministerial 2.023/04: fim às formas de habilitação. </a:t>
            </a:r>
            <a:r>
              <a:rPr lang="pt-BR" dirty="0" err="1"/>
              <a:t>Munic</a:t>
            </a:r>
            <a:r>
              <a:rPr lang="en-US" dirty="0" err="1"/>
              <a:t>ípios</a:t>
            </a:r>
            <a:r>
              <a:rPr lang="pt-BR" dirty="0"/>
              <a:t> responsáveis e valor per capita para AB.</a:t>
            </a:r>
          </a:p>
          <a:p>
            <a:r>
              <a:rPr lang="en-US" dirty="0" err="1"/>
              <a:t>Êxito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pt-BR" dirty="0"/>
              <a:t> ampliação do PSF. </a:t>
            </a:r>
          </a:p>
          <a:p>
            <a:r>
              <a:rPr lang="pt-BR" b="1" dirty="0"/>
              <a:t>Aumento de gastos na AB + limitação de autonomia municipal na definição das estratégias de gasto em saúde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986684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5636FE-7BDA-9A43-825A-6D7B52F0B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Fase da “descentralização dirigida”</a:t>
            </a:r>
            <a:br>
              <a:rPr lang="pt-BR" dirty="0"/>
            </a:br>
            <a:endParaRPr lang="pt-BR" dirty="0"/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296949F0-E90B-194B-8C88-4541312B3A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5196221"/>
              </p:ext>
            </p:extLst>
          </p:nvPr>
        </p:nvGraphicFramePr>
        <p:xfrm>
          <a:off x="1971303" y="3040083"/>
          <a:ext cx="8704614" cy="25531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44221">
                  <a:extLst>
                    <a:ext uri="{9D8B030D-6E8A-4147-A177-3AD203B41FA5}">
                      <a16:colId xmlns:a16="http://schemas.microsoft.com/office/drawing/2014/main" val="2376264107"/>
                    </a:ext>
                  </a:extLst>
                </a:gridCol>
                <a:gridCol w="1339328">
                  <a:extLst>
                    <a:ext uri="{9D8B030D-6E8A-4147-A177-3AD203B41FA5}">
                      <a16:colId xmlns:a16="http://schemas.microsoft.com/office/drawing/2014/main" val="633914167"/>
                    </a:ext>
                  </a:extLst>
                </a:gridCol>
                <a:gridCol w="1340355">
                  <a:extLst>
                    <a:ext uri="{9D8B030D-6E8A-4147-A177-3AD203B41FA5}">
                      <a16:colId xmlns:a16="http://schemas.microsoft.com/office/drawing/2014/main" val="675533928"/>
                    </a:ext>
                  </a:extLst>
                </a:gridCol>
                <a:gridCol w="1340355">
                  <a:extLst>
                    <a:ext uri="{9D8B030D-6E8A-4147-A177-3AD203B41FA5}">
                      <a16:colId xmlns:a16="http://schemas.microsoft.com/office/drawing/2014/main" val="1485363722"/>
                    </a:ext>
                  </a:extLst>
                </a:gridCol>
                <a:gridCol w="1340355">
                  <a:extLst>
                    <a:ext uri="{9D8B030D-6E8A-4147-A177-3AD203B41FA5}">
                      <a16:colId xmlns:a16="http://schemas.microsoft.com/office/drawing/2014/main" val="3787099004"/>
                    </a:ext>
                  </a:extLst>
                </a:gridCol>
              </a:tblGrid>
              <a:tr h="4255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 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1998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2003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2007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2013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99271985"/>
                  </a:ext>
                </a:extLst>
              </a:tr>
              <a:tr h="4255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Nº municípios com ACS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2947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5125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5232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5425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98983300"/>
                  </a:ext>
                </a:extLst>
              </a:tr>
              <a:tr h="4255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Estimativa cobertura pop. ACS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24,1%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53,8%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56,5%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64,7%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8699555"/>
                  </a:ext>
                </a:extLst>
              </a:tr>
              <a:tr h="4255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Nº de ESF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2742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18706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26934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34494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30007183"/>
                  </a:ext>
                </a:extLst>
              </a:tr>
              <a:tr h="4255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Nº municípios com ESF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1004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4429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5079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5427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43358280"/>
                  </a:ext>
                </a:extLst>
              </a:tr>
              <a:tr h="4255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Estimativa cobertura pop. ESF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5,8%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35,1%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46,0%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56,2%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29956949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42238CC8-7120-4641-BE41-C1CF67AC1E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9316" y="2533001"/>
            <a:ext cx="42628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Cobertura do PSF, 1998-2013</a:t>
            </a:r>
            <a:endParaRPr kumimoji="0" lang="pt-BR" altLang="pt-B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B7503D86-8345-9F45-B8B5-01DC9FAE7C59}"/>
              </a:ext>
            </a:extLst>
          </p:cNvPr>
          <p:cNvSpPr/>
          <p:nvPr/>
        </p:nvSpPr>
        <p:spPr>
          <a:xfrm>
            <a:off x="1971303" y="5821280"/>
            <a:ext cx="23980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pt-BR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Silva e Medeiros (2015)</a:t>
            </a:r>
            <a:endParaRPr lang="pt-BR" altLang="pt-BR" sz="1400" dirty="0">
              <a:latin typeface="Arial" panose="020B0604020202020204" pitchFamily="34" charset="0"/>
            </a:endParaRPr>
          </a:p>
        </p:txBody>
      </p:sp>
      <p:sp>
        <p:nvSpPr>
          <p:cNvPr id="7" name="Rosca 6">
            <a:extLst>
              <a:ext uri="{FF2B5EF4-FFF2-40B4-BE49-F238E27FC236}">
                <a16:creationId xmlns:a16="http://schemas.microsoft.com/office/drawing/2014/main" id="{88A7A45F-615D-B743-A87E-70D43D5D6BA7}"/>
              </a:ext>
            </a:extLst>
          </p:cNvPr>
          <p:cNvSpPr/>
          <p:nvPr/>
        </p:nvSpPr>
        <p:spPr>
          <a:xfrm>
            <a:off x="9440884" y="3867062"/>
            <a:ext cx="1130156" cy="544626"/>
          </a:xfrm>
          <a:prstGeom prst="donut">
            <a:avLst>
              <a:gd name="adj" fmla="val 14071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804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>
            <a:extLst>
              <a:ext uri="{FF2B5EF4-FFF2-40B4-BE49-F238E27FC236}">
                <a16:creationId xmlns:a16="http://schemas.microsoft.com/office/drawing/2014/main" id="{D488911C-0EC7-40A9-9BCB-CA8A66E4623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3023EA8-527A-4FA2-A71D-626F912756C6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60C46CD6-ADBB-41BC-8969-7C707D4332ED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B6C38415-998B-45FB-A12C-BD0B184CB805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C8D89F71-9459-4318-ACAE-874616C3ADA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462" y="968188"/>
            <a:ext cx="10194046" cy="489423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C6A2A0AB-47E9-4B4A-839B-6439DCE7A6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8916" y="1289918"/>
            <a:ext cx="7457136" cy="4242853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3559CE77-38C7-4843-8522-E40217F7595E}"/>
              </a:ext>
            </a:extLst>
          </p:cNvPr>
          <p:cNvSpPr txBox="1"/>
          <p:nvPr/>
        </p:nvSpPr>
        <p:spPr>
          <a:xfrm>
            <a:off x="7411260" y="6250235"/>
            <a:ext cx="4015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Fonte: </a:t>
            </a:r>
            <a:r>
              <a:rPr lang="pt-BR" dirty="0" err="1"/>
              <a:t>Bhalotra</a:t>
            </a:r>
            <a:r>
              <a:rPr lang="pt-BR" dirty="0"/>
              <a:t>, Rocha e Soares (2017)</a:t>
            </a:r>
          </a:p>
        </p:txBody>
      </p: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215956CC-34AD-5047-9C6C-F7468EA3CB5E}"/>
              </a:ext>
            </a:extLst>
          </p:cNvPr>
          <p:cNvCxnSpPr/>
          <p:nvPr/>
        </p:nvCxnSpPr>
        <p:spPr>
          <a:xfrm flipV="1">
            <a:off x="7160821" y="1947553"/>
            <a:ext cx="0" cy="3205404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5" name="Conector Reto 14">
            <a:extLst>
              <a:ext uri="{FF2B5EF4-FFF2-40B4-BE49-F238E27FC236}">
                <a16:creationId xmlns:a16="http://schemas.microsoft.com/office/drawing/2014/main" id="{A4CBC7D4-A8A6-5040-BCB6-BB4DFC5036BF}"/>
              </a:ext>
            </a:extLst>
          </p:cNvPr>
          <p:cNvCxnSpPr/>
          <p:nvPr/>
        </p:nvCxnSpPr>
        <p:spPr>
          <a:xfrm flipV="1">
            <a:off x="4512623" y="4286992"/>
            <a:ext cx="0" cy="865965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02266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8110A-6359-0745-B8A2-EB57B0EC6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Fase da “descentralização para regionalização”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020AE47-8A60-234D-A012-E45DA443DC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Diretriz </a:t>
            </a:r>
            <a:r>
              <a:rPr lang="pt-BR" b="1" dirty="0" err="1"/>
              <a:t>priorit</a:t>
            </a:r>
            <a:r>
              <a:rPr lang="en-US" b="1" dirty="0" err="1"/>
              <a:t>ária</a:t>
            </a:r>
            <a:r>
              <a:rPr lang="en-US" dirty="0"/>
              <a:t>: </a:t>
            </a:r>
            <a:r>
              <a:rPr lang="pt-BR" dirty="0"/>
              <a:t>acesso a serviços especializados por meio da </a:t>
            </a:r>
            <a:r>
              <a:rPr lang="pt-BR" b="1" dirty="0"/>
              <a:t>regionaliza</a:t>
            </a:r>
            <a:r>
              <a:rPr lang="en-US" b="1" dirty="0" err="1"/>
              <a:t>ção</a:t>
            </a:r>
            <a:r>
              <a:rPr lang="en-US" dirty="0"/>
              <a:t> </a:t>
            </a:r>
          </a:p>
          <a:p>
            <a:r>
              <a:rPr lang="en-US" b="1" dirty="0" err="1"/>
              <a:t>Principais</a:t>
            </a:r>
            <a:r>
              <a:rPr lang="en-US" b="1" dirty="0"/>
              <a:t> </a:t>
            </a:r>
            <a:r>
              <a:rPr lang="en-US" b="1" dirty="0" err="1"/>
              <a:t>regras</a:t>
            </a:r>
            <a:r>
              <a:rPr lang="en-US" dirty="0"/>
              <a:t>:</a:t>
            </a:r>
          </a:p>
          <a:p>
            <a:pPr lvl="1"/>
            <a:r>
              <a:rPr lang="pt-BR" dirty="0"/>
              <a:t>Pacto pela Saúde (PS), de 2006 =&gt; </a:t>
            </a:r>
            <a:r>
              <a:rPr lang="pt-BR" dirty="0" err="1"/>
              <a:t>crit</a:t>
            </a:r>
            <a:r>
              <a:rPr lang="en-US" dirty="0" err="1"/>
              <a:t>érios</a:t>
            </a:r>
            <a:r>
              <a:rPr lang="en-US" dirty="0"/>
              <a:t> </a:t>
            </a:r>
            <a:r>
              <a:rPr lang="en-US" dirty="0" err="1"/>
              <a:t>territoriais</a:t>
            </a:r>
            <a:r>
              <a:rPr lang="en-US" dirty="0"/>
              <a:t> | </a:t>
            </a:r>
            <a:r>
              <a:rPr lang="en-US" dirty="0" err="1"/>
              <a:t>pacto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parâmetro</a:t>
            </a:r>
            <a:r>
              <a:rPr lang="en-US" dirty="0"/>
              <a:t> para </a:t>
            </a:r>
            <a:r>
              <a:rPr lang="en-US" dirty="0" err="1"/>
              <a:t>alocação</a:t>
            </a:r>
            <a:r>
              <a:rPr lang="en-US" dirty="0"/>
              <a:t> de </a:t>
            </a:r>
            <a:r>
              <a:rPr lang="en-US" dirty="0" err="1"/>
              <a:t>recursos</a:t>
            </a:r>
            <a:r>
              <a:rPr lang="en-US" dirty="0"/>
              <a:t> </a:t>
            </a:r>
            <a:r>
              <a:rPr lang="en-US" dirty="0" err="1"/>
              <a:t>financeiros</a:t>
            </a:r>
            <a:r>
              <a:rPr lang="en-US" dirty="0"/>
              <a:t>;</a:t>
            </a:r>
            <a:endParaRPr lang="pt-BR" dirty="0"/>
          </a:p>
          <a:p>
            <a:pPr lvl="1"/>
            <a:r>
              <a:rPr lang="pt-BR" dirty="0"/>
              <a:t>Decreto nº 7.508/2011 =&gt; “articulação </a:t>
            </a:r>
            <a:r>
              <a:rPr lang="pt-BR" dirty="0" err="1"/>
              <a:t>interfederativa</a:t>
            </a:r>
            <a:r>
              <a:rPr lang="pt-BR" dirty="0"/>
              <a:t>” no SUS, definindo região de saúde | Contrato Organizativo da Ação Pública da Saúde – COAP | incorpora</a:t>
            </a:r>
            <a:r>
              <a:rPr lang="en-US" dirty="0" err="1"/>
              <a:t>ção</a:t>
            </a:r>
            <a:r>
              <a:rPr lang="en-US" dirty="0"/>
              <a:t> de </a:t>
            </a:r>
            <a:r>
              <a:rPr lang="en-US" dirty="0" err="1"/>
              <a:t>critérios</a:t>
            </a:r>
            <a:r>
              <a:rPr lang="en-US" dirty="0"/>
              <a:t> de </a:t>
            </a:r>
            <a:r>
              <a:rPr lang="en-US" dirty="0" err="1"/>
              <a:t>avaliação</a:t>
            </a:r>
            <a:r>
              <a:rPr lang="en-US" dirty="0"/>
              <a:t>.</a:t>
            </a:r>
            <a:endParaRPr lang="pt-BR" dirty="0"/>
          </a:p>
          <a:p>
            <a:pPr marL="384048" lvl="1">
              <a:spcBef>
                <a:spcPts val="1000"/>
              </a:spcBef>
              <a:buFont typeface="Franklin Gothic Book" panose="020B0503020102020204" pitchFamily="34" charset="0"/>
              <a:buChar char="■"/>
            </a:pPr>
            <a:r>
              <a:rPr lang="pt-BR" sz="2100" i="0" dirty="0"/>
              <a:t>COAP </a:t>
            </a:r>
            <a:r>
              <a:rPr lang="pt-BR" sz="2100" i="0" dirty="0" err="1"/>
              <a:t>n</a:t>
            </a:r>
            <a:r>
              <a:rPr lang="en-US" sz="2100" i="0" dirty="0" err="1"/>
              <a:t>ão</a:t>
            </a:r>
            <a:r>
              <a:rPr lang="en-US" sz="2100" i="0" dirty="0"/>
              <a:t> </a:t>
            </a:r>
            <a:r>
              <a:rPr lang="en-US" sz="2100" i="0" dirty="0" err="1"/>
              <a:t>resolveu</a:t>
            </a:r>
            <a:r>
              <a:rPr lang="en-US" sz="2100" i="0" dirty="0"/>
              <a:t> </a:t>
            </a:r>
            <a:r>
              <a:rPr lang="en-US" sz="2100" i="0" dirty="0" err="1"/>
              <a:t>transferências</a:t>
            </a:r>
            <a:r>
              <a:rPr lang="en-US" sz="2100" i="0" dirty="0"/>
              <a:t> </a:t>
            </a:r>
            <a:r>
              <a:rPr lang="en-US" sz="2100" i="0" dirty="0" err="1"/>
              <a:t>intergovernamentais</a:t>
            </a:r>
            <a:r>
              <a:rPr lang="en-US" sz="2100" i="0" dirty="0"/>
              <a:t> de </a:t>
            </a:r>
            <a:r>
              <a:rPr lang="en-US" sz="2100" i="0" dirty="0" err="1"/>
              <a:t>recursos</a:t>
            </a:r>
            <a:r>
              <a:rPr lang="en-US" sz="2100" i="0" dirty="0"/>
              <a:t> =&gt; </a:t>
            </a:r>
            <a:r>
              <a:rPr lang="pt-BR" sz="2100" i="0" dirty="0"/>
              <a:t> instrumento ainda menos aceito pelos gestores do que o Pacto.</a:t>
            </a:r>
          </a:p>
          <a:p>
            <a:pPr marL="530352" lvl="1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27569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AED98008-09D7-4543-93B9-769BAAC39849}"/>
              </a:ext>
            </a:extLst>
          </p:cNvPr>
          <p:cNvPicPr>
            <a:picLocks noChangeAspect="1"/>
          </p:cNvPicPr>
          <p:nvPr/>
        </p:nvPicPr>
        <p:blipFill>
          <a:blip r:embed="rId2">
            <a:grayscl/>
          </a:blip>
          <a:stretch>
            <a:fillRect/>
          </a:stretch>
        </p:blipFill>
        <p:spPr>
          <a:xfrm>
            <a:off x="1228272" y="3447"/>
            <a:ext cx="10457048" cy="6854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329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4D6EED-1B21-C84B-9595-145FD2907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b="1" dirty="0"/>
              <a:t>Argumento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D8BA2F-2C2A-5B4C-82FE-D5540EF1F7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A clássica frase de </a:t>
            </a:r>
            <a:r>
              <a:rPr lang="pt-BR" sz="2400" dirty="0" err="1"/>
              <a:t>Lowi</a:t>
            </a:r>
            <a:r>
              <a:rPr lang="pt-BR" sz="2400" dirty="0"/>
              <a:t> (1972): </a:t>
            </a:r>
            <a:r>
              <a:rPr lang="pt-BR" sz="2400" i="1" dirty="0"/>
              <a:t>policies determine </a:t>
            </a:r>
            <a:r>
              <a:rPr lang="pt-BR" sz="2400" i="1" dirty="0" err="1"/>
              <a:t>politics</a:t>
            </a:r>
            <a:r>
              <a:rPr lang="pt-BR" sz="2400" i="1" dirty="0"/>
              <a:t>.</a:t>
            </a:r>
          </a:p>
          <a:p>
            <a:r>
              <a:rPr lang="pt-BR" sz="2400" dirty="0"/>
              <a:t>Aspecto específico das políticas públicas (</a:t>
            </a:r>
            <a:r>
              <a:rPr lang="pt-BR" sz="2400" i="1" dirty="0"/>
              <a:t>policies</a:t>
            </a:r>
            <a:r>
              <a:rPr lang="pt-BR" sz="2400" dirty="0"/>
              <a:t>), que é a sua </a:t>
            </a:r>
            <a:r>
              <a:rPr lang="pt-BR" sz="2400" i="1" u="sng" dirty="0"/>
              <a:t>implementação</a:t>
            </a:r>
            <a:r>
              <a:rPr lang="pt-BR" sz="2400" u="sng" dirty="0"/>
              <a:t> e os problemas dela decorrentes</a:t>
            </a:r>
            <a:r>
              <a:rPr lang="pt-BR" sz="2400" dirty="0"/>
              <a:t> =&gt; relações intergovernamentais na saúde (</a:t>
            </a:r>
            <a:r>
              <a:rPr lang="pt-BR" sz="2400" i="1" dirty="0" err="1"/>
              <a:t>politics</a:t>
            </a:r>
            <a:r>
              <a:rPr lang="pt-BR" sz="2400" dirty="0"/>
              <a:t>).</a:t>
            </a:r>
          </a:p>
          <a:p>
            <a:r>
              <a:rPr lang="pt-BR" sz="2400" dirty="0"/>
              <a:t>Posiciono</a:t>
            </a:r>
            <a:r>
              <a:rPr lang="pt-BR" sz="2400" b="1" dirty="0"/>
              <a:t> as </a:t>
            </a:r>
            <a:r>
              <a:rPr lang="pt-BR" sz="2400" b="1" i="1" dirty="0"/>
              <a:t>diretrizes prioritárias </a:t>
            </a:r>
            <a:r>
              <a:rPr lang="pt-BR" sz="2400" b="1" dirty="0"/>
              <a:t>e os </a:t>
            </a:r>
            <a:r>
              <a:rPr lang="pt-BR" sz="2400" b="1" i="1" dirty="0"/>
              <a:t>problemas de implementação (policies) </a:t>
            </a:r>
            <a:r>
              <a:rPr lang="pt-BR" sz="2400" b="1" dirty="0"/>
              <a:t>no centro da análise sobre o desenvolvimento das relações intergovernamentais </a:t>
            </a:r>
            <a:r>
              <a:rPr lang="pt-BR" sz="2400" b="1" i="1" dirty="0"/>
              <a:t>(</a:t>
            </a:r>
            <a:r>
              <a:rPr lang="pt-BR" sz="2400" b="1" i="1" dirty="0" err="1"/>
              <a:t>politics</a:t>
            </a:r>
            <a:r>
              <a:rPr lang="pt-BR" sz="2400" b="1" i="1" dirty="0"/>
              <a:t>) </a:t>
            </a:r>
            <a:r>
              <a:rPr lang="pt-BR" sz="2400" b="1" dirty="0"/>
              <a:t>na saúde</a:t>
            </a:r>
            <a:r>
              <a:rPr lang="pt-BR" sz="2400" dirty="0"/>
              <a:t>. </a:t>
            </a:r>
          </a:p>
          <a:p>
            <a:r>
              <a:rPr lang="pt-BR" dirty="0"/>
              <a:t>Principais </a:t>
            </a:r>
            <a:r>
              <a:rPr lang="pt-BR" i="1" dirty="0"/>
              <a:t>fases da descentralização da política de saúde</a:t>
            </a:r>
            <a:r>
              <a:rPr lang="pt-BR" dirty="0"/>
              <a:t> no Brasil.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021461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5FA4F6-2F59-6D4D-913D-9E34A133E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/>
          <a:p>
            <a:r>
              <a:rPr lang="pt-BR" b="1"/>
              <a:t>Argumento</a:t>
            </a:r>
            <a:endParaRPr lang="pt-BR" b="1" dirty="0"/>
          </a:p>
        </p:txBody>
      </p:sp>
      <p:pic>
        <p:nvPicPr>
          <p:cNvPr id="4" name="Espaço Reservado para Conteúdo 3">
            <a:extLst>
              <a:ext uri="{FF2B5EF4-FFF2-40B4-BE49-F238E27FC236}">
                <a16:creationId xmlns:a16="http://schemas.microsoft.com/office/drawing/2014/main" id="{22B5EAC0-0B91-A14B-9E34-7B02AD688E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86168" y="1998134"/>
            <a:ext cx="11524551" cy="3844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0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97CAFA-2E00-8647-9692-CBB460F1D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Diretrizes </a:t>
            </a:r>
            <a:r>
              <a:rPr lang="pt-BR" b="1" dirty="0" err="1"/>
              <a:t>priorit</a:t>
            </a:r>
            <a:r>
              <a:rPr lang="en-US" b="1" dirty="0" err="1"/>
              <a:t>árias</a:t>
            </a:r>
            <a:endParaRPr lang="pt-BR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1F65137-A4FC-2444-902B-6F87DE6CF8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u="sng" dirty="0"/>
              <a:t>Pressuposto</a:t>
            </a:r>
            <a:r>
              <a:rPr lang="pt-BR" dirty="0"/>
              <a:t>: as políticas públicas são guiadas por </a:t>
            </a:r>
            <a:r>
              <a:rPr lang="pt-BR" i="1" dirty="0"/>
              <a:t>diretrizes prioritárias</a:t>
            </a:r>
            <a:r>
              <a:rPr lang="pt-BR" dirty="0"/>
              <a:t> que, por sua vez, norteiam as subpolíticas, programas e mudanças incrementais dela decorrentes.</a:t>
            </a:r>
          </a:p>
          <a:p>
            <a:r>
              <a:rPr lang="pt-BR" dirty="0"/>
              <a:t>Hall (1993) identificou três tipos distintos de mudanças: </a:t>
            </a:r>
          </a:p>
          <a:p>
            <a:pPr lvl="1"/>
            <a:r>
              <a:rPr lang="pt-BR" dirty="0"/>
              <a:t>as de “primeira ordem”: ajustes pontuais em instrumentos; </a:t>
            </a:r>
          </a:p>
          <a:p>
            <a:pPr lvl="1"/>
            <a:r>
              <a:rPr lang="pt-BR" dirty="0"/>
              <a:t>as de “segunda ordem”: mudanças em um conjunto de instrumentos; </a:t>
            </a:r>
          </a:p>
          <a:p>
            <a:pPr lvl="1"/>
            <a:r>
              <a:rPr lang="pt-BR" dirty="0"/>
              <a:t>e as de “terceira ordem”: mudanças nos próprios objetivos da política. </a:t>
            </a:r>
          </a:p>
          <a:p>
            <a:r>
              <a:rPr lang="pt-BR" dirty="0" err="1"/>
              <a:t>Howlett</a:t>
            </a:r>
            <a:r>
              <a:rPr lang="pt-BR" dirty="0"/>
              <a:t> e </a:t>
            </a:r>
            <a:r>
              <a:rPr lang="pt-BR" dirty="0" err="1"/>
              <a:t>Ramesh</a:t>
            </a:r>
            <a:r>
              <a:rPr lang="pt-BR" dirty="0"/>
              <a:t> (2003) complementam o argumento de Hall =&gt; quatro tipos de mudanças possíveis nas políticas: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8784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B17C10-B1AE-B04C-803A-FFE932EB2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Diretrizes </a:t>
            </a:r>
            <a:r>
              <a:rPr lang="pt-BR" b="1" dirty="0" err="1"/>
              <a:t>priorit</a:t>
            </a:r>
            <a:r>
              <a:rPr lang="en-US" b="1" dirty="0" err="1"/>
              <a:t>árias</a:t>
            </a:r>
            <a:endParaRPr lang="pt-BR" dirty="0"/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3DC45C2C-65EB-D24A-867B-964720DCFB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7138577"/>
              </p:ext>
            </p:extLst>
          </p:nvPr>
        </p:nvGraphicFramePr>
        <p:xfrm>
          <a:off x="1371600" y="2624447"/>
          <a:ext cx="9601200" cy="29450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2498">
                  <a:extLst>
                    <a:ext uri="{9D8B030D-6E8A-4147-A177-3AD203B41FA5}">
                      <a16:colId xmlns:a16="http://schemas.microsoft.com/office/drawing/2014/main" val="1970881173"/>
                    </a:ext>
                  </a:extLst>
                </a:gridCol>
                <a:gridCol w="2153658">
                  <a:extLst>
                    <a:ext uri="{9D8B030D-6E8A-4147-A177-3AD203B41FA5}">
                      <a16:colId xmlns:a16="http://schemas.microsoft.com/office/drawing/2014/main" val="695275684"/>
                    </a:ext>
                  </a:extLst>
                </a:gridCol>
                <a:gridCol w="2902522">
                  <a:extLst>
                    <a:ext uri="{9D8B030D-6E8A-4147-A177-3AD203B41FA5}">
                      <a16:colId xmlns:a16="http://schemas.microsoft.com/office/drawing/2014/main" val="521123060"/>
                    </a:ext>
                  </a:extLst>
                </a:gridCol>
                <a:gridCol w="2902522">
                  <a:extLst>
                    <a:ext uri="{9D8B030D-6E8A-4147-A177-3AD203B41FA5}">
                      <a16:colId xmlns:a16="http://schemas.microsoft.com/office/drawing/2014/main" val="4156417917"/>
                    </a:ext>
                  </a:extLst>
                </a:gridCol>
              </a:tblGrid>
              <a:tr h="7119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Nível de generalidade do conteúdo da política pública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1201590"/>
                  </a:ext>
                </a:extLst>
              </a:tr>
              <a:tr h="711927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Elemento afetado da política pública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 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Conceito/política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Prática/programa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5145714"/>
                  </a:ext>
                </a:extLst>
              </a:tr>
              <a:tr h="71192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Fins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Objetivos da política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Especificidades do programa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09957489"/>
                  </a:ext>
                </a:extLst>
              </a:tr>
              <a:tr h="8093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Meios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Tipos de instrumento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Componentes do instrumento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1738795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A91AD91A-CAB9-A34E-A740-BBF6C7E584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617713"/>
            <a:ext cx="1715776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</a:t>
            </a:r>
            <a:r>
              <a:rPr kumimoji="0" lang="pt-BR" altLang="pt-BR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Howlett</a:t>
            </a:r>
            <a:r>
              <a:rPr kumimoji="0" lang="pt-BR" altLang="pt-B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kumimoji="0" lang="pt-BR" altLang="pt-BR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Ramesh</a:t>
            </a:r>
            <a:r>
              <a:rPr kumimoji="0" lang="pt-BR" altLang="pt-B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(2003), adaptado a partir de Hall (1993)</a:t>
            </a:r>
            <a:endParaRPr kumimoji="0" lang="pt-BR" altLang="pt-B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osca 5">
            <a:extLst>
              <a:ext uri="{FF2B5EF4-FFF2-40B4-BE49-F238E27FC236}">
                <a16:creationId xmlns:a16="http://schemas.microsoft.com/office/drawing/2014/main" id="{8BE4C6E4-F0EC-FA40-AAAD-1637B05AC7EF}"/>
              </a:ext>
            </a:extLst>
          </p:cNvPr>
          <p:cNvSpPr/>
          <p:nvPr/>
        </p:nvSpPr>
        <p:spPr>
          <a:xfrm>
            <a:off x="4583875" y="3586348"/>
            <a:ext cx="3241964" cy="2031365"/>
          </a:xfrm>
          <a:prstGeom prst="donut">
            <a:avLst>
              <a:gd name="adj" fmla="val 9988"/>
            </a:avLst>
          </a:prstGeom>
          <a:solidFill>
            <a:schemeClr val="tx2">
              <a:lumMod val="75000"/>
              <a:lumOff val="25000"/>
            </a:schemeClr>
          </a:solidFill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590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F3F4AE-7EEF-7047-94ED-A896259D8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Diretrizes </a:t>
            </a:r>
            <a:r>
              <a:rPr lang="pt-BR" b="1" dirty="0" err="1"/>
              <a:t>priorit</a:t>
            </a:r>
            <a:r>
              <a:rPr lang="en-US" b="1" dirty="0" err="1"/>
              <a:t>árias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28DD502-AE2C-014E-822A-DDB3D63213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800" dirty="0"/>
              <a:t>Fases e as </a:t>
            </a:r>
            <a:r>
              <a:rPr lang="pt-BR" sz="2800" u="sng" dirty="0"/>
              <a:t>mudanças nas diretrizes prioritárias</a:t>
            </a:r>
            <a:r>
              <a:rPr lang="pt-BR" sz="2800" dirty="0"/>
              <a:t> das políticas, que: </a:t>
            </a:r>
          </a:p>
          <a:p>
            <a:pPr lvl="1">
              <a:buFont typeface="Wingdings" pitchFamily="2" charset="2"/>
              <a:buChar char="§"/>
            </a:pPr>
            <a:r>
              <a:rPr lang="pt-BR" sz="2800" dirty="0"/>
              <a:t>envolvem alterações profundas (mas não necessariamente bruscas, como em Hall) na política pública e seus principais instrumentos de implementação; </a:t>
            </a:r>
          </a:p>
          <a:p>
            <a:pPr lvl="1">
              <a:buFont typeface="Wingdings" pitchFamily="2" charset="2"/>
              <a:buChar char="§"/>
            </a:pPr>
            <a:r>
              <a:rPr lang="pt-BR" sz="2800" dirty="0"/>
              <a:t>acontecem em contextos de superação dos principais problemas de implementação da diretriz prioritária antecedente. </a:t>
            </a:r>
          </a:p>
        </p:txBody>
      </p:sp>
    </p:spTree>
    <p:extLst>
      <p:ext uri="{BB962C8B-B14F-4D97-AF65-F5344CB8AC3E}">
        <p14:creationId xmlns:p14="http://schemas.microsoft.com/office/powerpoint/2010/main" val="2444559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7EA172-A9DB-9D48-9096-649DA8A40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Problemas de implementa</a:t>
            </a:r>
            <a:r>
              <a:rPr lang="en-US" b="1" dirty="0" err="1"/>
              <a:t>ção</a:t>
            </a:r>
            <a:endParaRPr lang="pt-BR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417940-5D1D-1C46-908A-250FA5742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65365"/>
            <a:ext cx="9826831" cy="4138551"/>
          </a:xfrm>
        </p:spPr>
        <p:txBody>
          <a:bodyPr>
            <a:noAutofit/>
          </a:bodyPr>
          <a:lstStyle/>
          <a:p>
            <a:r>
              <a:rPr lang="pt-BR" sz="2200" dirty="0"/>
              <a:t>Cline (2000) compara dois modelos analíticos relacionados aos problemas de implementação. </a:t>
            </a:r>
          </a:p>
          <a:p>
            <a:r>
              <a:rPr lang="pt-BR" sz="2200" dirty="0"/>
              <a:t>O primeiro, chamado de </a:t>
            </a:r>
            <a:r>
              <a:rPr lang="pt-BR" sz="2200" b="1" dirty="0"/>
              <a:t>“modelo comunicacional” </a:t>
            </a:r>
            <a:r>
              <a:rPr lang="pt-BR" sz="2200" dirty="0"/>
              <a:t>(</a:t>
            </a:r>
            <a:r>
              <a:rPr lang="pt-BR" sz="2200" i="1" dirty="0"/>
              <a:t>communication </a:t>
            </a:r>
            <a:r>
              <a:rPr lang="pt-BR" sz="2200" i="1" dirty="0" err="1"/>
              <a:t>model</a:t>
            </a:r>
            <a:r>
              <a:rPr lang="pt-BR" sz="2200" dirty="0"/>
              <a:t> – CM) =&gt; problemas organizacionais, especialmente relacionados as falhas de comunicação, que levam a problemas de implementação. </a:t>
            </a:r>
          </a:p>
          <a:p>
            <a:r>
              <a:rPr lang="pt-BR" sz="2200" dirty="0"/>
              <a:t>O outro modelo é o </a:t>
            </a:r>
            <a:r>
              <a:rPr lang="pt-BR" sz="2200" b="1" dirty="0"/>
              <a:t>“arcabouço do regime de implementação” </a:t>
            </a:r>
            <a:r>
              <a:rPr lang="pt-BR" sz="2200" dirty="0"/>
              <a:t>(</a:t>
            </a:r>
            <a:r>
              <a:rPr lang="pt-BR" sz="2200" i="1" dirty="0" err="1"/>
              <a:t>implementation</a:t>
            </a:r>
            <a:r>
              <a:rPr lang="pt-BR" sz="2200" i="1" dirty="0"/>
              <a:t> regime framework – IRF</a:t>
            </a:r>
            <a:r>
              <a:rPr lang="pt-BR" sz="2200" dirty="0"/>
              <a:t>) =&gt; problemas de implementação decorrem da dificuldade de se gerar a cooperação necessária entre os atores da implementação (contextos federativos). </a:t>
            </a:r>
          </a:p>
          <a:p>
            <a:r>
              <a:rPr lang="pt-BR" sz="2200" dirty="0"/>
              <a:t>“a principal tarefa da implementação é criar um contexto que induz os participantes a cooperar na presença de conflito de interesses” (p.556). </a:t>
            </a:r>
          </a:p>
        </p:txBody>
      </p:sp>
    </p:spTree>
    <p:extLst>
      <p:ext uri="{BB962C8B-B14F-4D97-AF65-F5344CB8AC3E}">
        <p14:creationId xmlns:p14="http://schemas.microsoft.com/office/powerpoint/2010/main" val="4033942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78ECB1-5990-CE41-9057-518A9C52F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Fases da Descentraliza</a:t>
            </a:r>
            <a:r>
              <a:rPr lang="en-US" b="1" dirty="0" err="1"/>
              <a:t>ção</a:t>
            </a:r>
            <a:r>
              <a:rPr lang="en-US" b="1" dirty="0"/>
              <a:t> da </a:t>
            </a:r>
            <a:r>
              <a:rPr lang="en-US" b="1" dirty="0" err="1"/>
              <a:t>Saúde</a:t>
            </a:r>
            <a:endParaRPr lang="pt-BR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D05AC32-CF69-7345-A620-2CFA70683F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i="1" dirty="0"/>
              <a:t>Fases da descentralização da política de saúde</a:t>
            </a:r>
            <a:r>
              <a:rPr lang="pt-BR" sz="2400" dirty="0"/>
              <a:t> no Brasil: respostas institucionais adotadas frente aos problemas de implementação de cada momento do SUS geraram novos padrões de relações intergovernamentais. </a:t>
            </a:r>
          </a:p>
          <a:p>
            <a:r>
              <a:rPr lang="pt-BR" sz="2400" dirty="0"/>
              <a:t>As </a:t>
            </a:r>
            <a:r>
              <a:rPr lang="pt-BR" sz="2400" i="1" dirty="0"/>
              <a:t>fases da descentralização</a:t>
            </a:r>
            <a:r>
              <a:rPr lang="pt-BR" sz="2400" dirty="0"/>
              <a:t> não são explicadas unicamente por definição de novas regras institucionais em conjunturas críticas (OUVERNY e FLEURY, 2017), mas pela </a:t>
            </a:r>
            <a:r>
              <a:rPr lang="pt-BR" sz="2400" i="1" dirty="0"/>
              <a:t>superação dos problemas de implementação da política</a:t>
            </a:r>
            <a:r>
              <a:rPr lang="pt-BR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60252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4BBD24-5EDD-1A4B-99FD-5C45A47A4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Fase da “descentralização autonomista”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392C682-B0D7-BA41-907A-A2A89CF88F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150427"/>
          </a:xfrm>
        </p:spPr>
        <p:txBody>
          <a:bodyPr>
            <a:normAutofit/>
          </a:bodyPr>
          <a:lstStyle/>
          <a:p>
            <a:r>
              <a:rPr lang="pt-BR" b="1" dirty="0"/>
              <a:t>Diretriz </a:t>
            </a:r>
            <a:r>
              <a:rPr lang="pt-BR" b="1" dirty="0" err="1"/>
              <a:t>priorit</a:t>
            </a:r>
            <a:r>
              <a:rPr lang="en-US" b="1" dirty="0" err="1"/>
              <a:t>ária</a:t>
            </a:r>
            <a:r>
              <a:rPr lang="en-US" dirty="0"/>
              <a:t>: </a:t>
            </a:r>
            <a:r>
              <a:rPr lang="pt-BR" dirty="0"/>
              <a:t>descentralização dos serviços de saúde e a </a:t>
            </a:r>
            <a:r>
              <a:rPr lang="pt-BR" b="1" dirty="0"/>
              <a:t>municipalização</a:t>
            </a:r>
            <a:r>
              <a:rPr lang="pt-BR" dirty="0"/>
              <a:t> dos serviços de atenção básica. </a:t>
            </a:r>
          </a:p>
          <a:p>
            <a:r>
              <a:rPr lang="pt-BR" dirty="0"/>
              <a:t>Falta de clareza sobre o papel de cada ente federado | ampla autonomia dos entes. </a:t>
            </a:r>
          </a:p>
          <a:p>
            <a:r>
              <a:rPr lang="pt-BR" b="1" dirty="0"/>
              <a:t>Principais regras</a:t>
            </a:r>
            <a:r>
              <a:rPr lang="pt-BR" dirty="0"/>
              <a:t>: </a:t>
            </a:r>
          </a:p>
          <a:p>
            <a:pPr lvl="1"/>
            <a:r>
              <a:rPr lang="pt-BR" dirty="0"/>
              <a:t>NOB 01/91 – repasses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serviço</a:t>
            </a:r>
            <a:r>
              <a:rPr lang="en-US" dirty="0"/>
              <a:t> </a:t>
            </a:r>
            <a:r>
              <a:rPr lang="en-US" dirty="0" err="1"/>
              <a:t>prestado</a:t>
            </a:r>
            <a:r>
              <a:rPr lang="en-US" dirty="0"/>
              <a:t>;</a:t>
            </a:r>
            <a:endParaRPr lang="pt-BR" dirty="0"/>
          </a:p>
          <a:p>
            <a:pPr lvl="1"/>
            <a:r>
              <a:rPr lang="pt-BR" dirty="0"/>
              <a:t>NOB 01/93 – primeiras formas de habilitação de estados e municípios ao SUS; cria</a:t>
            </a:r>
            <a:r>
              <a:rPr lang="en-US" dirty="0" err="1"/>
              <a:t>ção</a:t>
            </a:r>
            <a:r>
              <a:rPr lang="en-US" dirty="0"/>
              <a:t> </a:t>
            </a:r>
            <a:r>
              <a:rPr lang="en-US" dirty="0" err="1"/>
              <a:t>fóruns</a:t>
            </a:r>
            <a:r>
              <a:rPr lang="en-US" dirty="0"/>
              <a:t> </a:t>
            </a:r>
            <a:r>
              <a:rPr lang="en-US" dirty="0" err="1"/>
              <a:t>federativos</a:t>
            </a:r>
            <a:r>
              <a:rPr lang="en-US" dirty="0"/>
              <a:t> (CIB e CIT);</a:t>
            </a:r>
            <a:endParaRPr lang="pt-BR" dirty="0"/>
          </a:p>
          <a:p>
            <a:pPr lvl="1"/>
            <a:r>
              <a:rPr lang="pt-BR" dirty="0"/>
              <a:t>NOB 01/96 – recursos per capita para AB e por presta</a:t>
            </a:r>
            <a:r>
              <a:rPr lang="en-US" dirty="0" err="1"/>
              <a:t>ção</a:t>
            </a:r>
            <a:r>
              <a:rPr lang="en-US" dirty="0"/>
              <a:t> de </a:t>
            </a:r>
            <a:r>
              <a:rPr lang="en-US" dirty="0" err="1"/>
              <a:t>serviços</a:t>
            </a:r>
            <a:r>
              <a:rPr lang="en-US" dirty="0"/>
              <a:t> para </a:t>
            </a:r>
            <a:r>
              <a:rPr lang="en-US" dirty="0" err="1"/>
              <a:t>média</a:t>
            </a:r>
            <a:r>
              <a:rPr lang="en-US" dirty="0"/>
              <a:t> e </a:t>
            </a:r>
            <a:r>
              <a:rPr lang="en-US" dirty="0" err="1"/>
              <a:t>alta</a:t>
            </a:r>
            <a:r>
              <a:rPr lang="en-US" dirty="0"/>
              <a:t> </a:t>
            </a:r>
            <a:r>
              <a:rPr lang="en-US" dirty="0" err="1"/>
              <a:t>complexidades</a:t>
            </a:r>
            <a:r>
              <a:rPr lang="en-US" dirty="0"/>
              <a:t>.</a:t>
            </a:r>
          </a:p>
          <a:p>
            <a:pPr marL="384048" lvl="1">
              <a:spcBef>
                <a:spcPts val="1000"/>
              </a:spcBef>
              <a:buFont typeface="Franklin Gothic Book" panose="020B0503020102020204" pitchFamily="34" charset="0"/>
              <a:buChar char="■"/>
            </a:pPr>
            <a:r>
              <a:rPr lang="pt-BR" dirty="0"/>
              <a:t>Portaria Ministerial nº 2121/1998: municípios aderiram massivamente ao PAB =&gt;, que transforma o PAB em Piso de Atenção Básica | introduz o PAB Variável.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819072"/>
      </p:ext>
    </p:extLst>
  </p:cSld>
  <p:clrMapOvr>
    <a:masterClrMapping/>
  </p:clrMapOvr>
</p:sld>
</file>

<file path=ppt/theme/theme1.xml><?xml version="1.0" encoding="utf-8"?>
<a:theme xmlns:a="http://schemas.openxmlformats.org/drawingml/2006/main" name="Cortar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Cortar</Template>
  <TotalTime>1029</TotalTime>
  <Words>958</Words>
  <Application>Microsoft Macintosh PowerPoint</Application>
  <PresentationFormat>Widescreen</PresentationFormat>
  <Paragraphs>134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1" baseType="lpstr">
      <vt:lpstr>Arial</vt:lpstr>
      <vt:lpstr>Calibri</vt:lpstr>
      <vt:lpstr>Franklin Gothic Book</vt:lpstr>
      <vt:lpstr>Times New Roman</vt:lpstr>
      <vt:lpstr>Wingdings</vt:lpstr>
      <vt:lpstr>Cortar</vt:lpstr>
      <vt:lpstr>DESCENTRALIZAÇÃO DA SAÚDE NO BRASIL: Diretrizes Prioritárias e Problemas de Implementação como Indutores das Relações Intergovernamentais</vt:lpstr>
      <vt:lpstr>Argumento</vt:lpstr>
      <vt:lpstr>Argumento</vt:lpstr>
      <vt:lpstr>Diretrizes prioritárias</vt:lpstr>
      <vt:lpstr>Diretrizes prioritárias</vt:lpstr>
      <vt:lpstr>Diretrizes prioritárias</vt:lpstr>
      <vt:lpstr>Problemas de implementação</vt:lpstr>
      <vt:lpstr>Fases da Descentralização da Saúde</vt:lpstr>
      <vt:lpstr>Fase da “descentralização autonomista” </vt:lpstr>
      <vt:lpstr>Fase da “descentralização autonomista” </vt:lpstr>
      <vt:lpstr>Fase da “descentralização dirigida” </vt:lpstr>
      <vt:lpstr>Fase da “descentralização dirigida” </vt:lpstr>
      <vt:lpstr>Apresentação do PowerPoint</vt:lpstr>
      <vt:lpstr>Fase da “descentralização para regionalização” </vt:lpstr>
      <vt:lpstr>Apresentação do PowerPoint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DESCENTRALIZAÇÃO DA SAÚDE NO BRASIL: Diretrizes Prioritárias e Problemas de Implementação como indutores das Relações Intergovernamentais</dc:title>
  <dc:creator>Vanessa Elias de Oliveira</dc:creator>
  <cp:lastModifiedBy>Vanessa Elias de Oliveira</cp:lastModifiedBy>
  <cp:revision>24</cp:revision>
  <dcterms:created xsi:type="dcterms:W3CDTF">2018-03-19T19:57:23Z</dcterms:created>
  <dcterms:modified xsi:type="dcterms:W3CDTF">2018-03-20T13:07:13Z</dcterms:modified>
</cp:coreProperties>
</file>