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79" r:id="rId2"/>
    <p:sldId id="444" r:id="rId3"/>
    <p:sldId id="446" r:id="rId4"/>
    <p:sldId id="445" r:id="rId5"/>
    <p:sldId id="447" r:id="rId6"/>
    <p:sldId id="448" r:id="rId7"/>
    <p:sldId id="450" r:id="rId8"/>
    <p:sldId id="442" r:id="rId9"/>
    <p:sldId id="443" r:id="rId10"/>
    <p:sldId id="452" r:id="rId11"/>
    <p:sldId id="454" r:id="rId12"/>
    <p:sldId id="451" r:id="rId13"/>
    <p:sldId id="45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382" autoAdjust="0"/>
  </p:normalViewPr>
  <p:slideViewPr>
    <p:cSldViewPr>
      <p:cViewPr varScale="1">
        <p:scale>
          <a:sx n="58" d="100"/>
          <a:sy n="58" d="100"/>
        </p:scale>
        <p:origin x="152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7B471-FC7E-4517-A3EA-85747093894B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F3C18-688C-498D-8221-67E04594516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87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3C18-688C-498D-8221-67E0459451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880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3C18-688C-498D-8221-67E04594516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33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3C18-688C-498D-8221-67E04594516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38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3C18-688C-498D-8221-67E04594516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61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3C18-688C-498D-8221-67E04594516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02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3C18-688C-498D-8221-67E04594516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77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3C18-688C-498D-8221-67E04594516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91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3C18-688C-498D-8221-67E04594516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4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3C18-688C-498D-8221-67E04594516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83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3C18-688C-498D-8221-67E04594516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1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3C18-688C-498D-8221-67E04594516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13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3C18-688C-498D-8221-67E04594516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FCCC09-9B40-45D7-9386-37D62289DF8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726A44-6FA0-40FB-B1A3-82B8A81E08D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CCC09-9B40-45D7-9386-37D62289DF8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6A44-6FA0-40FB-B1A3-82B8A81E08D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CCC09-9B40-45D7-9386-37D62289DF8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6A44-6FA0-40FB-B1A3-82B8A81E08D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CCC09-9B40-45D7-9386-37D62289DF8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6A44-6FA0-40FB-B1A3-82B8A81E08D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CCC09-9B40-45D7-9386-37D62289DF8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6A44-6FA0-40FB-B1A3-82B8A81E08D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CCC09-9B40-45D7-9386-37D62289DF8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6A44-6FA0-40FB-B1A3-82B8A81E08D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CCC09-9B40-45D7-9386-37D62289DF8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6A44-6FA0-40FB-B1A3-82B8A81E08D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CCC09-9B40-45D7-9386-37D62289DF8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6A44-6FA0-40FB-B1A3-82B8A81E08D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CCC09-9B40-45D7-9386-37D62289DF8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6A44-6FA0-40FB-B1A3-82B8A81E08D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2FCCC09-9B40-45D7-9386-37D62289DF8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6A44-6FA0-40FB-B1A3-82B8A81E08D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FCCC09-9B40-45D7-9386-37D62289DF8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726A44-6FA0-40FB-B1A3-82B8A81E08D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2FCCC09-9B40-45D7-9386-37D62289DF87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726A44-6FA0-40FB-B1A3-82B8A81E08D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32560" y="1052736"/>
            <a:ext cx="7406640" cy="1368152"/>
          </a:xfrm>
        </p:spPr>
        <p:txBody>
          <a:bodyPr>
            <a:normAutofit fontScale="90000"/>
          </a:bodyPr>
          <a:lstStyle/>
          <a:p>
            <a:br>
              <a:rPr lang="pt-BR" b="1" dirty="0"/>
            </a:br>
            <a:br>
              <a:rPr lang="pt-BR" b="1" dirty="0"/>
            </a:br>
            <a:br>
              <a:rPr lang="pt-BR" dirty="0"/>
            </a:b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611560" y="134076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/>
              <a:t>Sistemas nacionais e decisões locais: reflexões sobre a implementação da política nacional de assistência social</a:t>
            </a:r>
            <a:endParaRPr lang="pt-BR" sz="2400" dirty="0"/>
          </a:p>
        </p:txBody>
      </p:sp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685800" y="3356992"/>
            <a:ext cx="8062664" cy="1368152"/>
          </a:xfrm>
        </p:spPr>
        <p:txBody>
          <a:bodyPr>
            <a:noAutofit/>
          </a:bodyPr>
          <a:lstStyle/>
          <a:p>
            <a:r>
              <a:rPr lang="en-US" sz="2400" b="1" dirty="0"/>
              <a:t>Renata Bichir – EACH/USP e CEM</a:t>
            </a:r>
          </a:p>
          <a:p>
            <a:r>
              <a:rPr lang="en-US" sz="2200" b="1" dirty="0"/>
              <a:t>(renatabichir@gmail.com)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259632" y="580526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Seminário ENAP</a:t>
            </a:r>
          </a:p>
          <a:p>
            <a:pPr algn="ctr"/>
            <a:r>
              <a:rPr lang="pt-BR" b="1" dirty="0"/>
              <a:t>20 de março de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/>
              <a:t>Olhando</a:t>
            </a:r>
            <a:r>
              <a:rPr lang="en-US" sz="3200" dirty="0"/>
              <a:t> para o local – o </a:t>
            </a:r>
            <a:r>
              <a:rPr lang="en-US" sz="3200" dirty="0" err="1"/>
              <a:t>caso</a:t>
            </a:r>
            <a:r>
              <a:rPr lang="en-US" sz="3200" dirty="0"/>
              <a:t> de SP</a:t>
            </a:r>
          </a:p>
        </p:txBody>
      </p:sp>
      <p:sp>
        <p:nvSpPr>
          <p:cNvPr id="4" name="Retângulo 3"/>
          <p:cNvSpPr/>
          <p:nvPr/>
        </p:nvSpPr>
        <p:spPr>
          <a:xfrm>
            <a:off x="539552" y="761763"/>
            <a:ext cx="8424936" cy="513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Governança local da assistência social explicada por: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1)recursos de poder, constrangimentos e capacidades construídos na </a:t>
            </a:r>
            <a:r>
              <a:rPr lang="pt-BR" sz="2000" i="1" dirty="0"/>
              <a:t>interação</a:t>
            </a:r>
            <a:r>
              <a:rPr lang="pt-BR" sz="2000" dirty="0"/>
              <a:t> entre atores estatais e não estatais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2)Modos de interação e disputa entre atores estatais e organizações da sociedade civil em arenas formais (COMAS, FAS, Câmara) e informais (múltiplas teias de relações)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3)Ideias defendidas pelos atores centrais e seus </a:t>
            </a:r>
            <a:r>
              <a:rPr lang="pt-BR" sz="2000" i="1" dirty="0"/>
              <a:t>instrumentos </a:t>
            </a:r>
            <a:r>
              <a:rPr lang="pt-BR" sz="2000" dirty="0"/>
              <a:t>para transformar crenças em políticas públicas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4)</a:t>
            </a:r>
            <a:r>
              <a:rPr lang="pt-BR" sz="2000" i="1" dirty="0" err="1"/>
              <a:t>Politics</a:t>
            </a:r>
            <a:r>
              <a:rPr lang="pt-BR" sz="2000" dirty="0"/>
              <a:t> importa, mas não explica tudo: importância da vinculação do secretário municipal à comunidade da assistência social, para além da clivagem direita/esquerda</a:t>
            </a:r>
          </a:p>
        </p:txBody>
      </p:sp>
    </p:spTree>
    <p:extLst>
      <p:ext uri="{BB962C8B-B14F-4D97-AF65-F5344CB8AC3E}">
        <p14:creationId xmlns:p14="http://schemas.microsoft.com/office/powerpoint/2010/main" val="1316977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/>
              <a:t>Considerações</a:t>
            </a:r>
            <a:r>
              <a:rPr lang="en-US" sz="3200" dirty="0"/>
              <a:t> </a:t>
            </a:r>
            <a:r>
              <a:rPr lang="en-US" sz="3200" dirty="0" err="1"/>
              <a:t>finais</a:t>
            </a:r>
            <a:r>
              <a:rPr lang="en-US" sz="3200" dirty="0"/>
              <a:t> e agendas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539552" y="761763"/>
            <a:ext cx="8424936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Assim como não devemos deduzir de macro instituições como “federalismo” quais serão as consequências para políticas sociais diversas, o mesmo se aplica no caso de políticas nacionalmente reguladas – não derivam diretamente daí os padrões locais de implementação de políticas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Importância da análise da interrelação entre diferentes camadas de normatização, considerando as interações entre atores estatais e não estatais em diferentes ambientes institucionais; diferentes constrangimentos e oportunidades para os padrões locais de implementação das políticas</a:t>
            </a:r>
            <a:r>
              <a:rPr lang="pt-BR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083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 fontScale="90000"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200" dirty="0"/>
              <a:t>Perguntas de pesquisa e agenda futura</a:t>
            </a:r>
          </a:p>
        </p:txBody>
      </p:sp>
      <p:sp>
        <p:nvSpPr>
          <p:cNvPr id="4" name="Retângulo 3"/>
          <p:cNvSpPr/>
          <p:nvPr/>
        </p:nvSpPr>
        <p:spPr>
          <a:xfrm>
            <a:off x="539552" y="764704"/>
            <a:ext cx="8424936" cy="3993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Como diferentes estratégias de governança multinível afetam a implementação da assistência social em metrópoles? </a:t>
            </a:r>
            <a:endParaRPr lang="pt-BR" sz="23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3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/>
              <a:t>Como os níveis subnacionais – estados e municípios – traduzem, adaptam e transformam a produção normativa nacional, além de criar sua própria camada de normatização, afetando assim a governança local da assistência social?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000182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200" dirty="0"/>
              <a:t>Linhas de pesquisa</a:t>
            </a:r>
          </a:p>
        </p:txBody>
      </p:sp>
      <p:sp>
        <p:nvSpPr>
          <p:cNvPr id="4" name="Retângulo 3"/>
          <p:cNvSpPr/>
          <p:nvPr/>
        </p:nvSpPr>
        <p:spPr>
          <a:xfrm>
            <a:off x="539552" y="764704"/>
            <a:ext cx="8424936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dirty="0"/>
          </a:p>
          <a:p>
            <a:r>
              <a:rPr lang="pt-BR" dirty="0"/>
              <a:t>1)Análise multinível com foco na </a:t>
            </a:r>
            <a:r>
              <a:rPr lang="pt-BR" b="1" dirty="0"/>
              <a:t>dimensão vertical</a:t>
            </a:r>
            <a:r>
              <a:rPr lang="pt-BR" dirty="0"/>
              <a:t>: consideração dos modos de articulação entre os níveis subnacionais e nacional, considerando os espaços federativos de estruturação da política – CIB e CIT – e as principais arenas institucionais da política nacional (CNAS e MDS); consideração também do papel das redes de relações entre os atores relevantes no processo de construção dos normativos principais nos níveis subnacionais.</a:t>
            </a:r>
          </a:p>
          <a:p>
            <a:endParaRPr lang="pt-BR" dirty="0"/>
          </a:p>
          <a:p>
            <a:r>
              <a:rPr lang="pt-BR" dirty="0"/>
              <a:t>2) Análise multinível com foco na </a:t>
            </a:r>
            <a:r>
              <a:rPr lang="pt-BR" b="1" dirty="0"/>
              <a:t>dimensão horizontal</a:t>
            </a:r>
            <a:r>
              <a:rPr lang="pt-BR" dirty="0"/>
              <a:t>: modos de interação entre atores da assistência social – burocracias, políticos de base local, organizações da sociedade civil, movimentos sociais e a população alvo da política; consideração também de modos de articulação entre a política de assistência social e outras políticas sociais.</a:t>
            </a:r>
          </a:p>
          <a:p>
            <a:endParaRPr lang="pt-BR" dirty="0"/>
          </a:p>
          <a:p>
            <a:r>
              <a:rPr lang="pt-BR" dirty="0"/>
              <a:t>3)</a:t>
            </a:r>
            <a:r>
              <a:rPr lang="pt-BR" b="1" dirty="0"/>
              <a:t>Análise comparada</a:t>
            </a:r>
            <a:r>
              <a:rPr lang="pt-BR" dirty="0"/>
              <a:t> de padrões de governança na assistência entre metrópoles</a:t>
            </a:r>
          </a:p>
        </p:txBody>
      </p:sp>
    </p:spTree>
    <p:extLst>
      <p:ext uri="{BB962C8B-B14F-4D97-AF65-F5344CB8AC3E}">
        <p14:creationId xmlns:p14="http://schemas.microsoft.com/office/powerpoint/2010/main" val="16727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/>
              <a:t>Federalismo</a:t>
            </a:r>
            <a:r>
              <a:rPr lang="en-US" sz="3200" dirty="0"/>
              <a:t> e </a:t>
            </a:r>
            <a:r>
              <a:rPr lang="en-US" sz="3200" dirty="0" err="1"/>
              <a:t>políticas</a:t>
            </a:r>
            <a:r>
              <a:rPr lang="en-US" sz="3200" dirty="0"/>
              <a:t> </a:t>
            </a:r>
            <a:r>
              <a:rPr lang="en-US" sz="3200" dirty="0" err="1"/>
              <a:t>sociais</a:t>
            </a:r>
            <a:endParaRPr lang="en-US" sz="3200" dirty="0"/>
          </a:p>
        </p:txBody>
      </p:sp>
      <p:sp>
        <p:nvSpPr>
          <p:cNvPr id="4" name="Retângulo 3"/>
          <p:cNvSpPr/>
          <p:nvPr/>
        </p:nvSpPr>
        <p:spPr>
          <a:xfrm>
            <a:off x="539552" y="846866"/>
            <a:ext cx="8424936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/>
              <a:t>Contexto pós Constituição Federal de 1988: grandes expectativas </a:t>
            </a:r>
            <a:r>
              <a:rPr lang="pt-BR" sz="2200" i="1" dirty="0"/>
              <a:t>normativas</a:t>
            </a:r>
            <a:r>
              <a:rPr lang="pt-BR" sz="2200" dirty="0"/>
              <a:t> em torno da </a:t>
            </a:r>
            <a:r>
              <a:rPr lang="pt-BR" sz="2200" i="1" dirty="0"/>
              <a:t>descentralização</a:t>
            </a:r>
            <a:r>
              <a:rPr lang="pt-BR" sz="2200" dirty="0"/>
              <a:t>, entendida de maneira ampla e entusiasmada (democratização, participação, poder local, adaptação)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2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/>
              <a:t>Debate polissêmico e disputado – federalismo, centralização, descentralização; vantagens da consideração de </a:t>
            </a:r>
            <a:r>
              <a:rPr lang="pt-BR" sz="2200" i="1" dirty="0"/>
              <a:t>tipos</a:t>
            </a:r>
            <a:r>
              <a:rPr lang="pt-BR" sz="2200" dirty="0"/>
              <a:t> de descentralização, não necessariamente convergentes (administrativa, política, financeira); avanços nos estudos empíricos e comparados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12100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/>
              <a:t>Federalismo</a:t>
            </a:r>
            <a:r>
              <a:rPr lang="en-US" sz="3200" dirty="0"/>
              <a:t> e </a:t>
            </a:r>
            <a:r>
              <a:rPr lang="en-US" sz="3200" dirty="0" err="1"/>
              <a:t>políticas</a:t>
            </a:r>
            <a:r>
              <a:rPr lang="en-US" sz="3200" dirty="0"/>
              <a:t> </a:t>
            </a:r>
            <a:r>
              <a:rPr lang="en-US" sz="3200" dirty="0" err="1"/>
              <a:t>sociais</a:t>
            </a:r>
            <a:endParaRPr lang="en-US" sz="3200" dirty="0"/>
          </a:p>
        </p:txBody>
      </p:sp>
      <p:sp>
        <p:nvSpPr>
          <p:cNvPr id="4" name="Retângulo 3"/>
          <p:cNvSpPr/>
          <p:nvPr/>
        </p:nvSpPr>
        <p:spPr>
          <a:xfrm>
            <a:off x="539552" y="846866"/>
            <a:ext cx="8424936" cy="5890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100" dirty="0"/>
              <a:t>Montagem de </a:t>
            </a:r>
            <a:r>
              <a:rPr lang="pt-BR" sz="2100" b="1" i="1" dirty="0"/>
              <a:t>sistemas nacionais de políticas</a:t>
            </a:r>
            <a:r>
              <a:rPr lang="pt-BR" sz="2100" dirty="0"/>
              <a:t> no contexto das reformas iniciadas nos anos 1990 – divisões de competências e responsabilidades entre entes federativos; instituições de participação e mecanismos de repasses de recursos; mecanismos de incentivo e indução federal para a implementação no nível municipal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1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100" dirty="0"/>
              <a:t>Arretche (2009, 2012): diferença entre </a:t>
            </a:r>
            <a:r>
              <a:rPr lang="pt-BR" sz="2100" i="1" dirty="0" err="1"/>
              <a:t>policy</a:t>
            </a:r>
            <a:r>
              <a:rPr lang="pt-BR" sz="2100" i="1" dirty="0"/>
              <a:t> </a:t>
            </a:r>
            <a:r>
              <a:rPr lang="pt-BR" sz="2100" i="1" dirty="0" err="1"/>
              <a:t>decision</a:t>
            </a:r>
            <a:r>
              <a:rPr lang="pt-BR" sz="2100" i="1" dirty="0"/>
              <a:t>-making</a:t>
            </a:r>
            <a:r>
              <a:rPr lang="pt-BR" sz="2100" dirty="0"/>
              <a:t> (ainda centralizado no nível federal) e </a:t>
            </a:r>
            <a:r>
              <a:rPr lang="pt-BR" sz="2100" i="1" dirty="0" err="1"/>
              <a:t>policy</a:t>
            </a:r>
            <a:r>
              <a:rPr lang="pt-BR" sz="2100" i="1" dirty="0"/>
              <a:t>-making </a:t>
            </a:r>
            <a:r>
              <a:rPr lang="pt-BR" sz="2100" dirty="0"/>
              <a:t>muda o patamar do debate sobre as consequências do federalismo para as políticas sociais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411009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/>
              <a:t>Limites</a:t>
            </a:r>
            <a:r>
              <a:rPr lang="en-US" sz="3200" dirty="0"/>
              <a:t> </a:t>
            </a:r>
            <a:r>
              <a:rPr lang="en-US" sz="3200" dirty="0" err="1"/>
              <a:t>explicativos</a:t>
            </a:r>
            <a:r>
              <a:rPr lang="en-US" sz="3200" dirty="0"/>
              <a:t> e </a:t>
            </a:r>
            <a:r>
              <a:rPr lang="en-US" sz="3200" dirty="0" err="1"/>
              <a:t>novas</a:t>
            </a:r>
            <a:r>
              <a:rPr lang="en-US" sz="3200" dirty="0"/>
              <a:t> agendas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539552" y="846866"/>
            <a:ext cx="84249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/>
              <a:t>Debate sobre sistemas nacionais precisa levar a sério a literatura sobre </a:t>
            </a:r>
            <a:r>
              <a:rPr lang="pt-BR" sz="2200" i="1" dirty="0"/>
              <a:t>implementação</a:t>
            </a:r>
            <a:r>
              <a:rPr lang="pt-BR" sz="2200" dirty="0"/>
              <a:t> – “</a:t>
            </a:r>
            <a:r>
              <a:rPr lang="pt-BR" sz="2200" i="1" dirty="0" err="1"/>
              <a:t>policy</a:t>
            </a:r>
            <a:r>
              <a:rPr lang="pt-BR" sz="2200" i="1" dirty="0"/>
              <a:t> making</a:t>
            </a:r>
            <a:r>
              <a:rPr lang="pt-BR" sz="2200" dirty="0"/>
              <a:t>” não é “execução” local de regras nacionais, implica decisões tomadas nos níveis subnacionais.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/>
              <a:t>Importância do mapeamento sistemático do espaço para </a:t>
            </a:r>
            <a:r>
              <a:rPr lang="pt-BR" sz="2200" i="1" dirty="0"/>
              <a:t>autonomia decisória dos entes subnacionais</a:t>
            </a:r>
            <a:r>
              <a:rPr lang="pt-BR" sz="2200" dirty="0"/>
              <a:t> (Gomes, 2010) – mesmo em políticas nacionalmente reguladas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/>
              <a:t>Importância da consideração de padrões de </a:t>
            </a:r>
            <a:r>
              <a:rPr lang="pt-BR" sz="2200" i="1" dirty="0"/>
              <a:t>governança multinível </a:t>
            </a:r>
            <a:r>
              <a:rPr lang="pt-BR" sz="2200" dirty="0"/>
              <a:t>– seja por conta de mudanças nas políticas, seja devido a aporias analíticas</a:t>
            </a:r>
            <a:endParaRPr lang="pt-BR" sz="2200" i="1" dirty="0"/>
          </a:p>
        </p:txBody>
      </p:sp>
    </p:spTree>
    <p:extLst>
      <p:ext uri="{BB962C8B-B14F-4D97-AF65-F5344CB8AC3E}">
        <p14:creationId xmlns:p14="http://schemas.microsoft.com/office/powerpoint/2010/main" val="443646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/>
              <a:t>Limites</a:t>
            </a:r>
            <a:r>
              <a:rPr lang="en-US" sz="3200" dirty="0"/>
              <a:t> </a:t>
            </a:r>
            <a:r>
              <a:rPr lang="en-US" sz="3200" dirty="0" err="1"/>
              <a:t>explicativos</a:t>
            </a:r>
            <a:r>
              <a:rPr lang="en-US" sz="3200" dirty="0"/>
              <a:t> e </a:t>
            </a:r>
            <a:r>
              <a:rPr lang="en-US" sz="3200" dirty="0" err="1"/>
              <a:t>novas</a:t>
            </a:r>
            <a:r>
              <a:rPr lang="en-US" sz="3200" dirty="0"/>
              <a:t> agendas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539552" y="846866"/>
            <a:ext cx="8424936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/>
              <a:t>Transformações recentes nas políticas sociais, em diferentes contextos (</a:t>
            </a:r>
            <a:r>
              <a:rPr lang="pt-BR" sz="2200" dirty="0" err="1"/>
              <a:t>Kazepov</a:t>
            </a:r>
            <a:r>
              <a:rPr lang="pt-BR" sz="2200" dirty="0"/>
              <a:t> &amp; </a:t>
            </a:r>
            <a:r>
              <a:rPr lang="pt-BR" sz="2200" dirty="0" err="1"/>
              <a:t>Barberis</a:t>
            </a:r>
            <a:r>
              <a:rPr lang="pt-BR" sz="2200" dirty="0"/>
              <a:t>, 2013):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/>
              <a:t>Dimensão vertical: reorganização territorial dos poderes regulatórios, importância da análise das camadas de regulação e normatização da política nos níveis federal, estadual e municipal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200" dirty="0"/>
              <a:t>Dimensão horizontal: a interação entre um número cada vez maior e mais diversificado de atores estatais e não estatais, em diferentes espaços institucionais; olhar para </a:t>
            </a:r>
            <a:r>
              <a:rPr lang="pt-BR" sz="2200" i="1" dirty="0"/>
              <a:t>arranjos de governança</a:t>
            </a:r>
            <a:r>
              <a:rPr lang="pt-BR" sz="2200" dirty="0"/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2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200" i="1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200" i="1" dirty="0"/>
          </a:p>
        </p:txBody>
      </p:sp>
    </p:spTree>
    <p:extLst>
      <p:ext uri="{BB962C8B-B14F-4D97-AF65-F5344CB8AC3E}">
        <p14:creationId xmlns:p14="http://schemas.microsoft.com/office/powerpoint/2010/main" val="243911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Debate no </a:t>
            </a:r>
            <a:r>
              <a:rPr lang="en-US" sz="3200" dirty="0" err="1"/>
              <a:t>caso</a:t>
            </a:r>
            <a:r>
              <a:rPr lang="en-US" sz="3200" dirty="0"/>
              <a:t> da </a:t>
            </a:r>
            <a:r>
              <a:rPr lang="en-US" sz="3200" dirty="0" err="1"/>
              <a:t>assistência</a:t>
            </a:r>
            <a:r>
              <a:rPr lang="en-US" sz="3200" dirty="0"/>
              <a:t> social</a:t>
            </a:r>
          </a:p>
        </p:txBody>
      </p:sp>
      <p:sp>
        <p:nvSpPr>
          <p:cNvPr id="4" name="Retângulo 3"/>
          <p:cNvSpPr/>
          <p:nvPr/>
        </p:nvSpPr>
        <p:spPr>
          <a:xfrm>
            <a:off x="539552" y="836712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100" dirty="0"/>
              <a:t>SUAS: desafios da construção de uma política pública assentada em </a:t>
            </a:r>
            <a:r>
              <a:rPr lang="pt-BR" sz="2100" i="1" dirty="0"/>
              <a:t>direitos</a:t>
            </a:r>
            <a:r>
              <a:rPr lang="pt-BR" sz="2100" dirty="0"/>
              <a:t>, em contraposição ao legado histórico do campo; </a:t>
            </a:r>
            <a:r>
              <a:rPr lang="pt-BR" sz="2100" i="1" dirty="0"/>
              <a:t>serviços e benefícios</a:t>
            </a:r>
            <a:endParaRPr lang="pt-BR" sz="21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100" dirty="0"/>
              <a:t>Processo lento e complexo de construção de </a:t>
            </a:r>
            <a:r>
              <a:rPr lang="pt-BR" sz="2100" i="1" dirty="0"/>
              <a:t>capacidades estatais</a:t>
            </a:r>
            <a:r>
              <a:rPr lang="pt-BR" sz="2100" dirty="0"/>
              <a:t>, não só no nível federal como no nível local (</a:t>
            </a:r>
            <a:r>
              <a:rPr lang="pt-BR" sz="2100" dirty="0" err="1"/>
              <a:t>Jaccoud</a:t>
            </a:r>
            <a:r>
              <a:rPr lang="pt-BR" sz="2100" dirty="0"/>
              <a:t>, Bichir e Mesquita, 2017); capacidades construídas a partir de </a:t>
            </a:r>
            <a:r>
              <a:rPr lang="pt-BR" sz="2100" i="1" dirty="0"/>
              <a:t>janelas de oportunidade</a:t>
            </a:r>
            <a:r>
              <a:rPr lang="pt-BR" sz="2100" dirty="0"/>
              <a:t> específicas (dimensão histórica e política)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100" dirty="0"/>
              <a:t>Sistema nacional que surge alimentado por experiências locais (SP, BH, </a:t>
            </a:r>
            <a:r>
              <a:rPr lang="pt-BR" sz="2100" dirty="0" err="1"/>
              <a:t>PoA</a:t>
            </a:r>
            <a:r>
              <a:rPr lang="pt-BR" sz="2100" dirty="0"/>
              <a:t>, entre outras); mobilização e ativismo, redes de atores e processos de aprendizado </a:t>
            </a:r>
          </a:p>
          <a:p>
            <a:pPr algn="just">
              <a:lnSpc>
                <a:spcPct val="150000"/>
              </a:lnSpc>
            </a:pPr>
            <a:endParaRPr lang="pt-BR" sz="2100" dirty="0"/>
          </a:p>
          <a:p>
            <a:pPr algn="just">
              <a:lnSpc>
                <a:spcPct val="150000"/>
              </a:lnSpc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43517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Debate no </a:t>
            </a:r>
            <a:r>
              <a:rPr lang="en-US" sz="3200" dirty="0" err="1"/>
              <a:t>caso</a:t>
            </a:r>
            <a:r>
              <a:rPr lang="en-US" sz="3200" dirty="0"/>
              <a:t> da </a:t>
            </a:r>
            <a:r>
              <a:rPr lang="en-US" sz="3200" dirty="0" err="1"/>
              <a:t>assistência</a:t>
            </a:r>
            <a:r>
              <a:rPr lang="en-US" sz="3200" dirty="0"/>
              <a:t> social</a:t>
            </a:r>
          </a:p>
        </p:txBody>
      </p:sp>
      <p:sp>
        <p:nvSpPr>
          <p:cNvPr id="4" name="Retângulo 3"/>
          <p:cNvSpPr/>
          <p:nvPr/>
        </p:nvSpPr>
        <p:spPr>
          <a:xfrm>
            <a:off x="539552" y="764704"/>
            <a:ext cx="8424936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300" dirty="0"/>
              <a:t>Construção da ideia de </a:t>
            </a:r>
            <a:r>
              <a:rPr lang="pt-BR" sz="2300" i="1" dirty="0"/>
              <a:t>responsabilidade pública </a:t>
            </a:r>
            <a:r>
              <a:rPr lang="pt-BR" sz="2300" dirty="0"/>
              <a:t>pela assistência – no campo da implementação, esta passa, cada vez mais, pela </a:t>
            </a:r>
            <a:r>
              <a:rPr lang="pt-BR" sz="2300" i="1" dirty="0"/>
              <a:t>capacidade estatal pela regulação dos serviços</a:t>
            </a:r>
            <a:r>
              <a:rPr lang="pt-BR" sz="2300" dirty="0"/>
              <a:t>, e não somente pela provisão direta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300" dirty="0"/>
              <a:t>SUAS como nova camada de incentivos e constrangimentos que afeta diferentes jogos e trajetórias de implementação da política de assistência social no nível local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300" dirty="0"/>
              <a:t>Capilaridade e maior convergência nos padrões gerais (Censo SUAS) + desafios locais particulares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42130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SUAS </a:t>
            </a:r>
            <a:r>
              <a:rPr lang="en-US" sz="3200" dirty="0" err="1"/>
              <a:t>em</a:t>
            </a:r>
            <a:r>
              <a:rPr lang="en-US" sz="3200" dirty="0"/>
              <a:t> </a:t>
            </a:r>
            <a:r>
              <a:rPr lang="en-US" sz="3200" dirty="0" err="1"/>
              <a:t>construção</a:t>
            </a:r>
            <a:endParaRPr lang="en-US" sz="3200" dirty="0"/>
          </a:p>
        </p:txBody>
      </p:sp>
      <p:sp>
        <p:nvSpPr>
          <p:cNvPr id="4" name="Retângulo 3"/>
          <p:cNvSpPr/>
          <p:nvPr/>
        </p:nvSpPr>
        <p:spPr>
          <a:xfrm>
            <a:off x="539552" y="761763"/>
            <a:ext cx="84249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CF (1988)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LOAS (1993)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CNAS (1994)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PNAS (2004)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NOB-SUAS (2005)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Tipificação Nacional dos Serviços Socioassistenciais (2009)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Lei do SUAS (Lei 12.435 de 2011)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Capilaridade da rede de equipamentos públicos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Relevância da CIT como espaço de pactuação federativa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/>
              <a:t>Relações entre assistência social e transferência de renda; Cadastro Único </a:t>
            </a:r>
          </a:p>
        </p:txBody>
      </p:sp>
    </p:spTree>
    <p:extLst>
      <p:ext uri="{BB962C8B-B14F-4D97-AF65-F5344CB8AC3E}">
        <p14:creationId xmlns:p14="http://schemas.microsoft.com/office/powerpoint/2010/main" val="1385399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/>
              <a:t>Olhando</a:t>
            </a:r>
            <a:r>
              <a:rPr lang="en-US" sz="3200" dirty="0"/>
              <a:t> para o local – o </a:t>
            </a:r>
            <a:r>
              <a:rPr lang="en-US" sz="3200" dirty="0" err="1"/>
              <a:t>caso</a:t>
            </a:r>
            <a:r>
              <a:rPr lang="en-US" sz="3200" dirty="0"/>
              <a:t> de SP</a:t>
            </a:r>
          </a:p>
        </p:txBody>
      </p:sp>
      <p:sp>
        <p:nvSpPr>
          <p:cNvPr id="4" name="Retângulo 3"/>
          <p:cNvSpPr/>
          <p:nvPr/>
        </p:nvSpPr>
        <p:spPr>
          <a:xfrm>
            <a:off x="539552" y="761763"/>
            <a:ext cx="8424936" cy="5424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100" dirty="0"/>
              <a:t>Expectativas normativas X dinâmicas de implementação local: diferentes </a:t>
            </a:r>
            <a:r>
              <a:rPr lang="pt-BR" sz="2100" i="1" dirty="0"/>
              <a:t>modos de implementação do SUAS</a:t>
            </a:r>
            <a:r>
              <a:rPr lang="pt-BR" sz="2100" dirty="0"/>
              <a:t>, mesmo em contextos como São Paulo (Bichir, </a:t>
            </a:r>
            <a:r>
              <a:rPr lang="pt-BR" sz="2100" dirty="0" err="1"/>
              <a:t>Brettas</a:t>
            </a:r>
            <a:r>
              <a:rPr lang="pt-BR" sz="2100" dirty="0"/>
              <a:t> e </a:t>
            </a:r>
            <a:r>
              <a:rPr lang="pt-BR" sz="2100" dirty="0" err="1"/>
              <a:t>Canato</a:t>
            </a:r>
            <a:r>
              <a:rPr lang="pt-BR" sz="2100" dirty="0"/>
              <a:t>, 2017)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100" dirty="0"/>
              <a:t>“Queremos seguir o SUAS, mas a régua nacional não cabe aqui” (secretária municipal da assistência social)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100" dirty="0"/>
              <a:t>Modos de construção de normativos e regulações locais importa, mesmo com a especificação crescente de regras nacionais – relações e interações entre burocratas, políticos e organizações sociais ajudam a entender as camadas subnacionais de normatização</a:t>
            </a:r>
          </a:p>
        </p:txBody>
      </p:sp>
    </p:spTree>
    <p:extLst>
      <p:ext uri="{BB962C8B-B14F-4D97-AF65-F5344CB8AC3E}">
        <p14:creationId xmlns:p14="http://schemas.microsoft.com/office/powerpoint/2010/main" val="2929858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7664</TotalTime>
  <Words>1109</Words>
  <Application>Microsoft Office PowerPoint</Application>
  <PresentationFormat>Apresentação na tela (4:3)</PresentationFormat>
  <Paragraphs>80</Paragraphs>
  <Slides>13</Slides>
  <Notes>12</Notes>
  <HiddenSlides>1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Lucida Sans Unicode</vt:lpstr>
      <vt:lpstr>Verdana</vt:lpstr>
      <vt:lpstr>Wingdings 2</vt:lpstr>
      <vt:lpstr>Wingdings 3</vt:lpstr>
      <vt:lpstr>Concurso</vt:lpstr>
      <vt:lpstr>   </vt:lpstr>
      <vt:lpstr>Federalismo e políticas sociais</vt:lpstr>
      <vt:lpstr>Federalismo e políticas sociais</vt:lpstr>
      <vt:lpstr>Limites explicativos e novas agendas</vt:lpstr>
      <vt:lpstr>Limites explicativos e novas agendas</vt:lpstr>
      <vt:lpstr>Debate no caso da assistência social</vt:lpstr>
      <vt:lpstr>Debate no caso da assistência social</vt:lpstr>
      <vt:lpstr>SUAS em construção</vt:lpstr>
      <vt:lpstr>Olhando para o local – o caso de SP</vt:lpstr>
      <vt:lpstr>Olhando para o local – o caso de SP</vt:lpstr>
      <vt:lpstr>Considerações finais e agendas</vt:lpstr>
      <vt:lpstr>Perguntas de pesquisa e agenda futura</vt:lpstr>
      <vt:lpstr>Linhas de pesquisa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Indicadores</dc:title>
  <dc:creator>usuario</dc:creator>
  <cp:lastModifiedBy>Renata Bichir</cp:lastModifiedBy>
  <cp:revision>433</cp:revision>
  <dcterms:created xsi:type="dcterms:W3CDTF">2013-07-26T17:57:45Z</dcterms:created>
  <dcterms:modified xsi:type="dcterms:W3CDTF">2018-03-20T13:05:46Z</dcterms:modified>
</cp:coreProperties>
</file>