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6" r:id="rId3"/>
    <p:sldId id="258" r:id="rId4"/>
    <p:sldId id="259" r:id="rId5"/>
    <p:sldId id="260" r:id="rId6"/>
    <p:sldId id="277" r:id="rId7"/>
    <p:sldId id="261" r:id="rId8"/>
    <p:sldId id="264" r:id="rId9"/>
    <p:sldId id="266" r:id="rId10"/>
    <p:sldId id="267" r:id="rId11"/>
    <p:sldId id="278" r:id="rId12"/>
    <p:sldId id="274" r:id="rId13"/>
    <p:sldId id="275" r:id="rId1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56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FEF89-0459-4887-808F-B7B2823B67B2}" type="datetimeFigureOut">
              <a:rPr lang="pt-BR" smtClean="0"/>
              <a:t>20/03/18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48C8B-2D55-46D6-A2CC-DE691EC90A9E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78571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FEF89-0459-4887-808F-B7B2823B67B2}" type="datetimeFigureOut">
              <a:rPr lang="pt-BR" smtClean="0"/>
              <a:t>20/03/18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48C8B-2D55-46D6-A2CC-DE691EC90A9E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35552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FEF89-0459-4887-808F-B7B2823B67B2}" type="datetimeFigureOut">
              <a:rPr lang="pt-BR" smtClean="0"/>
              <a:t>20/03/18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48C8B-2D55-46D6-A2CC-DE691EC90A9E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64987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FEF89-0459-4887-808F-B7B2823B67B2}" type="datetimeFigureOut">
              <a:rPr lang="pt-BR" smtClean="0"/>
              <a:t>20/03/18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48C8B-2D55-46D6-A2CC-DE691EC90A9E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04894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FEF89-0459-4887-808F-B7B2823B67B2}" type="datetimeFigureOut">
              <a:rPr lang="pt-BR" smtClean="0"/>
              <a:t>20/03/18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48C8B-2D55-46D6-A2CC-DE691EC90A9E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3743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FEF89-0459-4887-808F-B7B2823B67B2}" type="datetimeFigureOut">
              <a:rPr lang="pt-BR" smtClean="0"/>
              <a:t>20/03/18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48C8B-2D55-46D6-A2CC-DE691EC90A9E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3145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FEF89-0459-4887-808F-B7B2823B67B2}" type="datetimeFigureOut">
              <a:rPr lang="pt-BR" smtClean="0"/>
              <a:t>20/03/18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48C8B-2D55-46D6-A2CC-DE691EC90A9E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01122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FEF89-0459-4887-808F-B7B2823B67B2}" type="datetimeFigureOut">
              <a:rPr lang="pt-BR" smtClean="0"/>
              <a:t>20/03/18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48C8B-2D55-46D6-A2CC-DE691EC90A9E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11348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FEF89-0459-4887-808F-B7B2823B67B2}" type="datetimeFigureOut">
              <a:rPr lang="pt-BR" smtClean="0"/>
              <a:t>20/03/18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48C8B-2D55-46D6-A2CC-DE691EC90A9E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60280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FEF89-0459-4887-808F-B7B2823B67B2}" type="datetimeFigureOut">
              <a:rPr lang="pt-BR" smtClean="0"/>
              <a:t>20/03/18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48C8B-2D55-46D6-A2CC-DE691EC90A9E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57988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FEF89-0459-4887-808F-B7B2823B67B2}" type="datetimeFigureOut">
              <a:rPr lang="pt-BR" smtClean="0"/>
              <a:t>20/03/18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48C8B-2D55-46D6-A2CC-DE691EC90A9E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2919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FEF89-0459-4887-808F-B7B2823B67B2}" type="datetimeFigureOut">
              <a:rPr lang="pt-BR" smtClean="0"/>
              <a:t>20/03/18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48C8B-2D55-46D6-A2CC-DE691EC90A9E}" type="slidenum">
              <a:rPr lang="pt-BR" smtClean="0"/>
              <a:t>‹#›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41693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4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pt-BR" sz="3100" b="1" dirty="0" smtClean="0">
                <a:ea typeface="Georgia" pitchFamily="18" charset="0"/>
                <a:cs typeface="Times New Roman" pitchFamily="18" charset="0"/>
              </a:rPr>
              <a:t/>
            </a:r>
            <a:br>
              <a:rPr lang="pt-BR" sz="3100" b="1" dirty="0" smtClean="0">
                <a:ea typeface="Georgia" pitchFamily="18" charset="0"/>
                <a:cs typeface="Times New Roman" pitchFamily="18" charset="0"/>
              </a:rPr>
            </a:br>
            <a:r>
              <a:rPr lang="pt-BR" sz="3100" b="1" dirty="0">
                <a:ea typeface="Georgia" pitchFamily="18" charset="0"/>
                <a:cs typeface="Times New Roman" pitchFamily="18" charset="0"/>
              </a:rPr>
              <a:t/>
            </a:r>
            <a:br>
              <a:rPr lang="pt-BR" sz="3100" b="1" dirty="0">
                <a:ea typeface="Georgia" pitchFamily="18" charset="0"/>
                <a:cs typeface="Times New Roman" pitchFamily="18" charset="0"/>
              </a:rPr>
            </a:br>
            <a:r>
              <a:rPr lang="pt-BR" sz="3100" b="1" dirty="0" smtClean="0">
                <a:ea typeface="Georgia" pitchFamily="18" charset="0"/>
                <a:cs typeface="Times New Roman" pitchFamily="18" charset="0"/>
              </a:rPr>
              <a:t>I </a:t>
            </a:r>
            <a:r>
              <a:rPr lang="pt-BR" sz="3100" b="1" dirty="0">
                <a:ea typeface="Georgia" pitchFamily="18" charset="0"/>
                <a:cs typeface="Times New Roman" pitchFamily="18" charset="0"/>
              </a:rPr>
              <a:t>SEMINÁRIO </a:t>
            </a:r>
            <a:r>
              <a:rPr lang="pt-BR" sz="3100" b="1" dirty="0" smtClean="0">
                <a:ea typeface="Georgia" pitchFamily="18" charset="0"/>
                <a:cs typeface="Times New Roman" pitchFamily="18" charset="0"/>
              </a:rPr>
              <a:t>BRASILEIRO </a:t>
            </a:r>
            <a:r>
              <a:rPr lang="pt-BR" sz="3100" b="1" dirty="0">
                <a:ea typeface="Georgia" pitchFamily="18" charset="0"/>
                <a:cs typeface="Times New Roman" pitchFamily="18" charset="0"/>
              </a:rPr>
              <a:t>SOBRE </a:t>
            </a:r>
            <a:r>
              <a:rPr lang="pt-BR" sz="3100" b="1" dirty="0" smtClean="0">
                <a:ea typeface="Georgia" pitchFamily="18" charset="0"/>
                <a:cs typeface="Times New Roman" pitchFamily="18" charset="0"/>
              </a:rPr>
              <a:t>IMPLEMENTAÇÃO DE </a:t>
            </a:r>
            <a:r>
              <a:rPr lang="pt-BR" sz="3100" b="1" dirty="0">
                <a:ea typeface="Georgia" pitchFamily="18" charset="0"/>
                <a:cs typeface="Times New Roman" pitchFamily="18" charset="0"/>
              </a:rPr>
              <a:t>POLÍTICAS PÚBLICAS</a:t>
            </a:r>
            <a:r>
              <a:rPr lang="pt-BR" b="1" dirty="0">
                <a:ea typeface="Georgia" pitchFamily="18" charset="0"/>
                <a:cs typeface="Times New Roman" pitchFamily="18" charset="0"/>
              </a:rPr>
              <a:t> </a:t>
            </a:r>
            <a:r>
              <a:rPr lang="pt-BR" dirty="0">
                <a:cs typeface="Arial" pitchFamily="34" charset="0"/>
              </a:rPr>
              <a:t/>
            </a:r>
            <a:br>
              <a:rPr lang="pt-BR" dirty="0">
                <a:cs typeface="Arial" pitchFamily="34" charset="0"/>
              </a:rPr>
            </a:br>
            <a:r>
              <a:rPr lang="pt-BR" dirty="0" smtClean="0">
                <a:cs typeface="Arial" pitchFamily="34" charset="0"/>
              </a:rPr>
              <a:t/>
            </a:r>
            <a:br>
              <a:rPr lang="pt-BR" dirty="0" smtClean="0">
                <a:cs typeface="Arial" pitchFamily="34" charset="0"/>
              </a:rPr>
            </a:br>
            <a:r>
              <a:rPr lang="pt-BR" sz="3100" dirty="0"/>
              <a:t>Mesa 3: </a:t>
            </a:r>
            <a:r>
              <a:rPr lang="pt-BR" sz="3100" i="1" dirty="0"/>
              <a:t>Capacidades Estatais para Implementação de Políticas Públicas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pt-BR" dirty="0" smtClean="0"/>
          </a:p>
          <a:p>
            <a:r>
              <a:rPr lang="pt-BR" dirty="0" smtClean="0"/>
              <a:t>Celina Souza</a:t>
            </a:r>
          </a:p>
          <a:p>
            <a:r>
              <a:rPr lang="pt-BR" dirty="0" smtClean="0"/>
              <a:t>CRH/UFBA</a:t>
            </a:r>
          </a:p>
          <a:p>
            <a:r>
              <a:rPr lang="pt-BR" dirty="0" smtClean="0"/>
              <a:t>20-21/3/2018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66031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600" dirty="0" smtClean="0"/>
              <a:t/>
            </a:r>
            <a:br>
              <a:rPr lang="pt-BR" sz="3600" dirty="0" smtClean="0"/>
            </a:br>
            <a:r>
              <a:rPr lang="pt-BR" sz="3600" dirty="0" smtClean="0"/>
              <a:t>Capacidade do </a:t>
            </a:r>
            <a:r>
              <a:rPr lang="pt-BR" sz="3600" dirty="0"/>
              <a:t>estado-membro na política de assistência social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BR" dirty="0" smtClean="0"/>
              <a:t>Duas </a:t>
            </a:r>
            <a:r>
              <a:rPr lang="pt-BR" dirty="0"/>
              <a:t>dimensões de capacidade estatal: </a:t>
            </a:r>
            <a:r>
              <a:rPr lang="pt-BR" dirty="0" smtClean="0"/>
              <a:t>burocrática e financeira </a:t>
            </a:r>
          </a:p>
          <a:p>
            <a:r>
              <a:rPr lang="pt-BR" dirty="0" smtClean="0"/>
              <a:t>Capacidade financeira: União </a:t>
            </a:r>
            <a:r>
              <a:rPr lang="pt-BR" dirty="0"/>
              <a:t>é a principal </a:t>
            </a:r>
            <a:r>
              <a:rPr lang="pt-BR" dirty="0" smtClean="0"/>
              <a:t>financiadora,  com expressivo </a:t>
            </a:r>
            <a:r>
              <a:rPr lang="pt-BR" dirty="0"/>
              <a:t>crescimento </a:t>
            </a:r>
            <a:r>
              <a:rPr lang="pt-BR" dirty="0" smtClean="0"/>
              <a:t>a partir de 2003: PBF </a:t>
            </a:r>
            <a:r>
              <a:rPr lang="pt-BR" dirty="0"/>
              <a:t>e o </a:t>
            </a:r>
            <a:r>
              <a:rPr lang="pt-BR" dirty="0" smtClean="0"/>
              <a:t>BPC.  </a:t>
            </a:r>
            <a:r>
              <a:rPr lang="pt-BR" dirty="0"/>
              <a:t>Excluídos os benefícios monetários do BCP e do BF, os municípios, e não a União ou os estados, são </a:t>
            </a:r>
            <a:r>
              <a:rPr lang="pt-BR" dirty="0" smtClean="0"/>
              <a:t>os principais </a:t>
            </a:r>
            <a:r>
              <a:rPr lang="pt-BR" dirty="0" smtClean="0"/>
              <a:t>financiadores.</a:t>
            </a:r>
          </a:p>
          <a:p>
            <a:r>
              <a:rPr lang="pt-BR" dirty="0" smtClean="0"/>
              <a:t>Os </a:t>
            </a:r>
            <a:r>
              <a:rPr lang="pt-BR" dirty="0"/>
              <a:t>estados, no seu conjunto, não priorizam a assistência social no seu portfólio de políticas sociais vis-à-vis as demais despesas</a:t>
            </a:r>
            <a:r>
              <a:rPr lang="pt-BR" dirty="0" smtClean="0"/>
              <a:t>.</a:t>
            </a:r>
            <a:endParaRPr lang="pt-BR" dirty="0" smtClean="0"/>
          </a:p>
          <a:p>
            <a:r>
              <a:rPr lang="pt-BR" dirty="0" smtClean="0"/>
              <a:t>Bahia:  </a:t>
            </a:r>
            <a:r>
              <a:rPr lang="pt-BR" dirty="0"/>
              <a:t>recursos </a:t>
            </a:r>
            <a:r>
              <a:rPr lang="pt-BR" dirty="0" smtClean="0"/>
              <a:t>cresceram </a:t>
            </a:r>
            <a:r>
              <a:rPr lang="pt-BR" dirty="0"/>
              <a:t>após a vitória do </a:t>
            </a:r>
            <a:r>
              <a:rPr lang="pt-BR" dirty="0" smtClean="0"/>
              <a:t>PT.  </a:t>
            </a:r>
          </a:p>
          <a:p>
            <a:r>
              <a:rPr lang="pt-BR" dirty="0" smtClean="0"/>
              <a:t>Minas: pouca </a:t>
            </a:r>
            <a:r>
              <a:rPr lang="pt-BR" dirty="0"/>
              <a:t>mudança ao longo do período, sendo o estado que menos despende em assistência social vis-à-vis os dois outros estados do estudo-piloto. </a:t>
            </a:r>
            <a:endParaRPr lang="pt-BR" dirty="0" smtClean="0"/>
          </a:p>
          <a:p>
            <a:r>
              <a:rPr lang="pt-BR" dirty="0" smtClean="0"/>
              <a:t>Rio </a:t>
            </a:r>
            <a:r>
              <a:rPr lang="pt-BR" dirty="0"/>
              <a:t>de </a:t>
            </a:r>
            <a:r>
              <a:rPr lang="pt-BR" dirty="0" smtClean="0"/>
              <a:t>Janeiro: estabilidade </a:t>
            </a:r>
            <a:r>
              <a:rPr lang="pt-BR" dirty="0"/>
              <a:t>ao longo do período, passando a crescer em 2011 e 2012 após a entrada do PMDB no governo do estado. </a:t>
            </a:r>
            <a:endParaRPr lang="pt-BR" dirty="0" smtClean="0"/>
          </a:p>
          <a:p>
            <a:pPr lvl="1"/>
            <a:r>
              <a:rPr lang="pt-BR" dirty="0" smtClean="0"/>
              <a:t>Tal como ocorreu </a:t>
            </a:r>
            <a:r>
              <a:rPr lang="pt-BR" dirty="0"/>
              <a:t>com as despesas do governo federal, os partidos contam na alocação de recursos à política de assistência social</a:t>
            </a:r>
          </a:p>
          <a:p>
            <a:endParaRPr lang="pt-BR" i="1" dirty="0" smtClean="0"/>
          </a:p>
        </p:txBody>
      </p:sp>
    </p:spTree>
    <p:extLst>
      <p:ext uri="{BB962C8B-B14F-4D97-AF65-F5344CB8AC3E}">
        <p14:creationId xmlns:p14="http://schemas.microsoft.com/office/powerpoint/2010/main" val="3506593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7781326"/>
              </p:ext>
            </p:extLst>
          </p:nvPr>
        </p:nvGraphicFramePr>
        <p:xfrm>
          <a:off x="1763688" y="1772816"/>
          <a:ext cx="5410200" cy="330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Document" r:id="rId3" imgW="5410200" imgH="3302000" progId="Word.Document.12">
                  <p:embed/>
                </p:oleObj>
              </mc:Choice>
              <mc:Fallback>
                <p:oleObj name="Document" r:id="rId3" imgW="5410200" imgH="33020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63688" y="1772816"/>
                        <a:ext cx="5410200" cy="330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4010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Capacidade </a:t>
            </a:r>
            <a:r>
              <a:rPr lang="pt-BR" dirty="0" smtClean="0"/>
              <a:t>burocrática dos estados na assistência social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 fontScale="62500" lnSpcReduction="20000"/>
          </a:bodyPr>
          <a:lstStyle/>
          <a:p>
            <a:r>
              <a:rPr lang="pt-BR" dirty="0" smtClean="0"/>
              <a:t>Não </a:t>
            </a:r>
            <a:r>
              <a:rPr lang="pt-BR" dirty="0"/>
              <a:t>foram identificadas diferenças </a:t>
            </a:r>
            <a:r>
              <a:rPr lang="pt-BR" dirty="0" smtClean="0"/>
              <a:t>entre </a:t>
            </a:r>
            <a:r>
              <a:rPr lang="pt-BR" dirty="0"/>
              <a:t>os servidores dos três </a:t>
            </a:r>
            <a:r>
              <a:rPr lang="pt-BR" dirty="0" smtClean="0"/>
              <a:t>estados</a:t>
            </a:r>
          </a:p>
          <a:p>
            <a:r>
              <a:rPr lang="pt-BR" dirty="0" smtClean="0"/>
              <a:t>Burocracia </a:t>
            </a:r>
            <a:r>
              <a:rPr lang="pt-BR" dirty="0"/>
              <a:t>não </a:t>
            </a:r>
            <a:r>
              <a:rPr lang="pt-BR" dirty="0" smtClean="0"/>
              <a:t>capturada </a:t>
            </a:r>
            <a:r>
              <a:rPr lang="pt-BR" dirty="0"/>
              <a:t>por interesses partidários, clientelistas ou de grupos </a:t>
            </a:r>
            <a:r>
              <a:rPr lang="pt-BR" dirty="0" smtClean="0"/>
              <a:t>privados</a:t>
            </a:r>
          </a:p>
          <a:p>
            <a:r>
              <a:rPr lang="pt-BR" dirty="0" smtClean="0"/>
              <a:t>Burocratas </a:t>
            </a:r>
            <a:r>
              <a:rPr lang="pt-BR" dirty="0"/>
              <a:t>estaduais buscam construir alternativas para que o município dê conta de suas </a:t>
            </a:r>
            <a:r>
              <a:rPr lang="pt-BR" dirty="0" smtClean="0"/>
              <a:t>funções, </a:t>
            </a:r>
            <a:r>
              <a:rPr lang="pt-BR" dirty="0"/>
              <a:t>mesmo que reconhecendo suas limitações de recursos humanos, financeiros e de alcance territorial. </a:t>
            </a:r>
            <a:endParaRPr lang="pt-BR" dirty="0" smtClean="0"/>
          </a:p>
          <a:p>
            <a:r>
              <a:rPr lang="pt-BR" dirty="0" smtClean="0"/>
              <a:t>Burocracia </a:t>
            </a:r>
            <a:r>
              <a:rPr lang="pt-BR" dirty="0"/>
              <a:t>quase invisível pelo escasso papel que desempenha</a:t>
            </a:r>
            <a:r>
              <a:rPr lang="pt-BR" dirty="0" smtClean="0"/>
              <a:t>.</a:t>
            </a:r>
          </a:p>
          <a:p>
            <a:r>
              <a:rPr lang="pt-BR" dirty="0" smtClean="0"/>
              <a:t>Por que? desenho </a:t>
            </a:r>
            <a:r>
              <a:rPr lang="pt-BR" dirty="0"/>
              <a:t>da política, regulamentada pela esfera federal e executada pelo município. Isso faz com que os governantes estaduais não recebam os créditos eleitorais pelos seus resultados. </a:t>
            </a:r>
          </a:p>
          <a:p>
            <a:r>
              <a:rPr lang="pt-BR" dirty="0" smtClean="0"/>
              <a:t>Novo </a:t>
            </a:r>
            <a:r>
              <a:rPr lang="pt-BR" dirty="0"/>
              <a:t>argumento sobre o papel do estado e de sua burocracia tanto na </a:t>
            </a:r>
            <a:r>
              <a:rPr lang="pt-BR" dirty="0" smtClean="0"/>
              <a:t>federação </a:t>
            </a:r>
            <a:r>
              <a:rPr lang="pt-BR" dirty="0"/>
              <a:t>como na política de assistência </a:t>
            </a:r>
            <a:r>
              <a:rPr lang="pt-BR" dirty="0" smtClean="0"/>
              <a:t>social: os </a:t>
            </a:r>
            <a:r>
              <a:rPr lang="pt-BR" dirty="0"/>
              <a:t>estados passaram a ser, não agentes do governo </a:t>
            </a:r>
            <a:r>
              <a:rPr lang="pt-BR" dirty="0" smtClean="0"/>
              <a:t>federal, </a:t>
            </a:r>
            <a:r>
              <a:rPr lang="pt-BR" dirty="0"/>
              <a:t>mas coadjuvantes dos </a:t>
            </a:r>
            <a:r>
              <a:rPr lang="pt-BR" dirty="0" smtClean="0"/>
              <a:t>municípios.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75805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Contribuições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800" dirty="0" err="1"/>
              <a:t>Teórica</a:t>
            </a:r>
            <a:r>
              <a:rPr lang="en-US" sz="1800" dirty="0"/>
              <a:t>:</a:t>
            </a:r>
          </a:p>
          <a:p>
            <a:pPr lvl="1" algn="just"/>
            <a:r>
              <a:rPr lang="pt-BR" sz="1800" dirty="0"/>
              <a:t>Teste da moldura teórica de </a:t>
            </a:r>
            <a:r>
              <a:rPr lang="pt-BR" sz="1800" dirty="0" err="1"/>
              <a:t>Goetzt</a:t>
            </a:r>
            <a:r>
              <a:rPr lang="pt-BR" sz="1800" dirty="0"/>
              <a:t> (2006) baseada em 3 níveis para analisar um fenômeno social e uma instituição política , i.e., a burocracia e sua qualidade/profissionalização</a:t>
            </a:r>
          </a:p>
          <a:p>
            <a:pPr lvl="1" algn="just"/>
            <a:r>
              <a:rPr lang="pt-BR" sz="1800" dirty="0"/>
              <a:t>Proposição de um conceito substantivo de qualidade burocrática (nível básico), que foi desagregado para produzir as dimensões do segundo nível (secundário) e a operacionalização do terceiro nível (dados</a:t>
            </a:r>
            <a:r>
              <a:rPr lang="pt-BR" sz="1800" dirty="0" smtClean="0"/>
              <a:t>)</a:t>
            </a:r>
            <a:r>
              <a:rPr lang="pt-BR" sz="1800" dirty="0" smtClean="0"/>
              <a:t>.</a:t>
            </a:r>
          </a:p>
          <a:p>
            <a:pPr lvl="1" algn="just"/>
            <a:r>
              <a:rPr lang="pt-BR" sz="1800" dirty="0"/>
              <a:t>O teste da moldura de </a:t>
            </a:r>
            <a:r>
              <a:rPr lang="pt-BR" sz="1800" dirty="0" err="1"/>
              <a:t>Goetzt</a:t>
            </a:r>
            <a:r>
              <a:rPr lang="pt-BR" sz="1800" dirty="0"/>
              <a:t> pode contribuir para superar alguns dos problemas (abrangência e ambiguidade) do conceito de capacidade do </a:t>
            </a:r>
            <a:r>
              <a:rPr lang="pt-BR" sz="1800" dirty="0" smtClean="0"/>
              <a:t>Estado</a:t>
            </a:r>
            <a:endParaRPr lang="pt-BR" sz="1800" dirty="0" smtClean="0"/>
          </a:p>
          <a:p>
            <a:pPr algn="just"/>
            <a:r>
              <a:rPr lang="pt-BR" sz="1800" dirty="0" smtClean="0"/>
              <a:t>Empírica</a:t>
            </a:r>
            <a:r>
              <a:rPr lang="pt-BR" sz="1800" dirty="0"/>
              <a:t>:</a:t>
            </a:r>
          </a:p>
          <a:p>
            <a:pPr lvl="1" algn="just"/>
            <a:r>
              <a:rPr lang="pt-BR" sz="1800" dirty="0"/>
              <a:t>O IQB pode ser replicado para a análise de outras políticas e em outros países</a:t>
            </a:r>
          </a:p>
          <a:p>
            <a:pPr lvl="1" algn="just"/>
            <a:r>
              <a:rPr lang="pt-BR" sz="1800" dirty="0" smtClean="0"/>
              <a:t>Teste </a:t>
            </a:r>
            <a:r>
              <a:rPr lang="pt-BR" sz="1800" dirty="0" smtClean="0"/>
              <a:t>de um questionário </a:t>
            </a:r>
            <a:r>
              <a:rPr lang="pt-BR" sz="1800" dirty="0" smtClean="0"/>
              <a:t>para superar </a:t>
            </a:r>
            <a:r>
              <a:rPr lang="pt-BR" sz="1800" dirty="0" smtClean="0"/>
              <a:t>falta de dados nas esferas subnacionais</a:t>
            </a:r>
          </a:p>
          <a:p>
            <a:pPr lvl="1" algn="just"/>
            <a:r>
              <a:rPr lang="pt-BR" sz="1800" dirty="0"/>
              <a:t>Agendas de capacidade burocrática diferentes entre a esfera federal e </a:t>
            </a:r>
            <a:r>
              <a:rPr lang="pt-BR" sz="1800" dirty="0" smtClean="0"/>
              <a:t>estadual</a:t>
            </a:r>
          </a:p>
          <a:p>
            <a:pPr lvl="1" algn="just"/>
            <a:r>
              <a:rPr lang="pt-BR" sz="1800" dirty="0" smtClean="0"/>
              <a:t>Conceitos como coordenação federativa e categorias como governos subnacionais são inadequados  para a analise de </a:t>
            </a:r>
            <a:r>
              <a:rPr lang="pt-BR" sz="1800" smtClean="0"/>
              <a:t>muitas politicas </a:t>
            </a:r>
            <a:endParaRPr lang="pt-BR" sz="1800" dirty="0"/>
          </a:p>
          <a:p>
            <a:pPr lvl="1" algn="just"/>
            <a:endParaRPr lang="pt-BR" sz="1800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495665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Roteiro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Temas: capacidades estatais, capacidade burocrática e capacidade financeira</a:t>
            </a:r>
          </a:p>
          <a:p>
            <a:r>
              <a:rPr lang="pt-BR" dirty="0" smtClean="0"/>
              <a:t>2 abordagens: teórica e empírica</a:t>
            </a:r>
          </a:p>
          <a:p>
            <a:pPr marL="857250" lvl="1" indent="-457200"/>
            <a:r>
              <a:rPr lang="pt-BR" dirty="0" smtClean="0"/>
              <a:t>Teórica: construção de conceito</a:t>
            </a:r>
          </a:p>
          <a:p>
            <a:pPr marL="857250" lvl="1" indent="-457200"/>
            <a:r>
              <a:rPr lang="pt-BR" dirty="0" smtClean="0"/>
              <a:t>Empírica:</a:t>
            </a:r>
          </a:p>
          <a:p>
            <a:pPr marL="1257300" lvl="2" indent="-457200"/>
            <a:r>
              <a:rPr lang="pt-BR" dirty="0" smtClean="0"/>
              <a:t>burocracia federal </a:t>
            </a:r>
            <a:r>
              <a:rPr lang="pt-BR" dirty="0" smtClean="0"/>
              <a:t>em </a:t>
            </a:r>
            <a:r>
              <a:rPr lang="pt-BR" dirty="0" smtClean="0"/>
              <a:t>políticas de desenvolvimento</a:t>
            </a:r>
          </a:p>
          <a:p>
            <a:pPr marL="1257300" lvl="2" indent="-457200"/>
            <a:r>
              <a:rPr lang="pt-BR" dirty="0" smtClean="0"/>
              <a:t>burocracia estadual na política de assistência social</a:t>
            </a:r>
          </a:p>
          <a:p>
            <a:pPr marL="1257300" lvl="2" indent="-457200"/>
            <a:r>
              <a:rPr lang="pt-BR" dirty="0" smtClean="0"/>
              <a:t>c</a:t>
            </a:r>
            <a:r>
              <a:rPr lang="pt-BR" dirty="0" smtClean="0"/>
              <a:t>apacidade </a:t>
            </a:r>
            <a:r>
              <a:rPr lang="pt-BR" dirty="0" smtClean="0"/>
              <a:t>financeira dos estados na política de assistência social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33187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Origens do conceito de capacidades estatais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400" dirty="0" err="1" smtClean="0"/>
              <a:t>Tilly</a:t>
            </a:r>
            <a:r>
              <a:rPr lang="pt-BR" sz="2400" dirty="0" smtClean="0"/>
              <a:t> - poder </a:t>
            </a:r>
            <a:r>
              <a:rPr lang="pt-BR" sz="2400" dirty="0"/>
              <a:t>do Estado na arrecadação de </a:t>
            </a:r>
            <a:r>
              <a:rPr lang="pt-BR" sz="2400" dirty="0" smtClean="0"/>
              <a:t>impostos</a:t>
            </a:r>
          </a:p>
          <a:p>
            <a:r>
              <a:rPr lang="pt-BR" sz="2400" dirty="0" smtClean="0"/>
              <a:t>Autonomia </a:t>
            </a:r>
            <a:r>
              <a:rPr lang="pt-BR" sz="2400" dirty="0"/>
              <a:t>relativa do </a:t>
            </a:r>
            <a:r>
              <a:rPr lang="pt-BR" sz="2400" dirty="0" smtClean="0"/>
              <a:t>Estado</a:t>
            </a:r>
          </a:p>
          <a:p>
            <a:r>
              <a:rPr lang="pt-BR" sz="2400" dirty="0" smtClean="0"/>
              <a:t>Questão: por que alguns Estados enfrentam maiores ou menores dificuldades para atingir objetivos variados</a:t>
            </a:r>
          </a:p>
          <a:p>
            <a:r>
              <a:rPr lang="pt-BR" sz="2400" dirty="0" err="1" smtClean="0"/>
              <a:t>Theda</a:t>
            </a:r>
            <a:r>
              <a:rPr lang="pt-BR" sz="2400" dirty="0" smtClean="0"/>
              <a:t> </a:t>
            </a:r>
            <a:r>
              <a:rPr lang="pt-BR" sz="2400" dirty="0" err="1"/>
              <a:t>Skocpol</a:t>
            </a:r>
            <a:r>
              <a:rPr lang="pt-BR" sz="2400" dirty="0"/>
              <a:t> </a:t>
            </a:r>
            <a:r>
              <a:rPr lang="pt-BR" sz="2400" dirty="0" smtClean="0"/>
              <a:t>:“</a:t>
            </a:r>
            <a:r>
              <a:rPr lang="pt-BR" sz="2400" dirty="0"/>
              <a:t>habilidade do Estado de implementar seus objetivos, particularmente diante da oposição de grupos sociais poderosos</a:t>
            </a:r>
            <a:r>
              <a:rPr lang="pt-BR" sz="2400" dirty="0" smtClean="0"/>
              <a:t>”.</a:t>
            </a:r>
          </a:p>
          <a:p>
            <a:r>
              <a:rPr lang="pt-BR" sz="2400" dirty="0" smtClean="0"/>
              <a:t>Peter Evans: capacidade </a:t>
            </a:r>
            <a:r>
              <a:rPr lang="pt-BR" sz="2400" b="1" dirty="0" smtClean="0"/>
              <a:t>de ação</a:t>
            </a:r>
            <a:r>
              <a:rPr lang="pt-BR" sz="2400" dirty="0" smtClean="0"/>
              <a:t> do Estado</a:t>
            </a:r>
          </a:p>
          <a:p>
            <a:r>
              <a:rPr lang="pt-BR" sz="2400" dirty="0" smtClean="0"/>
              <a:t>Capacidade estatal: </a:t>
            </a:r>
            <a:r>
              <a:rPr lang="pt-BR" sz="2400" dirty="0"/>
              <a:t>conjunto de instrumentos e instituições de que dispõe o Estado para estabelecer objetivos, transformá-los em políticas e implementá-las</a:t>
            </a:r>
            <a:r>
              <a:rPr lang="pt-BR" sz="1800" dirty="0"/>
              <a:t>. </a:t>
            </a:r>
            <a:endParaRPr lang="pt-BR" sz="1800" dirty="0" smtClean="0"/>
          </a:p>
        </p:txBody>
      </p:sp>
    </p:spTree>
    <p:extLst>
      <p:ext uri="{BB962C8B-B14F-4D97-AF65-F5344CB8AC3E}">
        <p14:creationId xmlns:p14="http://schemas.microsoft.com/office/powerpoint/2010/main" val="556051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de capacidade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Autofit/>
          </a:bodyPr>
          <a:lstStyle/>
          <a:p>
            <a:r>
              <a:rPr lang="pt-BR" sz="2000" dirty="0" smtClean="0"/>
              <a:t>Na formulação da política:</a:t>
            </a:r>
          </a:p>
          <a:p>
            <a:pPr lvl="1"/>
            <a:r>
              <a:rPr lang="pt-BR" sz="2000" dirty="0" smtClean="0"/>
              <a:t>informacionais</a:t>
            </a:r>
          </a:p>
          <a:p>
            <a:pPr lvl="1"/>
            <a:r>
              <a:rPr lang="pt-BR" sz="2000" dirty="0" smtClean="0"/>
              <a:t>desenho das políticas e suas regras</a:t>
            </a:r>
          </a:p>
          <a:p>
            <a:pPr lvl="1"/>
            <a:r>
              <a:rPr lang="pt-BR" sz="2000" dirty="0" smtClean="0"/>
              <a:t>maioria legislativa </a:t>
            </a:r>
          </a:p>
          <a:p>
            <a:pPr lvl="1"/>
            <a:r>
              <a:rPr lang="pt-BR" sz="2000" dirty="0" smtClean="0"/>
              <a:t>conciliação da política pública com os interesses privados</a:t>
            </a:r>
          </a:p>
          <a:p>
            <a:pPr lvl="1"/>
            <a:r>
              <a:rPr lang="pt-BR" sz="2000" dirty="0" smtClean="0"/>
              <a:t>políticas prévias </a:t>
            </a:r>
          </a:p>
          <a:p>
            <a:pPr lvl="1"/>
            <a:r>
              <a:rPr lang="pt-BR" sz="2000" dirty="0" smtClean="0"/>
              <a:t>informações sobre políticas semelhantes (</a:t>
            </a:r>
            <a:r>
              <a:rPr lang="pt-BR" sz="2000" i="1" dirty="0" err="1" smtClean="0"/>
              <a:t>policy</a:t>
            </a:r>
            <a:r>
              <a:rPr lang="pt-BR" sz="2000" i="1" dirty="0" smtClean="0"/>
              <a:t> </a:t>
            </a:r>
            <a:r>
              <a:rPr lang="pt-BR" sz="2000" i="1" dirty="0" err="1" smtClean="0"/>
              <a:t>learning</a:t>
            </a:r>
            <a:r>
              <a:rPr lang="pt-BR" sz="2000" dirty="0" smtClean="0"/>
              <a:t>) </a:t>
            </a:r>
          </a:p>
          <a:p>
            <a:pPr lvl="1"/>
            <a:r>
              <a:rPr lang="pt-BR" sz="2000" dirty="0" smtClean="0"/>
              <a:t>burocrática</a:t>
            </a:r>
          </a:p>
          <a:p>
            <a:pPr marL="514350" indent="-457200"/>
            <a:r>
              <a:rPr lang="pt-BR" sz="2000" dirty="0" smtClean="0"/>
              <a:t>Na implementação da política</a:t>
            </a:r>
          </a:p>
          <a:p>
            <a:pPr lvl="1">
              <a:buFontTx/>
              <a:buChar char="-"/>
            </a:pPr>
            <a:r>
              <a:rPr lang="pt-BR" sz="2000" dirty="0" smtClean="0"/>
              <a:t>financeiras</a:t>
            </a:r>
          </a:p>
          <a:p>
            <a:pPr lvl="1">
              <a:buFontTx/>
              <a:buChar char="-"/>
            </a:pPr>
            <a:r>
              <a:rPr lang="pt-BR" sz="2000" dirty="0" smtClean="0"/>
              <a:t>infra estruturais </a:t>
            </a:r>
          </a:p>
          <a:p>
            <a:pPr lvl="1">
              <a:buFontTx/>
              <a:buChar char="-"/>
            </a:pPr>
            <a:r>
              <a:rPr lang="pt-BR" sz="2000" dirty="0" smtClean="0"/>
              <a:t>alcance territorial</a:t>
            </a:r>
          </a:p>
          <a:p>
            <a:pPr lvl="1">
              <a:buFontTx/>
              <a:buChar char="-"/>
            </a:pPr>
            <a:r>
              <a:rPr lang="pt-BR" sz="2000" dirty="0" smtClean="0"/>
              <a:t>burocrática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890603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Capacidade burocrática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Literatura sobre construção de conceitos: iniciar uma investigação pela construção do conceito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pt-BR" sz="2400" dirty="0" smtClean="0"/>
              <a:t>G. </a:t>
            </a:r>
            <a:r>
              <a:rPr lang="pt-BR" sz="2400" dirty="0" err="1" smtClean="0"/>
              <a:t>Goertz</a:t>
            </a:r>
            <a:r>
              <a:rPr lang="pt-BR" sz="2400" dirty="0" smtClean="0"/>
              <a:t>: características-chave de um fenômeno e as inter-relações entre essas características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pt-BR" sz="2400" dirty="0" smtClean="0"/>
              <a:t>3 níveis:</a:t>
            </a:r>
          </a:p>
          <a:p>
            <a:pPr marL="800100" lvl="1" indent="-457200">
              <a:buFont typeface="+mj-lt"/>
              <a:buAutoNum type="arabicPeriod"/>
            </a:pPr>
            <a:r>
              <a:rPr lang="pt-BR" sz="2400" dirty="0" smtClean="0"/>
              <a:t>Nível básico</a:t>
            </a:r>
          </a:p>
          <a:p>
            <a:pPr marL="800100" lvl="1" indent="-457200">
              <a:buFont typeface="+mj-lt"/>
              <a:buAutoNum type="arabicPeriod"/>
            </a:pPr>
            <a:r>
              <a:rPr lang="pt-BR" sz="2400" dirty="0" smtClean="0"/>
              <a:t>Nível secundário</a:t>
            </a:r>
          </a:p>
          <a:p>
            <a:pPr marL="800100" lvl="1" indent="-457200">
              <a:buFont typeface="+mj-lt"/>
              <a:buAutoNum type="arabicPeriod"/>
            </a:pPr>
            <a:r>
              <a:rPr lang="pt-BR" sz="2400" dirty="0" smtClean="0"/>
              <a:t>Nível de dimensões/indicadores (dados)</a:t>
            </a:r>
          </a:p>
          <a:p>
            <a:pPr marL="400050" indent="-457200"/>
            <a:r>
              <a:rPr lang="pt-BR" sz="2400" dirty="0" err="1" smtClean="0"/>
              <a:t>Quali</a:t>
            </a:r>
            <a:r>
              <a:rPr lang="pt-BR" sz="2400" dirty="0" smtClean="0"/>
              <a:t> e Quanti</a:t>
            </a:r>
          </a:p>
          <a:p>
            <a:pPr marL="342900" lvl="1" indent="0">
              <a:buNone/>
            </a:pPr>
            <a:endParaRPr lang="pt-BR" sz="2400" dirty="0" smtClean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89644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Níveis Básico e Secundário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10000"/>
              </a:lnSpc>
            </a:pPr>
            <a:r>
              <a:rPr lang="es-AR" sz="2800" dirty="0" err="1"/>
              <a:t>Nível</a:t>
            </a:r>
            <a:r>
              <a:rPr lang="es-AR" sz="2800" dirty="0"/>
              <a:t> básico: </a:t>
            </a:r>
            <a:r>
              <a:rPr lang="es-AR" sz="2800" dirty="0" err="1"/>
              <a:t>capacidade</a:t>
            </a:r>
            <a:r>
              <a:rPr lang="es-AR" sz="2800" dirty="0"/>
              <a:t> de participar da </a:t>
            </a:r>
            <a:r>
              <a:rPr lang="es-AR" sz="2800" dirty="0" err="1"/>
              <a:t>formulação</a:t>
            </a:r>
            <a:r>
              <a:rPr lang="es-AR" sz="2800" dirty="0"/>
              <a:t> e de implementar políticas públicas</a:t>
            </a:r>
            <a:endParaRPr lang="pt-BR" sz="2800" dirty="0"/>
          </a:p>
          <a:p>
            <a:pPr algn="just">
              <a:lnSpc>
                <a:spcPct val="110000"/>
              </a:lnSpc>
            </a:pPr>
            <a:r>
              <a:rPr lang="pt-BR" sz="2800" dirty="0"/>
              <a:t>Nível secundário: A qualidade burocrática pode ser conceituada quando diferentes combinações das seguintes condições estão presentes:</a:t>
            </a:r>
          </a:p>
          <a:p>
            <a:pPr lvl="1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t-BR" dirty="0"/>
              <a:t>Recrutamento baseado no mérito</a:t>
            </a:r>
          </a:p>
          <a:p>
            <a:pPr lvl="1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t-BR" dirty="0"/>
              <a:t>Carreiras de longo prazo e com previsibilidade</a:t>
            </a:r>
          </a:p>
          <a:p>
            <a:pPr lvl="1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t-BR" dirty="0"/>
              <a:t>Regras para contratar e demitir que substituam contratações e demissões arbitrárias</a:t>
            </a:r>
          </a:p>
          <a:p>
            <a:pPr lvl="1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t-BR" dirty="0"/>
              <a:t>Preenchimento de cargos seniores através de promoção interna de servidores concursados</a:t>
            </a:r>
          </a:p>
          <a:p>
            <a:pPr lvl="1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t-BR" dirty="0"/>
              <a:t>Profissionais com formação de especialista ou generalista</a:t>
            </a:r>
          </a:p>
          <a:p>
            <a:pPr lvl="1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t-BR" dirty="0"/>
              <a:t>Profissionais livres de influências externas</a:t>
            </a:r>
            <a:endParaRPr lang="pt-BR" b="1" dirty="0"/>
          </a:p>
          <a:p>
            <a:pPr lvl="1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pt-BR" dirty="0"/>
              <a:t>Burocracia regida por regras administrativas e legais (</a:t>
            </a:r>
            <a:r>
              <a:rPr lang="pt-BR" i="1" dirty="0" err="1"/>
              <a:t>accountability</a:t>
            </a:r>
            <a:r>
              <a:rPr lang="pt-BR" i="1" dirty="0"/>
              <a:t>)</a:t>
            </a: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28528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Pesquisas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2400" dirty="0" smtClean="0"/>
              <a:t>Capacidade burocrática do governo federal em quatro políticas de desenvolvimento</a:t>
            </a:r>
          </a:p>
          <a:p>
            <a:pPr lvl="1" algn="just"/>
            <a:r>
              <a:rPr lang="pt-BR" sz="2400" dirty="0" smtClean="0"/>
              <a:t>Fontes:  Brasil: 19 agências; 29,000 registros. </a:t>
            </a:r>
          </a:p>
          <a:p>
            <a:pPr lvl="1" algn="just"/>
            <a:r>
              <a:rPr lang="pt-BR" sz="2400" dirty="0" smtClean="0"/>
              <a:t>Dados coletados em 2013 e 2014</a:t>
            </a:r>
          </a:p>
          <a:p>
            <a:pPr algn="just"/>
            <a:r>
              <a:rPr lang="pt-BR" sz="2400" dirty="0" smtClean="0"/>
              <a:t>Capacidade burocrática (3 estados) e financeira (17 estados) do estado-membro na política de assistência social</a:t>
            </a:r>
          </a:p>
          <a:p>
            <a:pPr lvl="1" algn="just"/>
            <a:r>
              <a:rPr lang="pt-BR" sz="2400" dirty="0" smtClean="0"/>
              <a:t>Fontes: questionário e STN</a:t>
            </a:r>
          </a:p>
          <a:p>
            <a:pPr algn="just"/>
            <a:endParaRPr lang="pt-BR" sz="2700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040371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IQB – </a:t>
            </a:r>
            <a:r>
              <a:rPr lang="en-US" b="1" dirty="0" err="1"/>
              <a:t>Dimensões</a:t>
            </a:r>
            <a:r>
              <a:rPr lang="en-US" b="1" dirty="0"/>
              <a:t>  e </a:t>
            </a:r>
            <a:r>
              <a:rPr lang="en-US" b="1" dirty="0" err="1"/>
              <a:t>Indicadores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6730925" cy="51098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82947"/>
                <a:gridCol w="5347978"/>
              </a:tblGrid>
              <a:tr h="184861">
                <a:tc>
                  <a:txBody>
                    <a:bodyPr/>
                    <a:lstStyle/>
                    <a:p>
                      <a:pPr marL="5080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000" b="1" noProof="0" dirty="0" smtClean="0">
                          <a:effectLst/>
                        </a:rPr>
                        <a:t>Dimensão</a:t>
                      </a:r>
                      <a:endParaRPr lang="pt-BR" sz="2000" b="1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2000" b="1" noProof="0" dirty="0" smtClean="0">
                          <a:effectLst/>
                        </a:rPr>
                        <a:t>Indicador</a:t>
                      </a:r>
                      <a:endParaRPr lang="pt-BR" sz="2000" b="1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65049">
                <a:tc>
                  <a:txBody>
                    <a:bodyPr/>
                    <a:lstStyle/>
                    <a:p>
                      <a:pPr marL="508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noProof="0" dirty="0" smtClean="0">
                          <a:effectLst/>
                        </a:rPr>
                        <a:t>Recrutamento</a:t>
                      </a:r>
                      <a:endParaRPr lang="pt-BR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381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noProof="0" dirty="0" smtClean="0">
                          <a:effectLst/>
                        </a:rPr>
                        <a:t>Proporção de servidores com contratos temporários</a:t>
                      </a:r>
                      <a:endParaRPr lang="pt-BR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  <a:tr h="765049">
                <a:tc>
                  <a:txBody>
                    <a:bodyPr/>
                    <a:lstStyle/>
                    <a:p>
                      <a:pPr marL="50800" marR="0" indent="0" algn="just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noProof="0" dirty="0" smtClean="0">
                          <a:effectLst/>
                        </a:rPr>
                        <a:t>Recrutamento</a:t>
                      </a:r>
                      <a:endParaRPr lang="pt-BR" sz="1600" noProof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noProof="0" dirty="0" smtClean="0">
                          <a:effectLst/>
                        </a:rPr>
                        <a:t>Proporção de servidores requisitados de outras agências</a:t>
                      </a:r>
                      <a:endParaRPr lang="pt-BR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958445">
                <a:tc>
                  <a:txBody>
                    <a:bodyPr/>
                    <a:lstStyle/>
                    <a:p>
                      <a:pPr marL="508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noProof="0" dirty="0" smtClean="0">
                          <a:effectLst/>
                        </a:rPr>
                        <a:t>Qualificação</a:t>
                      </a:r>
                      <a:endParaRPr lang="pt-BR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381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noProof="0" dirty="0" smtClean="0">
                          <a:effectLst/>
                        </a:rPr>
                        <a:t>Proporção de servidores generalistas (</a:t>
                      </a:r>
                      <a:r>
                        <a:rPr lang="pt-BR" sz="1600" noProof="0" dirty="0" err="1" smtClean="0">
                          <a:effectLst/>
                        </a:rPr>
                        <a:t>EPPGGs</a:t>
                      </a:r>
                      <a:r>
                        <a:rPr lang="pt-BR" sz="1600" noProof="0" dirty="0" smtClean="0">
                          <a:effectLst/>
                        </a:rPr>
                        <a:t>)</a:t>
                      </a:r>
                      <a:endParaRPr lang="pt-BR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  <a:tr h="571653">
                <a:tc>
                  <a:txBody>
                    <a:bodyPr/>
                    <a:lstStyle/>
                    <a:p>
                      <a:pPr marL="508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noProof="0" dirty="0" smtClean="0">
                          <a:effectLst/>
                        </a:rPr>
                        <a:t>Qualificação</a:t>
                      </a:r>
                      <a:endParaRPr lang="pt-BR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noProof="0" dirty="0" smtClean="0">
                          <a:effectLst/>
                        </a:rPr>
                        <a:t>Proporção</a:t>
                      </a:r>
                      <a:r>
                        <a:rPr lang="pt-BR" sz="1600" baseline="0" noProof="0" dirty="0" smtClean="0">
                          <a:effectLst/>
                        </a:rPr>
                        <a:t> de servidores especialistas</a:t>
                      </a:r>
                      <a:endParaRPr lang="pt-BR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958445">
                <a:tc>
                  <a:txBody>
                    <a:bodyPr/>
                    <a:lstStyle/>
                    <a:p>
                      <a:pPr marL="508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noProof="0" dirty="0" smtClean="0">
                          <a:effectLst/>
                        </a:rPr>
                        <a:t>Promoção interna</a:t>
                      </a:r>
                      <a:endParaRPr lang="pt-BR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381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noProof="0" dirty="0" smtClean="0">
                          <a:effectLst/>
                        </a:rPr>
                        <a:t>Ocupação de cargos em comissão por servidores de carreira 	</a:t>
                      </a:r>
                      <a:endParaRPr lang="pt-BR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</a:tr>
              <a:tr h="765049">
                <a:tc>
                  <a:txBody>
                    <a:bodyPr/>
                    <a:lstStyle/>
                    <a:p>
                      <a:pPr marL="508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noProof="0" dirty="0" err="1" smtClean="0">
                          <a:effectLst/>
                        </a:rPr>
                        <a:t>Accountability</a:t>
                      </a:r>
                      <a:endParaRPr lang="pt-BR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81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1600" noProof="0" dirty="0" smtClean="0">
                          <a:effectLst/>
                        </a:rPr>
                        <a:t>Proporção de servidores demitidos por processos administrativos</a:t>
                      </a:r>
                      <a:endParaRPr lang="pt-BR" sz="1600" noProof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0016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Principais </a:t>
            </a:r>
            <a:r>
              <a:rPr lang="pt-BR" b="1" dirty="0" smtClean="0"/>
              <a:t>resultados: burocracia federal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 algn="just">
              <a:spcAft>
                <a:spcPts val="600"/>
              </a:spcAft>
            </a:pPr>
            <a:r>
              <a:rPr lang="pt-BR" sz="2400" dirty="0"/>
              <a:t>Capacidade burocrática não é distribuída uniformemente entre agências governamentais</a:t>
            </a:r>
          </a:p>
          <a:p>
            <a:pPr lvl="1" algn="just">
              <a:spcAft>
                <a:spcPts val="600"/>
              </a:spcAft>
            </a:pPr>
            <a:r>
              <a:rPr lang="pt-BR" sz="2400" dirty="0"/>
              <a:t>Burocracia profissional e weberiana constituída em menos de 20 anos</a:t>
            </a:r>
          </a:p>
          <a:p>
            <a:pPr lvl="1" algn="just">
              <a:spcAft>
                <a:spcPts val="600"/>
              </a:spcAft>
            </a:pPr>
            <a:r>
              <a:rPr lang="pt-BR" sz="2400" dirty="0"/>
              <a:t>Seleção de servidores baseada no mérito através de concursos competitivos</a:t>
            </a:r>
          </a:p>
          <a:p>
            <a:pPr lvl="1" algn="just">
              <a:spcAft>
                <a:spcPts val="600"/>
              </a:spcAft>
            </a:pPr>
            <a:r>
              <a:rPr lang="pt-BR" sz="2400" dirty="0"/>
              <a:t>Alto índice de qualidade burocrática em todas as dimensões, mas quando as dimensões são desagregadas por políticas e por agências, uma das características de uma burocracia profissional – existência de carreira estável – não é tão positiva quanto esperado</a:t>
            </a:r>
          </a:p>
          <a:p>
            <a:pPr lvl="1" algn="just">
              <a:spcAft>
                <a:spcPts val="600"/>
              </a:spcAft>
            </a:pPr>
            <a:r>
              <a:rPr lang="pt-BR" sz="2400" dirty="0"/>
              <a:t>A decisão de profissionalizar a burocracia foi tomada por atores políticos como um dos resultados da redemocratização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21289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1016</TotalTime>
  <Words>1001</Words>
  <Application>Microsoft Macintosh PowerPoint</Application>
  <PresentationFormat>On-screen Show (4:3)</PresentationFormat>
  <Paragraphs>105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Tema do Office</vt:lpstr>
      <vt:lpstr>Microsoft Word Document</vt:lpstr>
      <vt:lpstr>  I SEMINÁRIO BRASILEIRO SOBRE IMPLEMENTAÇÃO DE POLÍTICAS PÚBLICAS   Mesa 3: Capacidades Estatais para Implementação de Políticas Públicas </vt:lpstr>
      <vt:lpstr>Roteiro</vt:lpstr>
      <vt:lpstr>Origens do conceito de capacidades estatais</vt:lpstr>
      <vt:lpstr>Tipos de capacidade</vt:lpstr>
      <vt:lpstr>Capacidade burocrática</vt:lpstr>
      <vt:lpstr>Níveis Básico e Secundário</vt:lpstr>
      <vt:lpstr>Pesquisas</vt:lpstr>
      <vt:lpstr>IQB – Dimensões  e Indicadores</vt:lpstr>
      <vt:lpstr>Principais resultados: burocracia federal</vt:lpstr>
      <vt:lpstr> Capacidade do estado-membro na política de assistência social </vt:lpstr>
      <vt:lpstr>PowerPoint Presentation</vt:lpstr>
      <vt:lpstr>Capacidade burocrática dos estados na assistência social</vt:lpstr>
      <vt:lpstr>Contribuições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SEMINÁRIO BRASILEIRO DE SOBRE IMPLEMENTAÇÃO  DE POLÍTICAS PÚBLICAS  </dc:title>
  <dc:creator>User</dc:creator>
  <cp:lastModifiedBy>Celina Souza</cp:lastModifiedBy>
  <cp:revision>60</cp:revision>
  <dcterms:created xsi:type="dcterms:W3CDTF">2018-03-09T18:33:35Z</dcterms:created>
  <dcterms:modified xsi:type="dcterms:W3CDTF">2018-03-20T23:45:23Z</dcterms:modified>
</cp:coreProperties>
</file>