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5"/>
  </p:notesMasterIdLst>
  <p:sldIdLst>
    <p:sldId id="271" r:id="rId2"/>
    <p:sldId id="270" r:id="rId3"/>
    <p:sldId id="261" r:id="rId4"/>
    <p:sldId id="257" r:id="rId5"/>
    <p:sldId id="259" r:id="rId6"/>
    <p:sldId id="258" r:id="rId7"/>
    <p:sldId id="260" r:id="rId8"/>
    <p:sldId id="269" r:id="rId9"/>
    <p:sldId id="263" r:id="rId10"/>
    <p:sldId id="267" r:id="rId11"/>
    <p:sldId id="266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1049" autoAdjust="0"/>
  </p:normalViewPr>
  <p:slideViewPr>
    <p:cSldViewPr snapToGrid="0">
      <p:cViewPr varScale="1">
        <p:scale>
          <a:sx n="64" d="100"/>
          <a:sy n="64" d="100"/>
        </p:scale>
        <p:origin x="14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B7BC5-B528-4F76-A7A8-5823ADB25158}" type="datetimeFigureOut">
              <a:rPr lang="pt-BR" smtClean="0"/>
              <a:t>21/03/2018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7EDCA-9947-4239-B324-9551ED453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31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Casa de Governo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SG: pedido da presidenta para atuar com o objetivo aumentar legitimidade, por meio de articulação com a sociedade e </a:t>
            </a:r>
            <a:r>
              <a:rPr lang="pt-BR" dirty="0" err="1" smtClean="0"/>
              <a:t>intragoverno</a:t>
            </a:r>
            <a:r>
              <a:rPr lang="pt-BR" dirty="0" smtClean="0"/>
              <a:t>, por meio da SEPAC/MPOG (Decreto presidencial)</a:t>
            </a:r>
          </a:p>
          <a:p>
            <a:pPr marL="0" indent="0">
              <a:buNone/>
            </a:pPr>
            <a:r>
              <a:rPr lang="pt-BR" dirty="0" smtClean="0"/>
              <a:t>PDRSX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Casa Civil: objetivo de levar o desenvolvimento local, inspiração n plano BR Sustentável, resgate de projeto de 2009, exigência de aplicação de R$ 500 milhões em projetos pelo vencedor do leilão (construtora e operadora da Usina)</a:t>
            </a:r>
          </a:p>
          <a:p>
            <a:pPr marL="0" indent="0">
              <a:buNone/>
            </a:pPr>
            <a:r>
              <a:rPr lang="pt-BR" dirty="0" smtClean="0"/>
              <a:t>Ações antecipatórias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Ibama: percepção das demandas sociais, por meio de audiências públicas e interação com outros órgãos (Funai, Incra etc.). Surgem em 2010, no contexto da LP, mas não haviam sido implementadas na sua maioria até a LI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 smtClean="0"/>
              <a:t>Ações civis públicas, Movimento Xingu Vivo para Sempre, paralizações do licenciamento ambiental (questão indígena), análises técnicas independentes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7EDCA-9947-4239-B324-9551ED4533D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83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400" dirty="0" smtClean="0"/>
              <a:t>Desapropriação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Falta de interação </a:t>
            </a:r>
            <a:r>
              <a:rPr lang="pt-BR" dirty="0" err="1" smtClean="0"/>
              <a:t>socioestatal</a:t>
            </a:r>
            <a:r>
              <a:rPr lang="pt-BR" dirty="0" smtClean="0"/>
              <a:t> -&gt; valores aviltantes de indenização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Condução pelo DNIT em convenio com SEI, sem negociação, passando diretamente para Justiça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Proprietários acionam a Justiça Estadual, levando a revisão de valores pagos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Ator principal: moradores, que acionaram a Justiça individualmente (dispersão territorial dos afetados, obra linear)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Minorias (quilombolas)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EIA-RIMA não mapeou a existência de quilombos ao longo do traçado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Não realização das oitivas com as comunidades quilombolas (descumprimento da Res 169 OIT e Decreto 5051/2004)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Conflito (ocupação dos canteiros pelas populações), FCP acionada pela </a:t>
            </a:r>
            <a:r>
              <a:rPr lang="pt-BR" dirty="0" err="1" smtClean="0"/>
              <a:t>Sepac</a:t>
            </a:r>
            <a:r>
              <a:rPr lang="pt-BR" dirty="0" smtClean="0"/>
              <a:t> (interveniente no licenciamento), exigência de TCA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Implementação parcial pelo empreendedor, </a:t>
            </a:r>
            <a:r>
              <a:rPr lang="pt-BR" u="sng" dirty="0" smtClean="0"/>
              <a:t>quilombolas buscam o MPF – </a:t>
            </a:r>
            <a:r>
              <a:rPr lang="pt-BR" u="sng" dirty="0" err="1" smtClean="0"/>
              <a:t>judicializaçao</a:t>
            </a:r>
            <a:r>
              <a:rPr lang="pt-BR" u="sng" dirty="0" smtClean="0"/>
              <a:t> e paralização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u="sng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u="sng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7EDCA-9947-4239-B324-9551ED4533D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60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41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87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99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7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2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0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1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17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31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="" xmlns:a16="http://schemas.microsoft.com/office/drawing/2014/main" id="{3AFCEE50-B98E-4081-9612-C46708FB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2" y="4438650"/>
            <a:ext cx="6074228" cy="1562100"/>
          </a:xfrm>
        </p:spPr>
        <p:txBody>
          <a:bodyPr>
            <a:normAutofit fontScale="90000"/>
          </a:bodyPr>
          <a:lstStyle/>
          <a:p>
            <a:r>
              <a:rPr lang="pt-BR" dirty="0"/>
              <a:t>Arranjos de implementação, capacidades estatais e (</a:t>
            </a:r>
            <a:r>
              <a:rPr lang="pt-BR" dirty="0" err="1"/>
              <a:t>re</a:t>
            </a:r>
            <a:r>
              <a:rPr lang="pt-BR" dirty="0"/>
              <a:t>)produção de desigualdades</a:t>
            </a:r>
          </a:p>
        </p:txBody>
      </p:sp>
      <p:pic>
        <p:nvPicPr>
          <p:cNvPr id="24" name="Espaço Reservado para Imagem 23">
            <a:extLst>
              <a:ext uri="{FF2B5EF4-FFF2-40B4-BE49-F238E27FC236}">
                <a16:creationId xmlns="" xmlns:a16="http://schemas.microsoft.com/office/drawing/2014/main" id="{5875BC0F-9E02-437B-AC64-5A76881AEDE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280" r="3280"/>
          <a:stretch>
            <a:fillRect/>
          </a:stretch>
        </p:blipFill>
        <p:spPr/>
      </p:pic>
      <p:sp>
        <p:nvSpPr>
          <p:cNvPr id="12" name="Espaço Reservado para Texto 11">
            <a:extLst>
              <a:ext uri="{FF2B5EF4-FFF2-40B4-BE49-F238E27FC236}">
                <a16:creationId xmlns="" xmlns:a16="http://schemas.microsoft.com/office/drawing/2014/main" id="{82D3F5DE-3EAD-497A-B3EF-EFFD2CC2A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100" dirty="0"/>
              <a:t>Alexandre Gomide</a:t>
            </a:r>
          </a:p>
          <a:p>
            <a:pPr algn="r"/>
            <a:r>
              <a:rPr lang="pt-BR" sz="2100" dirty="0"/>
              <a:t>Ana Karine Pereira</a:t>
            </a:r>
          </a:p>
          <a:p>
            <a:pPr algn="r"/>
            <a:r>
              <a:rPr lang="pt-BR" sz="2100" dirty="0"/>
              <a:t>Raphael Machado</a:t>
            </a:r>
          </a:p>
        </p:txBody>
      </p:sp>
    </p:spTree>
    <p:extLst>
      <p:ext uri="{BB962C8B-B14F-4D97-AF65-F5344CB8AC3E}">
        <p14:creationId xmlns:p14="http://schemas.microsoft.com/office/powerpoint/2010/main" val="24667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Belo monte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768096" y="2420874"/>
            <a:ext cx="7897080" cy="3168396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Intensificação </a:t>
            </a:r>
            <a:r>
              <a:rPr lang="pt-BR" dirty="0"/>
              <a:t>de contestações e conflitos sociais</a:t>
            </a:r>
          </a:p>
          <a:p>
            <a:r>
              <a:rPr lang="pt-BR" dirty="0" smtClean="0"/>
              <a:t>O </a:t>
            </a:r>
            <a:r>
              <a:rPr lang="pt-BR" dirty="0"/>
              <a:t>arranjo incluiu mais atores </a:t>
            </a:r>
            <a:r>
              <a:rPr lang="pt-BR" dirty="0" smtClean="0"/>
              <a:t>e foram instituídos novas estruturas de coordenação</a:t>
            </a:r>
          </a:p>
          <a:p>
            <a:pPr lvl="1"/>
            <a:r>
              <a:rPr lang="pt-BR" dirty="0"/>
              <a:t>Representantes da sociedade </a:t>
            </a:r>
            <a:r>
              <a:rPr lang="pt-BR" dirty="0" smtClean="0"/>
              <a:t>civil e dos </a:t>
            </a:r>
            <a:r>
              <a:rPr lang="pt-BR" dirty="0"/>
              <a:t>governos </a:t>
            </a:r>
            <a:r>
              <a:rPr lang="pt-BR" dirty="0" smtClean="0"/>
              <a:t>locais; Casa Civil, SG/PR, Funai</a:t>
            </a:r>
          </a:p>
          <a:p>
            <a:pPr lvl="1"/>
            <a:r>
              <a:rPr lang="pt-BR" dirty="0" smtClean="0"/>
              <a:t>Comitê </a:t>
            </a:r>
            <a:r>
              <a:rPr lang="pt-BR" dirty="0"/>
              <a:t>Gestor </a:t>
            </a:r>
            <a:r>
              <a:rPr lang="pt-BR" dirty="0" smtClean="0"/>
              <a:t>Tripartite, Casa de Governo, PAC (Salas de Situação)</a:t>
            </a:r>
            <a:endParaRPr lang="pt-BR" dirty="0"/>
          </a:p>
          <a:p>
            <a:r>
              <a:rPr lang="pt-BR" dirty="0" smtClean="0"/>
              <a:t>Criação </a:t>
            </a:r>
            <a:r>
              <a:rPr lang="pt-BR" dirty="0"/>
              <a:t>de novos </a:t>
            </a:r>
            <a:r>
              <a:rPr lang="pt-BR" dirty="0" smtClean="0"/>
              <a:t>instrumentos</a:t>
            </a:r>
          </a:p>
          <a:p>
            <a:pPr lvl="1"/>
            <a:r>
              <a:rPr lang="pt-BR" sz="1500" dirty="0"/>
              <a:t>PDRSX (R$ 500 milhões)</a:t>
            </a:r>
          </a:p>
          <a:p>
            <a:pPr lvl="1"/>
            <a:r>
              <a:rPr lang="pt-BR" sz="1500" dirty="0"/>
              <a:t>Implementação </a:t>
            </a:r>
            <a:r>
              <a:rPr lang="pt-BR" sz="1500" dirty="0"/>
              <a:t>das ações antecipatórias</a:t>
            </a:r>
          </a:p>
          <a:p>
            <a:r>
              <a:rPr lang="pt-BR" dirty="0" smtClean="0"/>
              <a:t>Porém</a:t>
            </a:r>
            <a:r>
              <a:rPr lang="pt-BR" dirty="0"/>
              <a:t>, os instrumentos tiveram seu efeito limitado devido a temporalidade (momento tardio) e pelo fato do poder decisório continuar centralizado na burocracia do setor elétrico. </a:t>
            </a:r>
            <a:endParaRPr lang="pt-BR" dirty="0" smtClean="0"/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Avanço </a:t>
            </a:r>
            <a:r>
              <a:rPr lang="pt-BR" dirty="0"/>
              <a:t>parcial na redução das desigualdades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819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Transnordestina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998205"/>
              </p:ext>
            </p:extLst>
          </p:nvPr>
        </p:nvGraphicFramePr>
        <p:xfrm>
          <a:off x="860965" y="2420874"/>
          <a:ext cx="7847267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902"/>
                <a:gridCol w="2413899"/>
                <a:gridCol w="3940466"/>
              </a:tblGrid>
              <a:tr h="342900">
                <a:tc>
                  <a:txBody>
                    <a:bodyPr/>
                    <a:lstStyle/>
                    <a:p>
                      <a:endParaRPr lang="pt-BR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1500" dirty="0" smtClean="0"/>
                        <a:t>t1 (2005-2010)</a:t>
                      </a:r>
                      <a:endParaRPr lang="pt-BR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1500" dirty="0" smtClean="0"/>
                        <a:t>t2 (2011-2016)</a:t>
                      </a:r>
                      <a:endParaRPr lang="pt-BR" sz="1500" dirty="0"/>
                    </a:p>
                  </a:txBody>
                  <a:tcPr marL="68580" marR="68580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Atores incluídos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ANTT, MT. </a:t>
                      </a:r>
                      <a:r>
                        <a:rPr lang="pt-BR" sz="900" baseline="0" dirty="0" smtClean="0"/>
                        <a:t>DNIT</a:t>
                      </a:r>
                    </a:p>
                    <a:p>
                      <a:r>
                        <a:rPr lang="pt-BR" sz="900" dirty="0" smtClean="0"/>
                        <a:t>CC (PAC),</a:t>
                      </a:r>
                      <a:r>
                        <a:rPr lang="pt-BR" sz="900" baseline="0" dirty="0" smtClean="0"/>
                        <a:t> </a:t>
                      </a:r>
                    </a:p>
                    <a:p>
                      <a:r>
                        <a:rPr lang="pt-BR" sz="900" baseline="0" dirty="0" smtClean="0"/>
                        <a:t>Ibama, Iphan</a:t>
                      </a:r>
                    </a:p>
                    <a:p>
                      <a:r>
                        <a:rPr lang="pt-BR" sz="900" baseline="0" dirty="0" smtClean="0"/>
                        <a:t>TLSA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FCP, Incra</a:t>
                      </a:r>
                    </a:p>
                    <a:p>
                      <a:r>
                        <a:rPr lang="pt-BR" sz="900" dirty="0" smtClean="0"/>
                        <a:t>MPF, TCU</a:t>
                      </a:r>
                    </a:p>
                    <a:p>
                      <a:r>
                        <a:rPr lang="pt-BR" sz="900" baseline="0" dirty="0" smtClean="0"/>
                        <a:t>Secretarias estaduais de infraestrutura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Mecanismos/Instrumentos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Audiência</a:t>
                      </a:r>
                      <a:r>
                        <a:rPr lang="pt-BR" sz="900" baseline="0" dirty="0" smtClean="0"/>
                        <a:t> pública no licenciamento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 smtClean="0"/>
                        <a:t>Desapropriações, conduzidas pelas </a:t>
                      </a:r>
                      <a:r>
                        <a:rPr lang="pt-BR" sz="900" baseline="0" dirty="0" err="1" smtClean="0"/>
                        <a:t>SEIs</a:t>
                      </a:r>
                      <a:endParaRPr lang="pt-BR" sz="9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baseline="0" dirty="0" smtClean="0"/>
                        <a:t>TCA Quilombola</a:t>
                      </a:r>
                    </a:p>
                    <a:p>
                      <a:r>
                        <a:rPr lang="pt-BR" sz="900" baseline="0" dirty="0" smtClean="0"/>
                        <a:t>Revisões conduzidas pelas Justiças Estaduais</a:t>
                      </a:r>
                    </a:p>
                  </a:txBody>
                  <a:tcPr marL="68580" marR="68580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Capacidades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dirty="0" smtClean="0"/>
                        <a:t>falta de planejamento e</a:t>
                      </a:r>
                      <a:r>
                        <a:rPr lang="pt-BR" sz="900" baseline="0" dirty="0" smtClean="0"/>
                        <a:t> de </a:t>
                      </a:r>
                      <a:r>
                        <a:rPr lang="pt-BR" sz="900" dirty="0" smtClean="0"/>
                        <a:t>coordenação (licenciamento)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dirty="0" smtClean="0"/>
                        <a:t>pouca </a:t>
                      </a:r>
                      <a:r>
                        <a:rPr lang="pt-BR" sz="900" baseline="0" dirty="0" smtClean="0"/>
                        <a:t>interlocução com a população afetada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t-BR" sz="900" dirty="0"/>
                    </a:p>
                  </a:txBody>
                  <a:tcPr marL="68580" marR="68580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Resultados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Pauperização dos desapropriados</a:t>
                      </a:r>
                    </a:p>
                    <a:p>
                      <a:r>
                        <a:rPr lang="pt-BR" sz="900" dirty="0" smtClean="0"/>
                        <a:t>Conflitos com os quilombolas (trecho PI)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TCA parcialmente executado -&gt; obra</a:t>
                      </a:r>
                      <a:r>
                        <a:rPr lang="pt-BR" sz="900" baseline="0" dirty="0" smtClean="0"/>
                        <a:t> paralisada (suspensão da LI) devido a ação do MPF , que foi instado pela sociedade civil: descumprimento da LI  </a:t>
                      </a:r>
                      <a:r>
                        <a:rPr lang="pt-BR" sz="900" dirty="0" smtClean="0"/>
                        <a:t>(trecho PI)</a:t>
                      </a:r>
                    </a:p>
                    <a:p>
                      <a:r>
                        <a:rPr lang="pt-BR" sz="900" dirty="0" smtClean="0"/>
                        <a:t>Parte</a:t>
                      </a:r>
                      <a:r>
                        <a:rPr lang="pt-BR" sz="900" baseline="0" dirty="0" smtClean="0"/>
                        <a:t> dos p</a:t>
                      </a:r>
                      <a:r>
                        <a:rPr lang="pt-BR" sz="900" dirty="0" smtClean="0"/>
                        <a:t>rocessos</a:t>
                      </a:r>
                      <a:r>
                        <a:rPr lang="pt-BR" sz="900" baseline="0" dirty="0" smtClean="0"/>
                        <a:t> de desapropriação revisados pelo DNIT</a:t>
                      </a:r>
                    </a:p>
                    <a:p>
                      <a:r>
                        <a:rPr lang="pt-BR" sz="900" dirty="0" smtClean="0"/>
                        <a:t>EXCLUSÃO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40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transnordestina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Contestação de minorias (quilombolas) e pequenos proprietários </a:t>
            </a:r>
          </a:p>
          <a:p>
            <a:r>
              <a:rPr lang="pt-BR" dirty="0" smtClean="0"/>
              <a:t>O arranjo incluiu mais atores, mas que não resultaram em aumento de suas capacidades (planejamento e coordenação; relação com a sociedade local)</a:t>
            </a:r>
          </a:p>
          <a:p>
            <a:pPr lvl="1"/>
            <a:r>
              <a:rPr lang="pt-BR" sz="1500" dirty="0"/>
              <a:t>FCP, Incra</a:t>
            </a:r>
          </a:p>
          <a:p>
            <a:pPr lvl="1"/>
            <a:r>
              <a:rPr lang="pt-BR" sz="1500" dirty="0"/>
              <a:t>Secretarias </a:t>
            </a:r>
            <a:r>
              <a:rPr lang="pt-BR" sz="1500" dirty="0"/>
              <a:t>estaduais de infraestrutura</a:t>
            </a:r>
          </a:p>
          <a:p>
            <a:r>
              <a:rPr lang="pt-BR" dirty="0" smtClean="0"/>
              <a:t>Ineficácia dos instrumentos criados</a:t>
            </a:r>
          </a:p>
          <a:p>
            <a:pPr lvl="1"/>
            <a:r>
              <a:rPr lang="pt-BR" dirty="0" smtClean="0"/>
              <a:t>TCA Quilombola (parcialmente executado)</a:t>
            </a:r>
          </a:p>
          <a:p>
            <a:pPr lvl="1"/>
            <a:r>
              <a:rPr lang="pt-BR" dirty="0" smtClean="0"/>
              <a:t>Revisões dos valores de desapropriações pela Justiça</a:t>
            </a:r>
          </a:p>
          <a:p>
            <a:r>
              <a:rPr lang="pt-BR" dirty="0" smtClean="0"/>
              <a:t>Paralisação da obra pelo MPF, instado pela sociedade civil (suspensão da LI)</a:t>
            </a:r>
          </a:p>
          <a:p>
            <a:r>
              <a:rPr lang="pt-BR" dirty="0" smtClean="0"/>
              <a:t>Aumento das desigualdades na região (trecho PI)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9597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/>
              <a:t>Coleta de dados e informações (complementação e atualização)</a:t>
            </a:r>
          </a:p>
          <a:p>
            <a:pPr lvl="1"/>
            <a:r>
              <a:rPr lang="pt-BR" sz="2400" dirty="0"/>
              <a:t>Rastreamento da </a:t>
            </a:r>
            <a:r>
              <a:rPr lang="pt-BR" sz="2400" dirty="0"/>
              <a:t>lógica </a:t>
            </a:r>
            <a:r>
              <a:rPr lang="pt-BR" sz="2400" dirty="0"/>
              <a:t>do desenvolvimento dos atores, </a:t>
            </a:r>
            <a:r>
              <a:rPr lang="pt-BR" sz="2400" dirty="0"/>
              <a:t>por meio da ação dos </a:t>
            </a:r>
            <a:r>
              <a:rPr lang="pt-BR" sz="2400" dirty="0"/>
              <a:t>atores </a:t>
            </a:r>
            <a:endParaRPr lang="pt-BR" sz="2400" dirty="0"/>
          </a:p>
          <a:p>
            <a:pPr lvl="1"/>
            <a:r>
              <a:rPr lang="pt-BR" sz="2400" dirty="0"/>
              <a:t>Entender suas relações com o </a:t>
            </a:r>
            <a:r>
              <a:rPr lang="pt-BR" sz="2400" dirty="0"/>
              <a:t>ambiente político-institucional e as características das obras e das populações afetadas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68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2700" dirty="0"/>
              <a:t>Implementação e desigualdades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700" dirty="0"/>
              <a:t>Capacidades estatais e dinâmica dos arranjos de implementação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700" dirty="0"/>
              <a:t>A pesquisa empírica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700" dirty="0"/>
              <a:t>Achados preliminares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700" dirty="0"/>
              <a:t>Próximos passos</a:t>
            </a:r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  <a:p>
            <a:pPr marL="342900" indent="-34290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9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 e desigualdades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100" dirty="0"/>
              <a:t>Políticas cujos </a:t>
            </a:r>
            <a:r>
              <a:rPr lang="pt-BR" sz="2100" dirty="0"/>
              <a:t>objetivos formais </a:t>
            </a:r>
            <a:r>
              <a:rPr lang="pt-BR" sz="2100" dirty="0"/>
              <a:t>contemplam </a:t>
            </a:r>
            <a:r>
              <a:rPr lang="pt-BR" sz="2100" dirty="0"/>
              <a:t>a </a:t>
            </a:r>
            <a:r>
              <a:rPr lang="pt-BR" sz="2100" dirty="0"/>
              <a:t>inclusão social podem provocar </a:t>
            </a:r>
            <a:r>
              <a:rPr lang="pt-BR" sz="2100" dirty="0"/>
              <a:t>efeitos colaterais ou carregar consigo riscos de (</a:t>
            </a:r>
            <a:r>
              <a:rPr lang="pt-BR" sz="2100" dirty="0" err="1"/>
              <a:t>re</a:t>
            </a:r>
            <a:r>
              <a:rPr lang="pt-BR" sz="2100" dirty="0"/>
              <a:t>)produção de </a:t>
            </a:r>
            <a:r>
              <a:rPr lang="pt-BR" sz="2100" dirty="0"/>
              <a:t>desigualdades</a:t>
            </a:r>
          </a:p>
          <a:p>
            <a:r>
              <a:rPr lang="pt-BR" sz="2100" dirty="0"/>
              <a:t>A </a:t>
            </a:r>
            <a:r>
              <a:rPr lang="pt-BR" sz="2100" dirty="0"/>
              <a:t>concretização ou não desses </a:t>
            </a:r>
            <a:r>
              <a:rPr lang="pt-BR" sz="2100" dirty="0"/>
              <a:t>efeitos </a:t>
            </a:r>
            <a:r>
              <a:rPr lang="pt-BR" sz="2100" dirty="0"/>
              <a:t>está diretamente associada </a:t>
            </a:r>
            <a:r>
              <a:rPr lang="pt-BR" sz="2100" dirty="0"/>
              <a:t>aos processos </a:t>
            </a:r>
            <a:r>
              <a:rPr lang="pt-BR" sz="2100" dirty="0"/>
              <a:t>de </a:t>
            </a:r>
            <a:r>
              <a:rPr lang="pt-BR" sz="2100" dirty="0"/>
              <a:t>implementação</a:t>
            </a:r>
          </a:p>
          <a:p>
            <a:r>
              <a:rPr lang="pt-BR" sz="2100" dirty="0"/>
              <a:t>Processos de implementação envolvem a construção de </a:t>
            </a:r>
            <a:r>
              <a:rPr lang="pt-BR" sz="2100" u="sng" dirty="0"/>
              <a:t>arranjos institucionais</a:t>
            </a:r>
            <a:r>
              <a:rPr lang="pt-BR" sz="2100" dirty="0"/>
              <a:t>, com a adoção de instrumentos e a ação (mais ou menos) coordenada de diversos atores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9412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Arranjos de implementação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700" dirty="0"/>
              <a:t>Perspectiva heurística para tornar a realidade da implementação inteligível</a:t>
            </a:r>
          </a:p>
          <a:p>
            <a:r>
              <a:rPr lang="pt-BR" sz="2700" dirty="0"/>
              <a:t>Conjunto de relações entre:</a:t>
            </a:r>
          </a:p>
          <a:p>
            <a:pPr lvl="1"/>
            <a:r>
              <a:rPr lang="pt-BR" sz="2400" dirty="0"/>
              <a:t>atores (estatais e sociais)</a:t>
            </a:r>
          </a:p>
          <a:p>
            <a:pPr lvl="1"/>
            <a:r>
              <a:rPr lang="pt-BR" sz="2400" dirty="0"/>
              <a:t>mecanismos de coordenação</a:t>
            </a:r>
          </a:p>
          <a:p>
            <a:pPr lvl="1"/>
            <a:r>
              <a:rPr lang="pt-BR" sz="2400" dirty="0"/>
              <a:t>instrumentos de política pública</a:t>
            </a:r>
          </a:p>
        </p:txBody>
      </p:sp>
    </p:spTree>
    <p:extLst>
      <p:ext uri="{BB962C8B-B14F-4D97-AF65-F5344CB8AC3E}">
        <p14:creationId xmlns:p14="http://schemas.microsoft.com/office/powerpoint/2010/main" val="252165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Arranjos e capacidades estatais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Arranjos dotam </a:t>
            </a:r>
            <a:r>
              <a:rPr lang="pt-BR" sz="2400" dirty="0"/>
              <a:t>o Estado de capacidade de implementação </a:t>
            </a:r>
            <a:r>
              <a:rPr lang="pt-BR" sz="2400" dirty="0"/>
              <a:t>e de entrega </a:t>
            </a:r>
            <a:r>
              <a:rPr lang="pt-BR" sz="2400" dirty="0"/>
              <a:t>de bens/serviços públicos</a:t>
            </a:r>
          </a:p>
          <a:p>
            <a:pPr marL="0" indent="0">
              <a:buNone/>
            </a:pPr>
            <a:r>
              <a:rPr lang="pt-BR" sz="2400" dirty="0"/>
              <a:t>Representam </a:t>
            </a:r>
            <a:r>
              <a:rPr lang="pt-BR" sz="2400" dirty="0"/>
              <a:t>o lócus onde o jogo de </a:t>
            </a:r>
            <a:r>
              <a:rPr lang="pt-BR" sz="2400" dirty="0"/>
              <a:t>poder </a:t>
            </a:r>
            <a:r>
              <a:rPr lang="pt-BR" sz="2400" dirty="0"/>
              <a:t>que leva à legitimação da ação </a:t>
            </a:r>
            <a:r>
              <a:rPr lang="pt-BR" sz="2400" dirty="0"/>
              <a:t>estatal </a:t>
            </a:r>
            <a:r>
              <a:rPr lang="pt-BR" sz="2400" dirty="0"/>
              <a:t>é </a:t>
            </a:r>
            <a:r>
              <a:rPr lang="pt-BR" sz="2400" dirty="0"/>
              <a:t>executado</a:t>
            </a:r>
          </a:p>
          <a:p>
            <a:pPr marL="0" indent="0">
              <a:buNone/>
            </a:pPr>
            <a:r>
              <a:rPr lang="pt-BR" sz="1800" dirty="0">
                <a:sym typeface="Wingdings" panose="05000000000000000000" pitchFamily="2" charset="2"/>
              </a:rPr>
              <a:t></a:t>
            </a:r>
            <a:r>
              <a:rPr lang="pt-BR" sz="2400" dirty="0">
                <a:sym typeface="Wingdings" panose="05000000000000000000" pitchFamily="2" charset="2"/>
              </a:rPr>
              <a:t> </a:t>
            </a:r>
            <a:r>
              <a:rPr lang="pt-BR" sz="2400" dirty="0"/>
              <a:t>Mas </a:t>
            </a:r>
            <a:r>
              <a:rPr lang="pt-BR" sz="2400" dirty="0"/>
              <a:t>nem todo arranjo é </a:t>
            </a:r>
            <a:r>
              <a:rPr lang="pt-BR" sz="2400" dirty="0"/>
              <a:t>bem-sucedido </a:t>
            </a:r>
            <a:r>
              <a:rPr lang="pt-BR" sz="2400" dirty="0"/>
              <a:t>em </a:t>
            </a:r>
            <a:r>
              <a:rPr lang="pt-BR" sz="2400" dirty="0"/>
              <a:t>atingir </a:t>
            </a:r>
            <a:r>
              <a:rPr lang="pt-BR" sz="2400" dirty="0"/>
              <a:t>os objetivos das políticas ou </a:t>
            </a:r>
            <a:r>
              <a:rPr lang="pt-BR" sz="2400" dirty="0"/>
              <a:t>produzir legitimidade e equidade</a:t>
            </a:r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36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8096" y="2420874"/>
            <a:ext cx="7290055" cy="3168396"/>
          </a:xfrm>
        </p:spPr>
        <p:txBody>
          <a:bodyPr>
            <a:normAutofit/>
          </a:bodyPr>
          <a:lstStyle/>
          <a:p>
            <a:r>
              <a:rPr lang="pt-BR" sz="2100" dirty="0"/>
              <a:t>Os arranjos não </a:t>
            </a:r>
            <a:r>
              <a:rPr lang="pt-BR" sz="2100" dirty="0"/>
              <a:t>são estáveis, </a:t>
            </a:r>
            <a:r>
              <a:rPr lang="pt-BR" sz="2100" dirty="0"/>
              <a:t>mudam durante a implementação </a:t>
            </a:r>
          </a:p>
          <a:p>
            <a:pPr lvl="1"/>
            <a:r>
              <a:rPr lang="pt-BR" sz="1800" dirty="0"/>
              <a:t>São produtos </a:t>
            </a:r>
            <a:r>
              <a:rPr lang="pt-BR" sz="1800" dirty="0"/>
              <a:t>das ações e interações dos atores </a:t>
            </a:r>
            <a:r>
              <a:rPr lang="pt-BR" sz="1800" dirty="0"/>
              <a:t>políticos. </a:t>
            </a:r>
            <a:r>
              <a:rPr lang="pt-BR" sz="1800" dirty="0"/>
              <a:t>impulsionados por </a:t>
            </a:r>
            <a:r>
              <a:rPr lang="pt-BR" sz="1800" dirty="0"/>
              <a:t>interesses e objetivos específicos</a:t>
            </a:r>
          </a:p>
          <a:p>
            <a:r>
              <a:rPr lang="pt-BR" sz="2100" dirty="0"/>
              <a:t>Isso significa que os arranjos </a:t>
            </a:r>
            <a:r>
              <a:rPr lang="pt-BR" sz="2100" dirty="0"/>
              <a:t>devem </a:t>
            </a:r>
            <a:r>
              <a:rPr lang="pt-BR" sz="2100" dirty="0"/>
              <a:t>ser analisados de uma perspectiva </a:t>
            </a:r>
            <a:r>
              <a:rPr lang="pt-BR" sz="2100" dirty="0"/>
              <a:t>diacrônica</a:t>
            </a:r>
          </a:p>
          <a:p>
            <a:r>
              <a:rPr lang="pt-BR" sz="2100" dirty="0"/>
              <a:t>A fim de compreender a </a:t>
            </a:r>
            <a:r>
              <a:rPr lang="pt-BR" sz="2100" dirty="0"/>
              <a:t>dinâmica:</a:t>
            </a:r>
          </a:p>
          <a:p>
            <a:pPr lvl="1"/>
            <a:r>
              <a:rPr lang="pt-BR" sz="1800" dirty="0"/>
              <a:t>Analisar às configurações dos arranjos no tempo </a:t>
            </a:r>
          </a:p>
          <a:p>
            <a:pPr lvl="1"/>
            <a:r>
              <a:rPr lang="pt-BR" sz="1800" dirty="0"/>
              <a:t>Rastrear a lógica de seu desenvolvimento</a:t>
            </a:r>
          </a:p>
          <a:p>
            <a:pPr lvl="1"/>
            <a:r>
              <a:rPr lang="pt-BR" sz="1800" dirty="0"/>
              <a:t>Entender suas relações com o ambiente externo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8967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Pesquisa empírica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Políticas de infraestrutura e seus efeitos sobre desigualdades sociais e regionais </a:t>
            </a:r>
          </a:p>
          <a:p>
            <a:r>
              <a:rPr lang="pt-BR" sz="2400" dirty="0"/>
              <a:t>Pergunta: </a:t>
            </a:r>
            <a:r>
              <a:rPr lang="pt-BR" sz="2400" i="1" dirty="0"/>
              <a:t>como os arranjos de implementação de grandes projetos contribuíram para a (</a:t>
            </a:r>
            <a:r>
              <a:rPr lang="pt-BR" sz="2400" i="1" dirty="0" err="1"/>
              <a:t>re</a:t>
            </a:r>
            <a:r>
              <a:rPr lang="pt-BR" sz="2400" i="1" dirty="0"/>
              <a:t>)produção de desigualdades?</a:t>
            </a:r>
          </a:p>
          <a:p>
            <a:r>
              <a:rPr lang="pt-BR" sz="2400" dirty="0"/>
              <a:t>Estudo e comparação de casos: </a:t>
            </a:r>
          </a:p>
          <a:p>
            <a:pPr lvl="1"/>
            <a:r>
              <a:rPr lang="pt-BR" sz="2100" dirty="0"/>
              <a:t>UHE Belo Monte</a:t>
            </a:r>
          </a:p>
          <a:p>
            <a:pPr lvl="1"/>
            <a:r>
              <a:rPr lang="pt-BR" sz="2100" dirty="0"/>
              <a:t>Ferrovia </a:t>
            </a:r>
            <a:r>
              <a:rPr lang="pt-BR" sz="2100" dirty="0" err="1"/>
              <a:t>Transnordestina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45966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Achados preliminares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430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Belo Monte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305053"/>
              </p:ext>
            </p:extLst>
          </p:nvPr>
        </p:nvGraphicFramePr>
        <p:xfrm>
          <a:off x="768096" y="2278856"/>
          <a:ext cx="7886700" cy="322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602"/>
                <a:gridCol w="2930795"/>
                <a:gridCol w="3568304"/>
              </a:tblGrid>
              <a:tr h="480060">
                <a:tc>
                  <a:txBody>
                    <a:bodyPr/>
                    <a:lstStyle/>
                    <a:p>
                      <a:endParaRPr lang="pt-BR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t1 (2002-10)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t2 (2011-14)</a:t>
                      </a:r>
                      <a:endParaRPr lang="pt-BR" sz="1400" dirty="0"/>
                    </a:p>
                  </a:txBody>
                  <a:tcPr marL="68580" marR="68580" marT="34290" marB="34290"/>
                </a:tc>
              </a:tr>
              <a:tr h="102870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Atores incluídos 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MME, ANEEL, Eletrobrás, Eletronorte</a:t>
                      </a:r>
                    </a:p>
                    <a:p>
                      <a:r>
                        <a:rPr lang="pt-BR" sz="900" dirty="0" smtClean="0"/>
                        <a:t>Congresso Nacional (aprovação)</a:t>
                      </a:r>
                    </a:p>
                    <a:p>
                      <a:r>
                        <a:rPr lang="pt-BR" sz="900" dirty="0" smtClean="0"/>
                        <a:t>Ibama</a:t>
                      </a:r>
                    </a:p>
                    <a:p>
                      <a:r>
                        <a:rPr lang="pt-BR" sz="900" dirty="0" smtClean="0"/>
                        <a:t>Funai</a:t>
                      </a:r>
                    </a:p>
                    <a:p>
                      <a:r>
                        <a:rPr lang="pt-BR" sz="900" dirty="0" smtClean="0"/>
                        <a:t>ANA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Norte-energia</a:t>
                      </a:r>
                    </a:p>
                    <a:p>
                      <a:r>
                        <a:rPr lang="pt-BR" sz="900" dirty="0" smtClean="0"/>
                        <a:t>Secretaria</a:t>
                      </a:r>
                      <a:r>
                        <a:rPr lang="pt-BR" sz="900" baseline="0" dirty="0" smtClean="0"/>
                        <a:t> </a:t>
                      </a:r>
                      <a:r>
                        <a:rPr lang="pt-BR" sz="900" dirty="0" smtClean="0"/>
                        <a:t>Geral</a:t>
                      </a:r>
                    </a:p>
                    <a:p>
                      <a:r>
                        <a:rPr lang="pt-BR" sz="900" dirty="0" smtClean="0"/>
                        <a:t>DPE</a:t>
                      </a:r>
                    </a:p>
                    <a:p>
                      <a:r>
                        <a:rPr lang="pt-BR" sz="900" dirty="0" smtClean="0"/>
                        <a:t>Representantes da sociedade</a:t>
                      </a:r>
                      <a:r>
                        <a:rPr lang="pt-BR" sz="900" baseline="0" dirty="0" smtClean="0"/>
                        <a:t> </a:t>
                      </a:r>
                    </a:p>
                    <a:p>
                      <a:r>
                        <a:rPr lang="pt-BR" sz="900" baseline="0" dirty="0" smtClean="0"/>
                        <a:t>Representantes dos governos estadual e municipal</a:t>
                      </a:r>
                    </a:p>
                    <a:p>
                      <a:r>
                        <a:rPr lang="pt-BR" sz="900" baseline="0" dirty="0" smtClean="0"/>
                        <a:t>Casa Civil (PAC)</a:t>
                      </a:r>
                    </a:p>
                    <a:p>
                      <a:r>
                        <a:rPr lang="pt-BR" sz="900" baseline="0" dirty="0" smtClean="0"/>
                        <a:t>Funai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Mecanismos/Instrumentos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Audiência Pública</a:t>
                      </a:r>
                      <a:r>
                        <a:rPr lang="pt-BR" sz="900" baseline="0" dirty="0" smtClean="0"/>
                        <a:t> do licenciamento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 smtClean="0"/>
                        <a:t>“Consultas”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aseline="0" dirty="0" smtClean="0"/>
                        <a:t>Elaboração das ações antecipatórias</a:t>
                      </a:r>
                      <a:endParaRPr lang="pt-BR" sz="9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PDRSX e Comitê</a:t>
                      </a:r>
                      <a:r>
                        <a:rPr lang="pt-BR" sz="900" baseline="0" dirty="0" smtClean="0"/>
                        <a:t> Gestor Tripartite</a:t>
                      </a:r>
                      <a:endParaRPr lang="pt-BR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Casa de Governo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/>
                        <a:t>Implementação das ações</a:t>
                      </a:r>
                      <a:r>
                        <a:rPr lang="pt-BR" sz="900" baseline="0" dirty="0" smtClean="0"/>
                        <a:t> antecipatórias</a:t>
                      </a:r>
                    </a:p>
                  </a:txBody>
                  <a:tcPr marL="68580" marR="68580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Capacidades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dirty="0" smtClean="0"/>
                        <a:t>pouca coordenação intragovernamental (licenciamento MME-Ibama)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baseline="0" dirty="0" smtClean="0"/>
                        <a:t>não inclusão da </a:t>
                      </a:r>
                      <a:r>
                        <a:rPr lang="pt-BR" sz="900" dirty="0" smtClean="0"/>
                        <a:t>sociedade</a:t>
                      </a:r>
                      <a:r>
                        <a:rPr lang="pt-BR" sz="900" baseline="0" dirty="0" smtClean="0"/>
                        <a:t> civil e governos locais no processo decisório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dirty="0" smtClean="0"/>
                        <a:t>maior coordenação (PR</a:t>
                      </a:r>
                      <a:r>
                        <a:rPr lang="pt-BR" sz="900" baseline="0" dirty="0" smtClean="0"/>
                        <a:t> e PAC)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900" baseline="0" dirty="0" smtClean="0"/>
                        <a:t>maior relação com a sociedade civil, mas pouca relação com MPF e DPU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pt-BR" sz="900" b="1" dirty="0" smtClean="0"/>
                        <a:t>Resultados</a:t>
                      </a:r>
                      <a:endParaRPr lang="pt-BR" sz="9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Enfoque no crescimento</a:t>
                      </a:r>
                      <a:r>
                        <a:rPr lang="pt-BR" sz="900" baseline="0" dirty="0" smtClean="0"/>
                        <a:t> econômico</a:t>
                      </a:r>
                    </a:p>
                    <a:p>
                      <a:r>
                        <a:rPr lang="pt-BR" sz="900" baseline="0" dirty="0" smtClean="0"/>
                        <a:t>Conflitos com sociedade local e com </a:t>
                      </a:r>
                      <a:r>
                        <a:rPr lang="pt-BR" sz="900" baseline="0" dirty="0" err="1" smtClean="0"/>
                        <a:t>OSCs</a:t>
                      </a:r>
                      <a:endParaRPr lang="pt-BR" sz="900" baseline="0" dirty="0" smtClean="0"/>
                    </a:p>
                    <a:p>
                      <a:r>
                        <a:rPr lang="pt-BR" sz="900" baseline="0" dirty="0" err="1" smtClean="0"/>
                        <a:t>Judicialização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900" dirty="0" smtClean="0"/>
                        <a:t>Enfoque também no desenvolvimento regional</a:t>
                      </a:r>
                    </a:p>
                    <a:p>
                      <a:r>
                        <a:rPr lang="pt-BR" sz="900" dirty="0" smtClean="0"/>
                        <a:t>Oferta de serviços básicos</a:t>
                      </a:r>
                      <a:r>
                        <a:rPr lang="pt-BR" sz="900" baseline="0" dirty="0" smtClean="0"/>
                        <a:t> (saneamento, escolas, hospitais)</a:t>
                      </a:r>
                    </a:p>
                    <a:p>
                      <a:r>
                        <a:rPr lang="pt-BR" sz="900" baseline="0" dirty="0" smtClean="0"/>
                        <a:t>INCLUSÃO PARCIAL (problemas ainda sem solução, índios, pescadores e outros)</a:t>
                      </a:r>
                      <a:endParaRPr lang="pt-BR" sz="9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48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186</TotalTime>
  <Words>1062</Words>
  <Application>Microsoft Office PowerPoint</Application>
  <PresentationFormat>Apresentação na tela (4:3)</PresentationFormat>
  <Paragraphs>146</Paragraphs>
  <Slides>13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Arranjos de implementação, capacidades estatais e (re)produção de desigualdades</vt:lpstr>
      <vt:lpstr>sumário</vt:lpstr>
      <vt:lpstr>Implementação e desigualdades</vt:lpstr>
      <vt:lpstr>Arranjos de implementação</vt:lpstr>
      <vt:lpstr>Arranjos e capacidades estatais</vt:lpstr>
      <vt:lpstr>Dinâmica</vt:lpstr>
      <vt:lpstr>Pesquisa empírica</vt:lpstr>
      <vt:lpstr>Achados preliminares</vt:lpstr>
      <vt:lpstr>Belo Monte</vt:lpstr>
      <vt:lpstr>Belo monte</vt:lpstr>
      <vt:lpstr>Transnordestina</vt:lpstr>
      <vt:lpstr>transnordestina</vt:lpstr>
      <vt:lpstr>Próximos passos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de Avila Gomide</dc:creator>
  <cp:lastModifiedBy>dell</cp:lastModifiedBy>
  <cp:revision>23</cp:revision>
  <dcterms:created xsi:type="dcterms:W3CDTF">2018-03-20T18:54:23Z</dcterms:created>
  <dcterms:modified xsi:type="dcterms:W3CDTF">2018-03-21T15:49:51Z</dcterms:modified>
</cp:coreProperties>
</file>