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  <p:sldMasterId id="2147483673" r:id="rId3"/>
  </p:sldMasterIdLst>
  <p:notesMasterIdLst>
    <p:notesMasterId r:id="rId32"/>
  </p:notesMasterIdLst>
  <p:sldIdLst>
    <p:sldId id="285" r:id="rId4"/>
    <p:sldId id="28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24045BA-CE5F-4761-80FE-100B844ADA7D}">
  <a:tblStyle styleId="{224045BA-CE5F-4761-80FE-100B844ADA7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B15E0A4-7CE0-4857-BE1F-58284B44F53E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dk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5"/>
  </p:normalViewPr>
  <p:slideViewPr>
    <p:cSldViewPr snapToGrid="0" snapToObjects="1">
      <p:cViewPr varScale="1">
        <p:scale>
          <a:sx n="75" d="100"/>
          <a:sy n="75" d="100"/>
        </p:scale>
        <p:origin x="12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70337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49142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4589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Selecione e classifique até três principais funções que você exerce na política pública em que você trabalha atualmente</a:t>
            </a:r>
            <a:endParaRPr sz="18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21941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71825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69058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56223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Shape 28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20470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4151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266802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46646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871351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78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832735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Shape 32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15923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996514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Shape 33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171025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844932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Shape 34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310997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145558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56274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Shape 36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92071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13219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54052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62874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77528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05284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52516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5794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Há quanto tempo você trabalha nesta política pública?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39516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04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Slide de títul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84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 rot="5400000">
            <a:off x="560388" y="171451"/>
            <a:ext cx="5851525" cy="60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238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3048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238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3048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>
  <p:cSld name="Imagem com Legenda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1791891" y="5237022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pic" idx="2"/>
          </p:nvPr>
        </p:nvSpPr>
        <p:spPr>
          <a:xfrm>
            <a:off x="1791891" y="1049197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1499189"/>
            <a:ext cx="3008710" cy="855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575448" y="1249805"/>
            <a:ext cx="5111353" cy="430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238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3048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2"/>
          </p:nvPr>
        </p:nvSpPr>
        <p:spPr>
          <a:xfrm>
            <a:off x="457200" y="2411855"/>
            <a:ext cx="3008710" cy="345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17145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7145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17145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171450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171450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171450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171450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171450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171450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mente título">
  <p:cSld name="1_Somente título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579419"/>
            <a:ext cx="8229600" cy="4546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238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3048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>
  <p:cSld name="Somente título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158389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2722419"/>
            <a:ext cx="8229600" cy="3403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238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3048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04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04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>
  <p:cSld name="Comparaçã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39791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342900" marR="0" lvl="0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714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17145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39791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3"/>
          </p:nvPr>
        </p:nvSpPr>
        <p:spPr>
          <a:xfrm>
            <a:off x="4644628" y="1535113"/>
            <a:ext cx="4042172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342900" marR="0" lvl="0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714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17145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4"/>
          </p:nvPr>
        </p:nvSpPr>
        <p:spPr>
          <a:xfrm>
            <a:off x="4644628" y="2174875"/>
            <a:ext cx="404217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476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>
  <p:cSld name="Duas Partes de Conteúd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576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048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body" idx="2"/>
          </p:nvPr>
        </p:nvSpPr>
        <p:spPr>
          <a:xfrm>
            <a:off x="4629150" y="1600201"/>
            <a:ext cx="40576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048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5717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722710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722710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342900" marR="0" lvl="0" indent="-1714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7145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1714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17145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17145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17145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17145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17145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17145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4418734" y="706582"/>
            <a:ext cx="4268066" cy="711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238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3048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667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5" name="Shape 16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2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04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 rot="5400000">
            <a:off x="2396332" y="57944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04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238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3048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04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04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857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28700" marR="0" lvl="2" indent="-2667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714500" marR="0" lvl="4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 sz="10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242888" y="333375"/>
            <a:ext cx="8641556" cy="6191250"/>
          </a:xfrm>
          <a:prstGeom prst="rect">
            <a:avLst/>
          </a:prstGeom>
          <a:noFill/>
          <a:ln w="12700" cap="flat" cmpd="sng">
            <a:solidFill>
              <a:srgbClr val="D9254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Shape 16"/>
          <p:cNvPicPr preferRelativeResize="0"/>
          <p:nvPr/>
        </p:nvPicPr>
        <p:blipFill rotWithShape="1">
          <a:blip r:embed="rId12">
            <a:alphaModFix/>
          </a:blip>
          <a:srcRect l="11904" t="10934" r="58754" b="76420"/>
          <a:stretch/>
        </p:blipFill>
        <p:spPr>
          <a:xfrm>
            <a:off x="7194947" y="6165850"/>
            <a:ext cx="1782365" cy="57626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/>
        </p:nvSpPr>
        <p:spPr>
          <a:xfrm>
            <a:off x="242888" y="333375"/>
            <a:ext cx="8641556" cy="6191250"/>
          </a:xfrm>
          <a:prstGeom prst="rect">
            <a:avLst/>
          </a:prstGeom>
          <a:noFill/>
          <a:ln w="12700" cap="flat" cmpd="sng">
            <a:solidFill>
              <a:srgbClr val="D9254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2" name="Shape 82"/>
          <p:cNvPicPr preferRelativeResize="0"/>
          <p:nvPr/>
        </p:nvPicPr>
        <p:blipFill rotWithShape="1">
          <a:blip r:embed="rId4">
            <a:alphaModFix/>
          </a:blip>
          <a:srcRect l="11904" t="10934" r="58754" b="76420"/>
          <a:stretch/>
        </p:blipFill>
        <p:spPr>
          <a:xfrm>
            <a:off x="7194947" y="6165850"/>
            <a:ext cx="1782365" cy="576262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74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 sz="10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81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 txBox="1"/>
          <p:nvPr/>
        </p:nvSpPr>
        <p:spPr>
          <a:xfrm>
            <a:off x="1488281" y="1887537"/>
            <a:ext cx="6210300" cy="2462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endParaRPr sz="4050" b="1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24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4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pesquisa.enap@enap.gov.br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Relationship Id="rId5" Type="http://schemas.openxmlformats.org/officeDocument/2006/relationships/hyperlink" Target="mailto:Rafael.viana@enap.gov.br" TargetMode="External"/><Relationship Id="rId4" Type="http://schemas.openxmlformats.org/officeDocument/2006/relationships/hyperlink" Target="mailto:Natalia.koga@enap.gov.br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ctrTitle"/>
          </p:nvPr>
        </p:nvSpPr>
        <p:spPr>
          <a:xfrm>
            <a:off x="1143000" y="1983581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subTitle" idx="1"/>
          </p:nvPr>
        </p:nvSpPr>
        <p:spPr>
          <a:xfrm>
            <a:off x="1143000" y="4010025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/>
          </a:p>
        </p:txBody>
      </p:sp>
      <p:pic>
        <p:nvPicPr>
          <p:cNvPr id="174" name="Shape 1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Shape 175"/>
          <p:cNvSpPr txBox="1"/>
          <p:nvPr/>
        </p:nvSpPr>
        <p:spPr>
          <a:xfrm>
            <a:off x="728662" y="1983582"/>
            <a:ext cx="7436644" cy="2355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noAutofit/>
          </a:bodyPr>
          <a:lstStyle/>
          <a:p>
            <a:pPr algn="ctr">
              <a:buClr>
                <a:schemeClr val="dk1"/>
              </a:buClr>
              <a:buSzPts val="5400"/>
            </a:pPr>
            <a:r>
              <a:rPr lang="en-US" sz="405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Funções</a:t>
            </a:r>
            <a:r>
              <a:rPr lang="en-US" sz="4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405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capacidades</a:t>
            </a:r>
            <a:r>
              <a:rPr lang="en-US" sz="4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405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implementação</a:t>
            </a:r>
            <a:r>
              <a:rPr lang="en-US" sz="4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br>
              <a:rPr lang="en-US" sz="4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5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serviço</a:t>
            </a:r>
            <a:r>
              <a:rPr lang="en-US" sz="4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pt-BR" sz="405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úblico</a:t>
            </a:r>
            <a:r>
              <a:rPr lang="en-US" sz="405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federal</a:t>
            </a:r>
          </a:p>
          <a:p>
            <a:pPr>
              <a:buClr>
                <a:schemeClr val="dk1"/>
              </a:buClr>
              <a:buSzPts val="5400"/>
            </a:pPr>
            <a:endParaRPr lang="en-US" sz="21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chemeClr val="dk1"/>
              </a:buClr>
              <a:buSzPts val="5400"/>
            </a:pPr>
            <a:r>
              <a:rPr lang="en-US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</a:t>
            </a:r>
            <a:r>
              <a:rPr lang="pt-BR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ália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Koga, </a:t>
            </a:r>
            <a:r>
              <a:rPr lang="en-US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Rafael </a:t>
            </a:r>
            <a:r>
              <a:rPr lang="en-US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Viana</a:t>
            </a:r>
            <a:r>
              <a:rPr lang="en-US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Layssa</a:t>
            </a:r>
            <a:r>
              <a:rPr lang="en-US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Gon</a:t>
            </a:r>
            <a:r>
              <a:rPr lang="pt-BR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çalves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Marizaura</a:t>
            </a:r>
            <a:r>
              <a:rPr lang="en-US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Cam</a:t>
            </a:r>
            <a:r>
              <a:rPr lang="pt-BR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ões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Ciro Fernandes, Fernanda </a:t>
            </a:r>
            <a:r>
              <a:rPr lang="pt-BR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Machiaveli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Ana Amélia Silva, Samantha </a:t>
            </a:r>
            <a:r>
              <a:rPr lang="pt-BR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Amorin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Carolina </a:t>
            </a:r>
            <a:r>
              <a:rPr lang="pt-BR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Torkaski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Eduardo </a:t>
            </a:r>
            <a:r>
              <a:rPr lang="pt-BR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Paracenço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Flavio </a:t>
            </a:r>
            <a:r>
              <a:rPr lang="pt-BR" sz="18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Schettini, 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Alex Macedo, </a:t>
            </a:r>
            <a:r>
              <a:rPr lang="pt-BR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Gesiane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Farias, </a:t>
            </a:r>
            <a:r>
              <a:rPr lang="pt-BR" sz="18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Maricilene</a:t>
            </a:r>
            <a:r>
              <a:rPr lang="pt-BR" sz="18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Nascimento, Marcia Ferreira </a:t>
            </a:r>
            <a:endParaRPr lang="en-US" sz="18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chemeClr val="dk1"/>
              </a:buClr>
              <a:buSzPts val="5400"/>
            </a:pPr>
            <a:endParaRPr lang="en-US" sz="21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chemeClr val="dk1"/>
              </a:buClr>
              <a:buSzPts val="5400"/>
            </a:pPr>
            <a:endParaRPr sz="24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SzPts val="3200"/>
            </a:pPr>
            <a:endParaRPr sz="24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5094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Funções de políticas públicas</a:t>
            </a:r>
            <a:endParaRPr/>
          </a:p>
        </p:txBody>
      </p:sp>
      <p:graphicFrame>
        <p:nvGraphicFramePr>
          <p:cNvPr id="258" name="Shape 258"/>
          <p:cNvGraphicFramePr/>
          <p:nvPr/>
        </p:nvGraphicFramePr>
        <p:xfrm>
          <a:off x="327548" y="2005779"/>
          <a:ext cx="6755629" cy="3685687"/>
        </p:xfrm>
        <a:graphic>
          <a:graphicData uri="http://schemas.openxmlformats.org/drawingml/2006/table">
            <a:tbl>
              <a:tblPr>
                <a:noFill/>
                <a:tableStyleId>{224045BA-CE5F-4761-80FE-100B844ADA7D}</a:tableStyleId>
              </a:tblPr>
              <a:tblGrid>
                <a:gridCol w="32573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72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72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72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72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372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372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72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728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44191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Três principais funções que exerce na PP em que você trabalha atualmente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1ª Opção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2ª Opção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3ª Opção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Média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41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1)    Formulação e definição das diretrizes, objetivos e estratégias da política pública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6,4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135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6,8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2)    Pesquisa e produção de informações e avaliações que subsidiem a implementação e revisão da política pública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5,7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3)    Gerenciamento e monitoramento de ações, projetos ou programas relacionados à política pública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11,2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12,1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4)    Operacionalização de instrumentos e ferramentas de apoio à implementação da política pública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17,6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12,0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6,5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5)    Coordenação intra e intergovernamental entre secretarias do mesmo órgão e entre órgãos da administração federal.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3,5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65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6)    Pactuação e coordenação interfederativa entre os governos federal, estaduais e municipais.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41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7)    Relacionamento com a sociedade civil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8)    Relacionamento com outros poderes e com atores externos à Administração Pública 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3,5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5,9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41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9)    Assessoramento de dirigentes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185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9,3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10)  Gestão de recursos orçamentários, financeiros, pessoal, tecnológicos, etc.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6,0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11)  Entrega de serviços públicos na ponta, atendimento ao público e/ou a beneficiários da política pública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14,4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41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12)  Outros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4%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41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1.895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94,8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1.572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78,6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1.264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63,2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1.577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41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Dados Ausente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105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5,3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428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21,4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736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36,8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423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27%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419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Geral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2.000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100,0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2.000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100,0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2.000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100,0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2.000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127%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31" marR="7031" marT="7031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sp>
        <p:nvSpPr>
          <p:cNvPr id="259" name="Shape 259"/>
          <p:cNvSpPr/>
          <p:nvPr/>
        </p:nvSpPr>
        <p:spPr>
          <a:xfrm>
            <a:off x="7124135" y="2277546"/>
            <a:ext cx="1733261" cy="2755702"/>
          </a:xfrm>
          <a:prstGeom prst="leftArrowCallout">
            <a:avLst>
              <a:gd name="adj1" fmla="val 17638"/>
              <a:gd name="adj2" fmla="val 25000"/>
              <a:gd name="adj3" fmla="val 15551"/>
              <a:gd name="adj4" fmla="val 7915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38100">
              <a:lnSpc>
                <a:spcPct val="90000"/>
              </a:lnSpc>
            </a:pPr>
            <a:r>
              <a:rPr lang="en-US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CONCENTRAÇÃO EM FUNÇÕES DE GERENCIAMENTO DE PROJETOS E OPERACIONALIZAÇÃO DE INSTRUMENTOS DE POLÍTICAS PÚBLICAS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60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 b="1"/>
              <a:t>Funções de políticas públicas – por área</a:t>
            </a:r>
            <a:endParaRPr b="1"/>
          </a:p>
        </p:txBody>
      </p:sp>
      <p:pic>
        <p:nvPicPr>
          <p:cNvPr id="265" name="Shape 2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1974" y="1693101"/>
            <a:ext cx="4462463" cy="2071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Shape 26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6942" y="3670645"/>
            <a:ext cx="4107656" cy="2071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Shape 2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81513" y="3681361"/>
            <a:ext cx="4352925" cy="2050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Shape 26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09564" y="1681039"/>
            <a:ext cx="4062411" cy="20946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Funções de políticas públicas</a:t>
            </a:r>
            <a:endParaRPr/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28650" y="2133600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indent="-171450">
              <a:buNone/>
            </a:pPr>
            <a:endParaRPr/>
          </a:p>
          <a:p>
            <a:pPr indent="-171450">
              <a:buNone/>
            </a:pPr>
            <a:endParaRPr/>
          </a:p>
          <a:p>
            <a:pPr indent="-171450">
              <a:buNone/>
            </a:pPr>
            <a:endParaRPr/>
          </a:p>
          <a:p>
            <a:pPr indent="-171450">
              <a:buNone/>
            </a:pPr>
            <a:endParaRPr/>
          </a:p>
          <a:p>
            <a:pPr indent="-171450">
              <a:buNone/>
            </a:pPr>
            <a:endParaRPr/>
          </a:p>
          <a:p>
            <a:pPr indent="-171450">
              <a:buNone/>
            </a:pPr>
            <a:endParaRPr/>
          </a:p>
          <a:p>
            <a:pPr indent="-171450">
              <a:buNone/>
            </a:pPr>
            <a:endParaRPr/>
          </a:p>
          <a:p>
            <a:pPr indent="-171450">
              <a:buNone/>
            </a:pPr>
            <a:endParaRPr/>
          </a:p>
        </p:txBody>
      </p:sp>
      <p:graphicFrame>
        <p:nvGraphicFramePr>
          <p:cNvPr id="275" name="Shape 275"/>
          <p:cNvGraphicFramePr/>
          <p:nvPr/>
        </p:nvGraphicFramePr>
        <p:xfrm>
          <a:off x="505172" y="1823092"/>
          <a:ext cx="8133694" cy="3680816"/>
        </p:xfrm>
        <a:graphic>
          <a:graphicData uri="http://schemas.openxmlformats.org/drawingml/2006/table">
            <a:tbl>
              <a:tblPr>
                <a:noFill/>
                <a:tableStyleId>{224045BA-CE5F-4761-80FE-100B844ADA7D}</a:tableStyleId>
              </a:tblPr>
              <a:tblGrid>
                <a:gridCol w="7211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440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21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21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21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21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0793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Variável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Especificação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Componente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5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Relacional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Analítico/ Controle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Gerencial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Adm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65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Negociar e coordenar ações com outros órgãos da administração federal que participem da implementação da política pública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,8010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20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Representar o órgão em eventos, reuniões e atividades externas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,7977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70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Participar de grupos de trabalho ou projetos comuns com outras áreas do seu órgão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,7259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70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Consultar e atender grupos interessados da sociedade sobre questões que envolvam a política pública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,6965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20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Organizar eventos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,6171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,4528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20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Pactuar e gerir ações com entes governamentais estaduais ou municipais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,5726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,3609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20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Elaborar textos normativos (ex. projetos de lei, decretos, portarias, etc.)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,5316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,3825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20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Coordenar equipe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,4913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,3509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20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Fiscalizar o cumprimento das normas e regulamentos da política pública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,6661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70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Operacionalizar bases de dados e sistemas de informação que apoiam a implementação da política pública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,6281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70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Elaborar relatórios, pareceres, notas técnicas e outras informações para subsidiar a tomada de decisões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,3722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,6109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20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Atender demandas dos órgãos de controle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,6024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65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Elaborar, negociar, gerir e fiscalizar convênios, termos de fomento, termos de colaboração e outros instrumentos de parceria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,7858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620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Elaborar, negociar, gerir e fiscalizar contratos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,7753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670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Captar recursos financeiros para viabilizar ações, projetos e programas da política pública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,4887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,5484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65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Realizar atividades administrativas, tais como agendamento de reuniões, tramitação de processos, compra de passagens, elaboração de ofícios e memorandos.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,8952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079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Testes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KMO: 0.902 ; χ² = 10860.379 ; df - 120; p - 0.00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30793">
                <a:tc grid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Variação Total Explicada - 59.3%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30793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Eigenvalue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5.702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1.557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1.219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1.107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63" marR="5063" marT="5063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628650" y="1270397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Funções de políticas públicas</a:t>
            </a:r>
            <a:br>
              <a:rPr lang="en-US"/>
            </a:br>
            <a:r>
              <a:rPr lang="en-US" sz="2400" b="0"/>
              <a:t>Frequência em que executa atividades </a:t>
            </a:r>
            <a:br>
              <a:rPr lang="en-US" sz="2400" b="0"/>
            </a:br>
            <a:r>
              <a:rPr lang="en-US" sz="1800" b="0"/>
              <a:t>(nunca, raramente, eventualmente, frequentemente, sempre)</a:t>
            </a:r>
            <a:endParaRPr/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28650" y="2387204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b="1"/>
              <a:t>45%</a:t>
            </a:r>
            <a:r>
              <a:rPr lang="en-US"/>
              <a:t> </a:t>
            </a:r>
            <a:r>
              <a:rPr lang="en-US" b="1"/>
              <a:t>sempre</a:t>
            </a:r>
            <a:r>
              <a:rPr lang="en-US"/>
              <a:t> ou </a:t>
            </a:r>
            <a:r>
              <a:rPr lang="en-US" b="1"/>
              <a:t>frequentemente</a:t>
            </a:r>
            <a:r>
              <a:rPr lang="en-US"/>
              <a:t> realiza </a:t>
            </a:r>
            <a:r>
              <a:rPr lang="en-US" b="1"/>
              <a:t>tarefas administrativas </a:t>
            </a:r>
            <a:r>
              <a:rPr lang="en-US"/>
              <a:t>tais como organizar eventos, tramitar processos, agendar reuniões, comprar passagens, elaborar ofícios e memorando </a:t>
            </a:r>
            <a:endParaRPr/>
          </a:p>
          <a:p>
            <a:r>
              <a:rPr lang="en-US" b="1"/>
              <a:t>35% sempre </a:t>
            </a:r>
            <a:r>
              <a:rPr lang="en-US"/>
              <a:t>ou </a:t>
            </a:r>
            <a:r>
              <a:rPr lang="en-US" b="1"/>
              <a:t>frequentemente</a:t>
            </a:r>
            <a:r>
              <a:rPr lang="en-US"/>
              <a:t> atua no </a:t>
            </a:r>
            <a:r>
              <a:rPr lang="en-US" b="1"/>
              <a:t>atendimento de demandas dos órgãos de controle</a:t>
            </a:r>
            <a:endParaRPr/>
          </a:p>
          <a:p>
            <a:r>
              <a:rPr lang="en-US" b="1"/>
              <a:t>54 %  nunca </a:t>
            </a:r>
            <a:r>
              <a:rPr lang="en-US"/>
              <a:t>atua na pactuação ou gestão de ações </a:t>
            </a:r>
            <a:r>
              <a:rPr lang="en-US" b="1"/>
              <a:t>interfederativas</a:t>
            </a:r>
            <a:endParaRPr b="1"/>
          </a:p>
          <a:p>
            <a:r>
              <a:rPr lang="en-US" b="1"/>
              <a:t>70 % nunca </a:t>
            </a:r>
            <a:r>
              <a:rPr lang="en-US"/>
              <a:t>atua na captação de recursos</a:t>
            </a:r>
            <a:endParaRPr/>
          </a:p>
          <a:p>
            <a:pPr marL="38100" indent="0"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Interações</a:t>
            </a:r>
            <a:endParaRPr/>
          </a:p>
        </p:txBody>
      </p:sp>
      <p:graphicFrame>
        <p:nvGraphicFramePr>
          <p:cNvPr id="287" name="Shape 287"/>
          <p:cNvGraphicFramePr/>
          <p:nvPr/>
        </p:nvGraphicFramePr>
        <p:xfrm>
          <a:off x="382987" y="1939265"/>
          <a:ext cx="6741131" cy="3399330"/>
        </p:xfrm>
        <a:graphic>
          <a:graphicData uri="http://schemas.openxmlformats.org/drawingml/2006/table">
            <a:tbl>
              <a:tblPr firstRow="1">
                <a:noFill/>
                <a:tableStyleId>{8B15E0A4-7CE0-4857-BE1F-58284B44F53E}</a:tableStyleId>
              </a:tblPr>
              <a:tblGrid>
                <a:gridCol w="2217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231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4256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58256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68494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25738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Especificação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Moda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Nunca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Raramente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Eventualmente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Frenquentemente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Sempre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6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Válido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ausente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Outras áreas do meu ministério ou entidade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1.803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Outros ministérios ou entidades do governo federal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1.766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Governos estaduais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563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414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1.737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Governos municipais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636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1.733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Representantes do Poder Legislativo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717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1.711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73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Representantes do Poder Judiciário e Ministério Público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1.721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Órgão de controle (CGU, TCU)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1.736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Organizações da sociedade civil 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1.693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Instâncias participativas 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735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1.680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Empresas públicas e de economia mista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726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1.685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Representantes do setor privado 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595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1.727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73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Entidades do sistema sindical patronal ou serviços sociais 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864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1.693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73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Sindicatos e entidades representativas de empregados e trabalhadores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876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1.684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Mídia e imprensa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733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1.686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Universidades e instituições de ensino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1.717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Institutos de pesquisa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1.688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Governos de outros países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995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1.676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Organizações Internacionais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1.677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Cidadãos individuais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1.712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Outros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681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1.319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925" marR="5925" marT="5925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288" name="Shape 288"/>
          <p:cNvSpPr/>
          <p:nvPr/>
        </p:nvSpPr>
        <p:spPr>
          <a:xfrm>
            <a:off x="7124135" y="2277546"/>
            <a:ext cx="1733261" cy="2755702"/>
          </a:xfrm>
          <a:prstGeom prst="leftArrowCallout">
            <a:avLst>
              <a:gd name="adj1" fmla="val 17638"/>
              <a:gd name="adj2" fmla="val 25000"/>
              <a:gd name="adj3" fmla="val 15551"/>
              <a:gd name="adj4" fmla="val 7915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38100">
              <a:lnSpc>
                <a:spcPct val="90000"/>
              </a:lnSpc>
            </a:pPr>
            <a:r>
              <a:rPr lang="en-US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INTERAÇÃO FORTE APENAS COM ÁREAS DO PRÓPRIO MINISTÉRIO.</a:t>
            </a:r>
            <a:endParaRPr sz="1050"/>
          </a:p>
          <a:p>
            <a:pPr marL="38100">
              <a:lnSpc>
                <a:spcPct val="90000"/>
              </a:lnSpc>
              <a:spcBef>
                <a:spcPts val="750"/>
              </a:spcBef>
            </a:pPr>
            <a:r>
              <a:rPr lang="en-US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EVENTUALMENTE COM ENTES FEDERAIS </a:t>
            </a:r>
            <a:endParaRPr sz="1050"/>
          </a:p>
          <a:p>
            <a:pPr marL="38100">
              <a:lnSpc>
                <a:spcPct val="90000"/>
              </a:lnSpc>
              <a:spcBef>
                <a:spcPts val="750"/>
              </a:spcBef>
            </a:pPr>
            <a:r>
              <a:rPr lang="en-US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PRATICAMENTE NUNCA COM OUTROS ATORES.</a:t>
            </a:r>
            <a:endParaRPr sz="1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Capacidade organizacional na percepção do serviço civil</a:t>
            </a:r>
            <a:endParaRPr/>
          </a:p>
        </p:txBody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indent="-171450">
              <a:buNone/>
            </a:pPr>
            <a:endParaRPr/>
          </a:p>
        </p:txBody>
      </p:sp>
      <p:pic>
        <p:nvPicPr>
          <p:cNvPr id="295" name="Shape 2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8651" y="2226468"/>
            <a:ext cx="7718822" cy="3263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Discricionariedade</a:t>
            </a:r>
            <a:endParaRPr/>
          </a:p>
        </p:txBody>
      </p:sp>
      <p:graphicFrame>
        <p:nvGraphicFramePr>
          <p:cNvPr id="301" name="Shape 301"/>
          <p:cNvGraphicFramePr/>
          <p:nvPr/>
        </p:nvGraphicFramePr>
        <p:xfrm>
          <a:off x="628650" y="2002436"/>
          <a:ext cx="7972875" cy="3398726"/>
        </p:xfrm>
        <a:graphic>
          <a:graphicData uri="http://schemas.openxmlformats.org/drawingml/2006/table">
            <a:tbl>
              <a:tblPr firstRow="1" lastRow="1">
                <a:noFill/>
                <a:tableStyleId>{8B15E0A4-7CE0-4857-BE1F-58284B44F53E}</a:tableStyleId>
              </a:tblPr>
              <a:tblGrid>
                <a:gridCol w="6653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66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66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766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2904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Q.20 Em sua opinião, como deve ser a atuação do servidor público no processo de implementação da política pública?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Não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70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Variáveis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Especificação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70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X_159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 agir estritamente de acordo com as normas e os regulamentos vigentes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734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37,4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1.252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62,6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39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X_160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 ter uma margem de discricionariedade para interpretar e decidir como aplicar as normas e os regulamentos vigentes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734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36,7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1.266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63,3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X_161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 agir sempre de acordo com as decisões tomadas pelos superiores hierárquicos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1.849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92,5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39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X_162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 tomar decisões baseando-se sempre em dados, evidências e opiniões de especialistas que informam o campo da política pública na qual trabalha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42,3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1.155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57,8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39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X_163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 decidir levando em consideração prioritariamente o ponto de vista do beneficiário final da política pública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22,7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1.547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77,4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0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X_164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 decidir levando em consideração o conjunto de pontos de vista dos diferentes grupos de influência da política pública (empresas, ONGs, movimentos sociais, sindicatos, conselhos de políticas públicas, etc.)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22,6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1.548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77,4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270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X_165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Nenhuma das opções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1.956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97,8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270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Motivação no trabalho</a:t>
            </a:r>
            <a:endParaRPr/>
          </a:p>
        </p:txBody>
      </p:sp>
      <p:graphicFrame>
        <p:nvGraphicFramePr>
          <p:cNvPr id="307" name="Shape 307"/>
          <p:cNvGraphicFramePr/>
          <p:nvPr/>
        </p:nvGraphicFramePr>
        <p:xfrm>
          <a:off x="628648" y="2002436"/>
          <a:ext cx="7886719" cy="3370376"/>
        </p:xfrm>
        <a:graphic>
          <a:graphicData uri="http://schemas.openxmlformats.org/drawingml/2006/table">
            <a:tbl>
              <a:tblPr firstRow="1" lastRow="1">
                <a:noFill/>
                <a:tableStyleId>{8B15E0A4-7CE0-4857-BE1F-58284B44F53E}</a:tableStyleId>
              </a:tblPr>
              <a:tblGrid>
                <a:gridCol w="6610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254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00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00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00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00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003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5003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2904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Q. 19 O que te motiva em seu trabalho? </a:t>
                      </a:r>
                      <a:endParaRPr sz="8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Escolha até 3 opções indicando a maior e a menor preferência'</a:t>
                      </a:r>
                      <a:endParaRPr sz="1200" b="0" i="1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Maior preferência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Preferência média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Menor preferência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Variáveis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Especificação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X_150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Saber que meu trabalho tem impacto positivo na vida das pessoas e da sociedade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1.047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53,5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17,2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14,5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14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X_151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Sentir que aprendo e me desenvolvo no meu trabalho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12,2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26,7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18,8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X_152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Sentir que estou sendo bem aproveitado, trabalhando com atividades que correspondem aos meus conhecimentos e habilidades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12,4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24,5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16,4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14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X_153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 uma remuneração compatível às exigências do meu trabalho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11,5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14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X_154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 estabilidade profissional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11,5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14,4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14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X_155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Sentir que meu esforço é reconhecido pela minha chefia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11,8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X_156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Sentir que tenho perspectiva de ocupar cargos mais altos por causa do meu desempenho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9,4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14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X_157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Outros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14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1.957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100,0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1.804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100,0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1.520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100,0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Considerações finais</a:t>
            </a:r>
            <a:endParaRPr/>
          </a:p>
        </p:txBody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/>
              <a:t>4 funções principais: 1) relacional, 2) analítico-controle, 3) gerencial e 4) administrativa</a:t>
            </a:r>
            <a:endParaRPr/>
          </a:p>
          <a:p>
            <a:r>
              <a:rPr lang="en-US"/>
              <a:t>Baixa concentração de profissionais capazes de realizar funções relacionais (coordenação interna e político-relacional)</a:t>
            </a:r>
            <a:endParaRPr/>
          </a:p>
          <a:p>
            <a:r>
              <a:rPr lang="en-US"/>
              <a:t>Alta concentração de esforços em atividades gerenciais-administrativas</a:t>
            </a:r>
            <a:endParaRPr/>
          </a:p>
          <a:p>
            <a:r>
              <a:rPr lang="en-US"/>
              <a:t>Capacidade analítica voltada ao atendimento a demanda dos órgãos de controle</a:t>
            </a:r>
            <a:endParaRPr/>
          </a:p>
          <a:p>
            <a:pPr indent="-171450"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Futuras pesquisas</a:t>
            </a:r>
            <a:endParaRPr/>
          </a:p>
        </p:txBody>
      </p:sp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dirty="0" err="1"/>
              <a:t>Cruzamentos</a:t>
            </a:r>
            <a:r>
              <a:rPr lang="en-US" dirty="0"/>
              <a:t>  dos dados </a:t>
            </a:r>
            <a:r>
              <a:rPr lang="en-US" dirty="0" err="1"/>
              <a:t>levantados</a:t>
            </a:r>
            <a:r>
              <a:rPr lang="en-US" dirty="0"/>
              <a:t> com </a:t>
            </a:r>
            <a:r>
              <a:rPr lang="en-US" dirty="0" err="1"/>
              <a:t>carreiras</a:t>
            </a:r>
            <a:r>
              <a:rPr lang="en-US" dirty="0"/>
              <a:t>, </a:t>
            </a:r>
            <a:r>
              <a:rPr lang="en-US" dirty="0" err="1"/>
              <a:t>áreas</a:t>
            </a:r>
            <a:r>
              <a:rPr lang="en-US" dirty="0"/>
              <a:t> de </a:t>
            </a:r>
            <a:r>
              <a:rPr lang="en-US" dirty="0" err="1"/>
              <a:t>políticas</a:t>
            </a:r>
            <a:r>
              <a:rPr lang="en-US" dirty="0"/>
              <a:t> </a:t>
            </a:r>
            <a:r>
              <a:rPr lang="en-US" dirty="0" err="1"/>
              <a:t>públicas</a:t>
            </a:r>
            <a:r>
              <a:rPr lang="en-US" dirty="0"/>
              <a:t>, DAS/FCPE, </a:t>
            </a:r>
            <a:r>
              <a:rPr lang="en-US" dirty="0" err="1"/>
              <a:t>perfil</a:t>
            </a:r>
            <a:r>
              <a:rPr lang="en-US" dirty="0"/>
              <a:t> </a:t>
            </a:r>
            <a:r>
              <a:rPr lang="en-US" dirty="0" err="1"/>
              <a:t>demográfico</a:t>
            </a:r>
            <a:r>
              <a:rPr lang="en-US" dirty="0"/>
              <a:t>, etc.</a:t>
            </a:r>
            <a:endParaRPr dirty="0"/>
          </a:p>
          <a:p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qualitativa</a:t>
            </a:r>
            <a:r>
              <a:rPr lang="en-US" dirty="0"/>
              <a:t> para </a:t>
            </a:r>
            <a:r>
              <a:rPr lang="en-US" dirty="0" err="1"/>
              <a:t>interpretação</a:t>
            </a:r>
            <a:r>
              <a:rPr lang="en-US" dirty="0"/>
              <a:t> dos dados</a:t>
            </a:r>
            <a:endParaRPr dirty="0"/>
          </a:p>
          <a:p>
            <a:r>
              <a:rPr lang="en-US" dirty="0" err="1"/>
              <a:t>Análise</a:t>
            </a:r>
            <a:r>
              <a:rPr lang="en-US" dirty="0"/>
              <a:t> de </a:t>
            </a:r>
            <a:r>
              <a:rPr lang="en-US" dirty="0" err="1"/>
              <a:t>resultados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áreas</a:t>
            </a:r>
            <a:r>
              <a:rPr lang="en-US" dirty="0"/>
              <a:t> </a:t>
            </a:r>
            <a:r>
              <a:rPr lang="en-US" dirty="0" err="1"/>
              <a:t>específicas</a:t>
            </a:r>
            <a:r>
              <a:rPr lang="en-US" dirty="0"/>
              <a:t> </a:t>
            </a:r>
            <a:r>
              <a:rPr lang="en-US" dirty="0" err="1"/>
              <a:t>tais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Agenda 2030 (</a:t>
            </a:r>
            <a:r>
              <a:rPr lang="en-US" dirty="0" err="1"/>
              <a:t>Objetivos</a:t>
            </a:r>
            <a:r>
              <a:rPr lang="en-US" dirty="0"/>
              <a:t> de </a:t>
            </a:r>
            <a:r>
              <a:rPr lang="en-US" dirty="0" err="1"/>
              <a:t>Desenvolvimento</a:t>
            </a:r>
            <a:r>
              <a:rPr lang="en-US" dirty="0"/>
              <a:t> </a:t>
            </a:r>
            <a:r>
              <a:rPr lang="en-US" dirty="0" err="1"/>
              <a:t>Sustent</a:t>
            </a:r>
            <a:r>
              <a:rPr lang="pt-BR" dirty="0" err="1"/>
              <a:t>ável</a:t>
            </a:r>
            <a:r>
              <a:rPr lang="en-US" dirty="0"/>
              <a:t>)	</a:t>
            </a:r>
            <a:endParaRPr dirty="0"/>
          </a:p>
          <a:p>
            <a:pPr indent="-171450">
              <a:buNone/>
            </a:pPr>
            <a:endParaRPr dirty="0"/>
          </a:p>
          <a:p>
            <a:pPr indent="-171450">
              <a:buNone/>
            </a:pPr>
            <a:endParaRPr dirty="0"/>
          </a:p>
          <a:p>
            <a:pPr indent="-171450"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1"/>
              </a:buClr>
              <a:buSzPts val="4400"/>
            </a:pPr>
            <a:r>
              <a:rPr lang="en-US"/>
              <a:t>Objetivos da pesquisa</a:t>
            </a:r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28650" y="2125266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171450" indent="-171450">
              <a:spcBef>
                <a:spcPts val="0"/>
              </a:spcBef>
            </a:pPr>
            <a:r>
              <a:rPr lang="en-US" dirty="0" err="1"/>
              <a:t>Analisar</a:t>
            </a:r>
            <a:r>
              <a:rPr lang="en-US" dirty="0"/>
              <a:t> as </a:t>
            </a:r>
            <a:r>
              <a:rPr lang="en-US" dirty="0" err="1"/>
              <a:t>contribuições</a:t>
            </a:r>
            <a:r>
              <a:rPr lang="en-US" dirty="0"/>
              <a:t> do </a:t>
            </a:r>
            <a:r>
              <a:rPr lang="en-US" dirty="0" err="1"/>
              <a:t>serviço</a:t>
            </a:r>
            <a:r>
              <a:rPr lang="en-US" dirty="0"/>
              <a:t> civil federal para o </a:t>
            </a:r>
            <a:r>
              <a:rPr lang="en-US" dirty="0" err="1"/>
              <a:t>processo</a:t>
            </a:r>
            <a:r>
              <a:rPr lang="en-US" dirty="0"/>
              <a:t> de </a:t>
            </a:r>
            <a:r>
              <a:rPr lang="en-US" dirty="0" err="1"/>
              <a:t>produção</a:t>
            </a:r>
            <a:r>
              <a:rPr lang="en-US" dirty="0"/>
              <a:t> de </a:t>
            </a:r>
            <a:r>
              <a:rPr lang="en-US" dirty="0" err="1"/>
              <a:t>políticas</a:t>
            </a:r>
            <a:r>
              <a:rPr lang="en-US" dirty="0"/>
              <a:t> </a:t>
            </a:r>
            <a:r>
              <a:rPr lang="en-US" dirty="0" err="1"/>
              <a:t>públicas</a:t>
            </a:r>
            <a:endParaRPr dirty="0"/>
          </a:p>
          <a:p>
            <a:pPr marL="171450" indent="-171450"/>
            <a:r>
              <a:rPr lang="en-US" dirty="0" err="1"/>
              <a:t>Identificar</a:t>
            </a:r>
            <a:r>
              <a:rPr lang="en-US" dirty="0"/>
              <a:t> </a:t>
            </a:r>
            <a:r>
              <a:rPr lang="en-US" dirty="0" err="1"/>
              <a:t>funções</a:t>
            </a:r>
            <a:r>
              <a:rPr lang="en-US" dirty="0"/>
              <a:t> de </a:t>
            </a:r>
            <a:r>
              <a:rPr lang="en-US" dirty="0" err="1"/>
              <a:t>produção</a:t>
            </a:r>
            <a:r>
              <a:rPr lang="en-US" dirty="0"/>
              <a:t> de </a:t>
            </a:r>
            <a:r>
              <a:rPr lang="en-US" dirty="0" err="1"/>
              <a:t>políticas</a:t>
            </a:r>
            <a:r>
              <a:rPr lang="en-US" dirty="0"/>
              <a:t> </a:t>
            </a:r>
            <a:r>
              <a:rPr lang="en-US" dirty="0" err="1"/>
              <a:t>públicas</a:t>
            </a:r>
            <a:r>
              <a:rPr lang="en-US" dirty="0"/>
              <a:t> (</a:t>
            </a:r>
            <a:r>
              <a:rPr lang="en-US" i="1" dirty="0"/>
              <a:t>policy work</a:t>
            </a:r>
            <a:r>
              <a:rPr lang="en-US" dirty="0"/>
              <a:t>)</a:t>
            </a:r>
            <a:endParaRPr dirty="0"/>
          </a:p>
          <a:p>
            <a:pPr marL="171450" indent="-171450"/>
            <a:r>
              <a:rPr lang="en-US" dirty="0" err="1"/>
              <a:t>Analisar</a:t>
            </a:r>
            <a:r>
              <a:rPr lang="en-US" dirty="0"/>
              <a:t> a </a:t>
            </a:r>
            <a:r>
              <a:rPr lang="en-US" dirty="0" err="1"/>
              <a:t>distribuição</a:t>
            </a:r>
            <a:r>
              <a:rPr lang="en-US" dirty="0"/>
              <a:t> de </a:t>
            </a:r>
            <a:r>
              <a:rPr lang="en-US" dirty="0" err="1"/>
              <a:t>capacidades</a:t>
            </a:r>
            <a:r>
              <a:rPr lang="en-US" dirty="0"/>
              <a:t> </a:t>
            </a:r>
            <a:r>
              <a:rPr lang="en-US" dirty="0" err="1"/>
              <a:t>individuais</a:t>
            </a:r>
            <a:r>
              <a:rPr lang="en-US" dirty="0"/>
              <a:t> (</a:t>
            </a:r>
            <a:r>
              <a:rPr lang="en-US" i="1" dirty="0"/>
              <a:t>policy capacity</a:t>
            </a:r>
            <a:r>
              <a:rPr lang="en-US" dirty="0"/>
              <a:t>) </a:t>
            </a:r>
            <a:endParaRPr dirty="0"/>
          </a:p>
          <a:p>
            <a:pPr marL="171450" indent="-171450">
              <a:buNone/>
            </a:pPr>
            <a:endParaRPr dirty="0"/>
          </a:p>
          <a:p>
            <a:pPr marL="171450" indent="-171450" algn="ctr">
              <a:buNone/>
            </a:pPr>
            <a:endParaRPr b="1" dirty="0"/>
          </a:p>
          <a:p>
            <a:pPr marL="171450" indent="-171450" algn="ctr">
              <a:buNone/>
            </a:pPr>
            <a:endParaRPr b="1" dirty="0"/>
          </a:p>
          <a:p>
            <a:pPr marL="171450" indent="-171450" algn="ctr">
              <a:buNone/>
            </a:pPr>
            <a:r>
              <a:rPr lang="en-US" b="1" dirty="0" err="1"/>
              <a:t>Colaborar</a:t>
            </a:r>
            <a:r>
              <a:rPr lang="en-US" b="1" dirty="0"/>
              <a:t> para a </a:t>
            </a:r>
            <a:r>
              <a:rPr lang="en-US" b="1" dirty="0" err="1"/>
              <a:t>construção</a:t>
            </a:r>
            <a:r>
              <a:rPr lang="en-US" b="1" dirty="0"/>
              <a:t> de </a:t>
            </a:r>
            <a:r>
              <a:rPr lang="en-US" b="1" dirty="0" err="1"/>
              <a:t>conhecimento</a:t>
            </a:r>
            <a:r>
              <a:rPr lang="en-US" b="1" dirty="0"/>
              <a:t> </a:t>
            </a:r>
            <a:endParaRPr dirty="0"/>
          </a:p>
          <a:p>
            <a:pPr marL="171450" indent="-171450" algn="ctr">
              <a:buNone/>
            </a:pPr>
            <a:r>
              <a:rPr lang="en-US" b="1" dirty="0" err="1"/>
              <a:t>aplicado</a:t>
            </a:r>
            <a:r>
              <a:rPr lang="en-US" b="1" dirty="0"/>
              <a:t> para a </a:t>
            </a:r>
            <a:r>
              <a:rPr lang="en-US" b="1" dirty="0" err="1"/>
              <a:t>melhoria</a:t>
            </a:r>
            <a:r>
              <a:rPr lang="en-US" b="1" dirty="0"/>
              <a:t> da </a:t>
            </a:r>
            <a:r>
              <a:rPr lang="en-US" b="1" dirty="0" err="1"/>
              <a:t>gestão</a:t>
            </a:r>
            <a:r>
              <a:rPr lang="en-US" b="1" dirty="0"/>
              <a:t> do </a:t>
            </a:r>
            <a:r>
              <a:rPr lang="en-US" b="1" dirty="0" err="1"/>
              <a:t>serviço</a:t>
            </a:r>
            <a:r>
              <a:rPr lang="en-US" b="1" dirty="0"/>
              <a:t> </a:t>
            </a:r>
            <a:r>
              <a:rPr lang="en-US" b="1" dirty="0" err="1"/>
              <a:t>público</a:t>
            </a:r>
            <a:endParaRPr dirty="0"/>
          </a:p>
          <a:p>
            <a:pPr marL="171450" indent="-38100">
              <a:buNone/>
            </a:pPr>
            <a:endParaRPr b="1" dirty="0"/>
          </a:p>
        </p:txBody>
      </p:sp>
      <p:sp>
        <p:nvSpPr>
          <p:cNvPr id="182" name="Shape 182"/>
          <p:cNvSpPr/>
          <p:nvPr/>
        </p:nvSpPr>
        <p:spPr>
          <a:xfrm>
            <a:off x="3720703" y="3743325"/>
            <a:ext cx="851297" cy="644128"/>
          </a:xfrm>
          <a:prstGeom prst="downArrow">
            <a:avLst>
              <a:gd name="adj1" fmla="val 11831"/>
              <a:gd name="adj2" fmla="val 50000"/>
            </a:avLst>
          </a:prstGeom>
          <a:solidFill>
            <a:srgbClr val="4472C4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1800"/>
            </a:pP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8112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/>
          </a:p>
        </p:txBody>
      </p:sp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L="38100" indent="0">
              <a:buNone/>
            </a:pPr>
            <a:endParaRPr dirty="0"/>
          </a:p>
          <a:p>
            <a:pPr marL="38100" indent="0" algn="ctr">
              <a:buNone/>
            </a:pPr>
            <a:r>
              <a:rPr lang="en-US" sz="2400" dirty="0" err="1"/>
              <a:t>Obrigada</a:t>
            </a:r>
            <a:r>
              <a:rPr lang="en-US" sz="2400" dirty="0"/>
              <a:t>!!</a:t>
            </a:r>
            <a:endParaRPr sz="2400" dirty="0"/>
          </a:p>
          <a:p>
            <a:pPr marL="38100" indent="0" algn="ctr">
              <a:buNone/>
            </a:pPr>
            <a:endParaRPr dirty="0"/>
          </a:p>
          <a:p>
            <a:pPr marL="38100" indent="0" algn="ctr">
              <a:buNone/>
            </a:pPr>
            <a:r>
              <a:rPr lang="en-US" u="sng" dirty="0">
                <a:solidFill>
                  <a:schemeClr val="hlink"/>
                </a:solidFill>
                <a:hlinkClick r:id="rId3"/>
              </a:rPr>
              <a:t>pesquisa.enap@enap.gov.br</a:t>
            </a:r>
            <a:endParaRPr dirty="0"/>
          </a:p>
          <a:p>
            <a:pPr marL="38100" indent="0" algn="ctr">
              <a:buNone/>
            </a:pPr>
            <a:r>
              <a:rPr lang="en-US" u="sng" dirty="0">
                <a:solidFill>
                  <a:schemeClr val="hlink"/>
                </a:solidFill>
                <a:hlinkClick r:id="rId4"/>
              </a:rPr>
              <a:t>Natalia.koga@enap.gov.br</a:t>
            </a:r>
            <a:endParaRPr dirty="0"/>
          </a:p>
          <a:p>
            <a:pPr marL="38100" indent="0" algn="ctr">
              <a:buNone/>
            </a:pPr>
            <a:r>
              <a:rPr lang="en-US" u="sng" dirty="0">
                <a:solidFill>
                  <a:schemeClr val="hlink"/>
                </a:solidFill>
                <a:hlinkClick r:id="rId5"/>
              </a:rPr>
              <a:t>Rafael.viana@enap.gov.br</a:t>
            </a:r>
            <a:endParaRPr dirty="0"/>
          </a:p>
          <a:p>
            <a:pPr marL="38100" indent="0" algn="ctr">
              <a:buNone/>
            </a:pP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Distribuição de DAS/FCPE</a:t>
            </a:r>
            <a:endParaRPr/>
          </a:p>
        </p:txBody>
      </p:sp>
      <p:graphicFrame>
        <p:nvGraphicFramePr>
          <p:cNvPr id="331" name="Shape 331"/>
          <p:cNvGraphicFramePr/>
          <p:nvPr/>
        </p:nvGraphicFramePr>
        <p:xfrm>
          <a:off x="3388057" y="2230150"/>
          <a:ext cx="2900100" cy="3060431"/>
        </p:xfrm>
        <a:graphic>
          <a:graphicData uri="http://schemas.openxmlformats.org/drawingml/2006/table">
            <a:tbl>
              <a:tblPr firstRow="1" lastRow="1">
                <a:noFill/>
                <a:tableStyleId>{8B15E0A4-7CE0-4857-BE1F-58284B44F53E}</a:tableStyleId>
              </a:tblPr>
              <a:tblGrid>
                <a:gridCol w="1166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65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66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90024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Qual?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0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Nenhum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0,15%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DAS-1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3,25%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DAS-2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4,35%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DAS-3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4,30%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DAS-4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7,00%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DAS-5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2,45%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DAS-6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0,45%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FCPE-1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1,70%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FCPE-2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2,10%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FCPE-3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2,90%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FCPE-4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1,15%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Outros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1,60%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0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 Informaçao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1372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68,60%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100,00%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332" name="Shape 332"/>
          <p:cNvGraphicFramePr/>
          <p:nvPr/>
        </p:nvGraphicFramePr>
        <p:xfrm>
          <a:off x="628650" y="2230149"/>
          <a:ext cx="2068369" cy="1188525"/>
        </p:xfrm>
        <a:graphic>
          <a:graphicData uri="http://schemas.openxmlformats.org/drawingml/2006/table">
            <a:tbl>
              <a:tblPr firstRow="1" lastRow="1">
                <a:noFill/>
                <a:tableStyleId>{8B15E0A4-7CE0-4857-BE1F-58284B44F53E}</a:tableStyleId>
              </a:tblPr>
              <a:tblGrid>
                <a:gridCol w="6894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9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94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93256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Possui?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32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2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642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32,10%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32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Não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1.308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65,40%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32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Outros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2,50%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224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2.000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100,00%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Gênero</a:t>
            </a:r>
            <a:endParaRPr/>
          </a:p>
        </p:txBody>
      </p:sp>
      <p:graphicFrame>
        <p:nvGraphicFramePr>
          <p:cNvPr id="338" name="Shape 338"/>
          <p:cNvGraphicFramePr/>
          <p:nvPr/>
        </p:nvGraphicFramePr>
        <p:xfrm>
          <a:off x="628650" y="2453328"/>
          <a:ext cx="3559950" cy="1854956"/>
        </p:xfrm>
        <a:graphic>
          <a:graphicData uri="http://schemas.openxmlformats.org/drawingml/2006/table">
            <a:tbl>
              <a:tblPr firstRow="1" lastRow="1">
                <a:noFill/>
                <a:tableStyleId>{8B15E0A4-7CE0-4857-BE1F-58284B44F53E}</a:tableStyleId>
              </a:tblPr>
              <a:tblGrid>
                <a:gridCol w="1186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6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6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4994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Gênero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Geral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9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99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Masculino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1.126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56,30%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499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Feminino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853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42,65%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499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Outros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0,15%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499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Sem Informação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0,90%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499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Total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2.000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100,00%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Raça</a:t>
            </a:r>
            <a:endParaRPr/>
          </a:p>
        </p:txBody>
      </p:sp>
      <p:graphicFrame>
        <p:nvGraphicFramePr>
          <p:cNvPr id="344" name="Shape 344"/>
          <p:cNvGraphicFramePr/>
          <p:nvPr/>
        </p:nvGraphicFramePr>
        <p:xfrm>
          <a:off x="628650" y="2226470"/>
          <a:ext cx="2250000" cy="2250000"/>
        </p:xfrm>
        <a:graphic>
          <a:graphicData uri="http://schemas.openxmlformats.org/drawingml/2006/table">
            <a:tbl>
              <a:tblPr firstRow="1" lastRow="1">
                <a:noFill/>
                <a:tableStyleId>{8B15E0A4-7CE0-4857-BE1F-58284B44F53E}</a:tableStyleId>
              </a:tblPr>
              <a:tblGrid>
                <a:gridCol w="1112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6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145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Raça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Geral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14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Branca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1.106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55,30%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Parda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661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33,05%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Preta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130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6,50%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Amarela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1,50%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Indígena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0,50%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Outros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1,70%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0329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Sem Informaçao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1,45%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Total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2.000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100,00%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Nível de escolaridade</a:t>
            </a:r>
            <a:endParaRPr/>
          </a:p>
        </p:txBody>
      </p:sp>
      <p:graphicFrame>
        <p:nvGraphicFramePr>
          <p:cNvPr id="350" name="Shape 350"/>
          <p:cNvGraphicFramePr/>
          <p:nvPr/>
        </p:nvGraphicFramePr>
        <p:xfrm>
          <a:off x="628650" y="2349299"/>
          <a:ext cx="2250000" cy="2250000"/>
        </p:xfrm>
        <a:graphic>
          <a:graphicData uri="http://schemas.openxmlformats.org/drawingml/2006/table">
            <a:tbl>
              <a:tblPr firstRow="1" lastRow="1">
                <a:noFill/>
                <a:tableStyleId>{8B15E0A4-7CE0-4857-BE1F-58284B44F53E}</a:tableStyleId>
              </a:tblPr>
              <a:tblGrid>
                <a:gridCol w="14354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54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54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54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6548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548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6548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6548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6201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6548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6548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7290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 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Políticas Socias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Infraestrutura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Des. Prod e Amb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Sob. Territ. Gestão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Total Geral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Nível Escolar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Ensino Fundamental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8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Ensino Médio/Técnico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52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9%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7%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18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6%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109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7%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Graduação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175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32%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21%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119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22%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81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27%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405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26%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Especialização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196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36%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59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42%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185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34%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107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36%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547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36%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Mestrado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97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18%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35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126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23%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71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24%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329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21%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Doutorado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4%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79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24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8%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138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9%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Total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552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 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142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 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541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 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301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 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1.536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/>
                        <a:t> 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Área de formação</a:t>
            </a:r>
            <a:endParaRPr/>
          </a:p>
        </p:txBody>
      </p:sp>
      <p:graphicFrame>
        <p:nvGraphicFramePr>
          <p:cNvPr id="356" name="Shape 356"/>
          <p:cNvGraphicFramePr/>
          <p:nvPr/>
        </p:nvGraphicFramePr>
        <p:xfrm>
          <a:off x="628650" y="1929630"/>
          <a:ext cx="2250000" cy="2250000"/>
        </p:xfrm>
        <a:graphic>
          <a:graphicData uri="http://schemas.openxmlformats.org/drawingml/2006/table">
            <a:tbl>
              <a:tblPr firstRow="1" lastRow="1">
                <a:noFill/>
                <a:tableStyleId>{8B15E0A4-7CE0-4857-BE1F-58284B44F53E}</a:tableStyleId>
              </a:tblPr>
              <a:tblGrid>
                <a:gridCol w="6505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04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04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150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Área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Ciências Agrárias (ex. Agronomia, Veterinária, Zootecnia, etc.)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6,20%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Ciências Biológicas (ex. Biologia, Farmacologia, Genética, etc.)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2,55%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Ciências da Saúde (ex. Medicina, Farmácia, Odontologia, Nutrição, etc.)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6,30%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Ciências Exatas e da Terra (ex. Física, Matemática, Química, etc.)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153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7,65%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28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Ciências Humanas (ex. Educação, Ciência Política, História, Antropologia,</a:t>
                      </a:r>
                      <a:b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Filosofia, Sociologia, etc.)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349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17,45%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28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Ciências Sociais Aplicadas (ex. Administração, Economia, Arquitetura,</a:t>
                      </a:r>
                      <a:b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Demografia, Direito, Comunicação, Ciência da Informação, etc.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771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38,55%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28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Engenharias (todas as engenharias, tais como Civil, Elétrica, Mecatrônica,</a:t>
                      </a:r>
                      <a:b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Naval, etc.)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8,50%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Linguística, Artes e Letras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2,70%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Outros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3,30%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 Informaçao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136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6,80%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2.000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100,00%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Recursos informacionais</a:t>
            </a:r>
            <a:endParaRPr/>
          </a:p>
        </p:txBody>
      </p:sp>
      <p:graphicFrame>
        <p:nvGraphicFramePr>
          <p:cNvPr id="362" name="Shape 362"/>
          <p:cNvGraphicFramePr/>
          <p:nvPr/>
        </p:nvGraphicFramePr>
        <p:xfrm>
          <a:off x="423593" y="1879606"/>
          <a:ext cx="2250000" cy="2250000"/>
        </p:xfrm>
        <a:graphic>
          <a:graphicData uri="http://schemas.openxmlformats.org/drawingml/2006/table">
            <a:tbl>
              <a:tblPr firstRow="1">
                <a:noFill/>
                <a:tableStyleId>{8B15E0A4-7CE0-4857-BE1F-58284B44F53E}</a:tableStyleId>
              </a:tblPr>
              <a:tblGrid>
                <a:gridCol w="533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6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56719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45847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507169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32491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Variável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Especificação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Moda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Nunca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Algumas x ano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Algumas x mês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Toda semana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Todos os dias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Válido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Ausente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1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1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X__67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Dados estatísticos ou surveys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512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523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318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1664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9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X__68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Dados de monitoramento e avaliação dos resultados do programa 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457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558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1685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01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X__69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Pareceres legais e decisões judiciais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397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1730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9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X__70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Recomendações e determinações produzidas por órgãos de controle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626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1730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9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X__71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Recomendações e/ou resoluções de conferências e conselhos de políticas públicas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609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118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1631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369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9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X__72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Opinião de especialistas e organismos internacionais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642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1629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9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X__73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Experiências ou opiniões de beneficiários da política pública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538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577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1635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01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X__74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Informações geradas por grupos de interesse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585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299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1633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367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01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X__75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Mídia social ou redes sociais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624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1661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339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49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X__76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Mídia tradicional (ex. Reportagens, artigos jornalísticos)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473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428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293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1674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5" marR="4875" marT="487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Atividades executadas</a:t>
            </a:r>
            <a:endParaRPr/>
          </a:p>
        </p:txBody>
      </p:sp>
      <p:graphicFrame>
        <p:nvGraphicFramePr>
          <p:cNvPr id="368" name="Shape 368"/>
          <p:cNvGraphicFramePr/>
          <p:nvPr/>
        </p:nvGraphicFramePr>
        <p:xfrm>
          <a:off x="495586" y="1880833"/>
          <a:ext cx="2250000" cy="2250000"/>
        </p:xfrm>
        <a:graphic>
          <a:graphicData uri="http://schemas.openxmlformats.org/drawingml/2006/table">
            <a:tbl>
              <a:tblPr firstRow="1">
                <a:noFill/>
                <a:tableStyleId>{8B15E0A4-7CE0-4857-BE1F-58284B44F53E}</a:tableStyleId>
              </a:tblPr>
              <a:tblGrid>
                <a:gridCol w="344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89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33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33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7271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5780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7768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174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174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1745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9818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455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455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231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Moda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Nunca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Raramente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Eventualmente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Frenquentemente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Sempre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Válido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Ausente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3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Vaviável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Especificação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QTD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Elaborar relatórios, pareceres, notas técnicas e outras informações para subsidiar a tomada de decisões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1847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587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1847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Operacionalizar bases de dados e sistemas de informação que apoiam a implementação da política pública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1766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1766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Elaborar textos normativos (ex. projetos de lei, decretos, portarias, etc.)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1735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1735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Fiscalizar o cumprimento das normas e regulamentos da política pública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560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1713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1713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Captar recursos financeiros para viabilizar ações, projetos e programas da política pública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1178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1679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1679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23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Elaborar, negociar, gerir e fiscalizar contratos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927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1714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1714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6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Elaborar, negociar, gerir e fiscalizar convênios, termos de fomento, termos de colaboração e outros instrumentos de parceria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898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1693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1693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23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Coordenar equipe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415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1773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1773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X__59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Participar de grupos de trabalho ou projetos comuns com outras áreas do seu órgão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1773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1773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6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Negociar e coordenar ações com outros órgãos da administração federal que participem da implementação da política pública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624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1697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1697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Pactuar e gerir ações com entes governamentais estaduais ou municipais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911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1684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1684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23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Atender demandas dos órgãos de controle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1749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1749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23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Representar o órgão em eventos, reuniões e atividades externas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419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1742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1742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6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X__64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Consultar e atender grupos interessados da sociedade sobre questões que envolvam a política pública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1693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378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1693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478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Realizar atividades administrativas, tais como agendamento de reuniões, tramitação de processos, compra de passagens, elaboração de ofícios e memorandos.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1763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1763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237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23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X__66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Organizar eventos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1729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292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346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25%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1729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271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969" marR="4969" marT="4969" marB="0" anchor="ctr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Anexo</a:t>
            </a:r>
            <a:endParaRPr/>
          </a:p>
        </p:txBody>
      </p:sp>
      <p:graphicFrame>
        <p:nvGraphicFramePr>
          <p:cNvPr id="374" name="Shape 374"/>
          <p:cNvGraphicFramePr/>
          <p:nvPr/>
        </p:nvGraphicFramePr>
        <p:xfrm>
          <a:off x="628650" y="1856381"/>
          <a:ext cx="2250000" cy="2250000"/>
        </p:xfrm>
        <a:graphic>
          <a:graphicData uri="http://schemas.openxmlformats.org/drawingml/2006/table">
            <a:tbl>
              <a:tblPr firstRow="1" firstCol="1" lastRow="1">
                <a:noFill/>
                <a:tableStyleId>{8B15E0A4-7CE0-4857-BE1F-58284B44F53E}</a:tableStyleId>
              </a:tblPr>
              <a:tblGrid>
                <a:gridCol w="5180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0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70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67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3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AMOSTRA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CONTAGEM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28720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MAPA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8971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MP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4381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MCTI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3835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MJ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2668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MD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2602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MRE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1092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MEC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MMA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MDSA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797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MDIC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701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MPS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MINC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593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MIN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MME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MDA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MCID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MS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24690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MT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858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MTB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350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6849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MTFCGU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316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2179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MTUR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261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PR_VPR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329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3053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415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6474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9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96534</a:t>
                      </a: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406" marR="4406" marT="4406" marB="0" anchor="ctr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  <p:sp>
        <p:nvSpPr>
          <p:cNvPr id="375" name="Shape 375"/>
          <p:cNvSpPr/>
          <p:nvPr/>
        </p:nvSpPr>
        <p:spPr>
          <a:xfrm>
            <a:off x="3173660" y="5395527"/>
            <a:ext cx="2796680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buSzPts val="1400"/>
            </a:pPr>
            <a:r>
              <a:rPr lang="en-US" sz="1050">
                <a:latin typeface="Calibri"/>
                <a:ea typeface="Calibri"/>
                <a:cs typeface="Calibri"/>
                <a:sym typeface="Calibri"/>
              </a:rPr>
              <a:t>NÍVEL DE CONFIANÇA 95%, ERRO AMOSTRAL 5%</a:t>
            </a:r>
            <a:endParaRPr sz="105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1"/>
              </a:buClr>
              <a:buSzPts val="4400"/>
            </a:pPr>
            <a:r>
              <a:rPr lang="en-US"/>
              <a:t>Debate teórico e Justificativa do modelo analítico</a:t>
            </a:r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/>
              <a:t>Literatura de </a:t>
            </a:r>
            <a:r>
              <a:rPr lang="en-US" i="1"/>
              <a:t>policy capacity </a:t>
            </a:r>
            <a:r>
              <a:rPr lang="en-US"/>
              <a:t>(Painter e Pierre, 2006; Wu, Ramesh e Howlett, 2015, 2016) </a:t>
            </a:r>
            <a:endParaRPr/>
          </a:p>
          <a:p>
            <a:pPr marL="514350" lvl="1" indent="-171450"/>
            <a:r>
              <a:rPr lang="en-US" i="1"/>
              <a:t>Policy capacity</a:t>
            </a:r>
            <a:r>
              <a:rPr lang="en-US"/>
              <a:t>: conjunto de habilidades, recursos, capacidades ou competências para desempenhar funções de produção de políticas públicas</a:t>
            </a:r>
            <a:endParaRPr/>
          </a:p>
          <a:p>
            <a:pPr marL="514350" lvl="1" indent="-171450"/>
            <a:r>
              <a:rPr lang="en-US"/>
              <a:t>Reconhece a relevância da análise do nível individual</a:t>
            </a:r>
            <a:endParaRPr/>
          </a:p>
          <a:p>
            <a:pPr marL="514350" lvl="1" indent="-171450"/>
            <a:r>
              <a:rPr lang="en-US"/>
              <a:t>Necessidade de adaptação para o contexto nacional</a:t>
            </a:r>
            <a:endParaRPr/>
          </a:p>
          <a:p>
            <a:pPr marL="857250" lvl="2" indent="-171450"/>
            <a:r>
              <a:rPr lang="en-US"/>
              <a:t>Abordagem anglo-saxã que se baseia na institucionalização do campo de </a:t>
            </a:r>
            <a:r>
              <a:rPr lang="en-US" i="1"/>
              <a:t>policy analysis</a:t>
            </a:r>
            <a:endParaRPr/>
          </a:p>
          <a:p>
            <a:pPr marL="857250" lvl="2" indent="-171450"/>
            <a:r>
              <a:rPr lang="en-US" i="1"/>
              <a:t>Policy analyst</a:t>
            </a:r>
            <a:r>
              <a:rPr lang="en-US"/>
              <a:t>: “especialista que clarifica o problema, identifica cursos de ação alternativos, e sistematicamente determina respostas ótimas: ele ou ela seria comparável a cientistas no laboratório, voltados a “trazer a verdade para o poder” (Wildasky, 1979 </a:t>
            </a:r>
            <a:r>
              <a:rPr lang="en-US" i="1"/>
              <a:t>apud</a:t>
            </a:r>
            <a:r>
              <a:rPr lang="en-US"/>
              <a:t> Colebatch </a:t>
            </a:r>
            <a:r>
              <a:rPr lang="en-US" i="1"/>
              <a:t>et al.,</a:t>
            </a:r>
            <a:r>
              <a:rPr lang="en-US"/>
              <a:t> 2011, nossa tradução). </a:t>
            </a:r>
            <a:endParaRPr/>
          </a:p>
          <a:p>
            <a:pPr marL="514350" lvl="1" indent="-57150">
              <a:buNone/>
            </a:pPr>
            <a:endParaRPr/>
          </a:p>
          <a:p>
            <a:pPr marL="171450" indent="-57150">
              <a:buSzPts val="2400"/>
              <a:buNone/>
            </a:pP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1"/>
              </a:buClr>
              <a:buSzPts val="4400"/>
            </a:pPr>
            <a:r>
              <a:rPr lang="en-US"/>
              <a:t>Debate teórico e Justificativa do modelo analítico</a:t>
            </a:r>
            <a:endParaRPr/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28650" y="2125266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lnSpc>
                <a:spcPct val="70000"/>
              </a:lnSpc>
              <a:buClr>
                <a:srgbClr val="FF0000"/>
              </a:buClr>
              <a:buSzPts val="2600"/>
              <a:buNone/>
            </a:pPr>
            <a:r>
              <a:rPr lang="en-US" sz="1800" dirty="0" err="1"/>
              <a:t>Contribuição</a:t>
            </a:r>
            <a:r>
              <a:rPr lang="en-US" sz="1800" dirty="0"/>
              <a:t> da </a:t>
            </a:r>
            <a:r>
              <a:rPr lang="en-US" sz="1800" dirty="0" err="1"/>
              <a:t>literatura</a:t>
            </a:r>
            <a:r>
              <a:rPr lang="en-US" sz="1800" dirty="0"/>
              <a:t> de </a:t>
            </a:r>
            <a:r>
              <a:rPr lang="en-US" sz="1800" i="1" dirty="0"/>
              <a:t>policy work </a:t>
            </a:r>
            <a:r>
              <a:rPr lang="en-US" sz="1800" dirty="0"/>
              <a:t>(</a:t>
            </a:r>
            <a:r>
              <a:rPr lang="en-US" sz="1800" dirty="0" err="1"/>
              <a:t>função</a:t>
            </a:r>
            <a:r>
              <a:rPr lang="en-US" sz="1800" dirty="0"/>
              <a:t> de </a:t>
            </a:r>
            <a:r>
              <a:rPr lang="en-US" sz="1800" dirty="0" err="1"/>
              <a:t>política</a:t>
            </a:r>
            <a:r>
              <a:rPr lang="en-US" sz="1800" dirty="0"/>
              <a:t> </a:t>
            </a:r>
            <a:r>
              <a:rPr lang="en-US" sz="1800" dirty="0" err="1"/>
              <a:t>pública</a:t>
            </a:r>
            <a:r>
              <a:rPr lang="en-US" sz="1800" dirty="0"/>
              <a:t>)</a:t>
            </a:r>
            <a:endParaRPr sz="1800" dirty="0"/>
          </a:p>
          <a:p>
            <a:pPr marL="514350" lvl="1" indent="-171450">
              <a:lnSpc>
                <a:spcPct val="70000"/>
              </a:lnSpc>
              <a:buClr>
                <a:srgbClr val="FF0000"/>
              </a:buClr>
              <a:buSzPts val="2200"/>
            </a:pPr>
            <a:r>
              <a:rPr lang="en-US" dirty="0"/>
              <a:t>Parte da </a:t>
            </a:r>
            <a:r>
              <a:rPr lang="en-US" dirty="0" err="1"/>
              <a:t>análise</a:t>
            </a:r>
            <a:r>
              <a:rPr lang="en-US" dirty="0"/>
              <a:t> da </a:t>
            </a:r>
            <a:r>
              <a:rPr lang="en-US" dirty="0" err="1"/>
              <a:t>prática</a:t>
            </a:r>
            <a:r>
              <a:rPr lang="en-US" dirty="0"/>
              <a:t> e da </a:t>
            </a:r>
            <a:r>
              <a:rPr lang="en-US" dirty="0" err="1"/>
              <a:t>observação</a:t>
            </a:r>
            <a:r>
              <a:rPr lang="en-US" dirty="0"/>
              <a:t> do campo x  </a:t>
            </a:r>
            <a:r>
              <a:rPr lang="en-US" dirty="0" err="1"/>
              <a:t>modelos</a:t>
            </a:r>
            <a:r>
              <a:rPr lang="en-US" dirty="0"/>
              <a:t> </a:t>
            </a:r>
            <a:r>
              <a:rPr lang="en-US" dirty="0" err="1"/>
              <a:t>prescritivos-normativos</a:t>
            </a:r>
            <a:r>
              <a:rPr lang="en-US" dirty="0"/>
              <a:t> (</a:t>
            </a:r>
            <a:r>
              <a:rPr lang="en-US" b="1" dirty="0" err="1"/>
              <a:t>experiência</a:t>
            </a:r>
            <a:r>
              <a:rPr lang="en-US" b="1" dirty="0"/>
              <a:t> x </a:t>
            </a:r>
            <a:r>
              <a:rPr lang="en-US" b="1" dirty="0" err="1"/>
              <a:t>resultado</a:t>
            </a:r>
            <a:r>
              <a:rPr lang="en-US" dirty="0"/>
              <a:t>)</a:t>
            </a:r>
            <a:endParaRPr dirty="0"/>
          </a:p>
          <a:p>
            <a:pPr marL="514350" lvl="1" indent="-171450">
              <a:lnSpc>
                <a:spcPct val="70000"/>
              </a:lnSpc>
              <a:buClr>
                <a:srgbClr val="FF0000"/>
              </a:buClr>
              <a:buSzPts val="2200"/>
            </a:pPr>
            <a:r>
              <a:rPr lang="en-US" dirty="0" err="1"/>
              <a:t>Desafia</a:t>
            </a:r>
            <a:r>
              <a:rPr lang="en-US" dirty="0"/>
              <a:t> o </a:t>
            </a:r>
            <a:r>
              <a:rPr lang="en-US" dirty="0" err="1"/>
              <a:t>paradigma</a:t>
            </a:r>
            <a:r>
              <a:rPr lang="en-US" dirty="0"/>
              <a:t> </a:t>
            </a:r>
            <a:r>
              <a:rPr lang="en-US" dirty="0" err="1"/>
              <a:t>dominante</a:t>
            </a:r>
            <a:r>
              <a:rPr lang="en-US" dirty="0"/>
              <a:t> de </a:t>
            </a:r>
            <a:r>
              <a:rPr lang="en-US" dirty="0" err="1"/>
              <a:t>governança</a:t>
            </a:r>
            <a:r>
              <a:rPr lang="en-US" dirty="0"/>
              <a:t> x </a:t>
            </a:r>
            <a:r>
              <a:rPr lang="en-US" dirty="0" err="1"/>
              <a:t>abordagem</a:t>
            </a:r>
            <a:r>
              <a:rPr lang="en-US" dirty="0"/>
              <a:t> </a:t>
            </a:r>
            <a:r>
              <a:rPr lang="en-US" dirty="0" err="1"/>
              <a:t>relacional</a:t>
            </a:r>
            <a:r>
              <a:rPr lang="en-US" dirty="0"/>
              <a:t> da </a:t>
            </a:r>
            <a:r>
              <a:rPr lang="en-US" dirty="0" err="1"/>
              <a:t>produção</a:t>
            </a:r>
            <a:r>
              <a:rPr lang="en-US" dirty="0"/>
              <a:t> da </a:t>
            </a:r>
            <a:r>
              <a:rPr lang="en-US" dirty="0" err="1"/>
              <a:t>política</a:t>
            </a:r>
            <a:r>
              <a:rPr lang="en-US" dirty="0"/>
              <a:t> (</a:t>
            </a:r>
            <a:r>
              <a:rPr lang="en-US" b="1" i="1" dirty="0"/>
              <a:t>top-down x </a:t>
            </a:r>
            <a:r>
              <a:rPr lang="en-US" b="1" i="1" dirty="0" err="1"/>
              <a:t>relacional</a:t>
            </a:r>
            <a:r>
              <a:rPr lang="en-US" dirty="0"/>
              <a:t>) </a:t>
            </a:r>
            <a:endParaRPr dirty="0"/>
          </a:p>
          <a:p>
            <a:pPr marL="514350" lvl="1" indent="-171450">
              <a:lnSpc>
                <a:spcPct val="70000"/>
              </a:lnSpc>
              <a:buClr>
                <a:srgbClr val="FF0000"/>
              </a:buClr>
              <a:buSzPts val="2200"/>
            </a:pPr>
            <a:r>
              <a:rPr lang="en-US" dirty="0" err="1"/>
              <a:t>Reconhece</a:t>
            </a:r>
            <a:r>
              <a:rPr lang="en-US" dirty="0"/>
              <a:t> a </a:t>
            </a:r>
            <a:r>
              <a:rPr lang="en-US" b="1" dirty="0" err="1"/>
              <a:t>diversidade</a:t>
            </a:r>
            <a:r>
              <a:rPr lang="en-US" b="1" dirty="0"/>
              <a:t> de </a:t>
            </a:r>
            <a:r>
              <a:rPr lang="en-US" b="1" dirty="0" err="1"/>
              <a:t>funções</a:t>
            </a:r>
            <a:r>
              <a:rPr lang="en-US" b="1" dirty="0"/>
              <a:t> </a:t>
            </a:r>
            <a:r>
              <a:rPr lang="en-US" dirty="0" err="1"/>
              <a:t>assumidas</a:t>
            </a:r>
            <a:r>
              <a:rPr lang="en-US" dirty="0"/>
              <a:t> de </a:t>
            </a:r>
            <a:r>
              <a:rPr lang="en-US" dirty="0" err="1"/>
              <a:t>acordo</a:t>
            </a:r>
            <a:r>
              <a:rPr lang="en-US" dirty="0"/>
              <a:t> com o </a:t>
            </a:r>
            <a:r>
              <a:rPr lang="en-US" dirty="0" err="1"/>
              <a:t>contexto</a:t>
            </a:r>
            <a:r>
              <a:rPr lang="en-US" dirty="0"/>
              <a:t> ex.: </a:t>
            </a:r>
            <a:r>
              <a:rPr lang="en-US" dirty="0" err="1"/>
              <a:t>formulação</a:t>
            </a:r>
            <a:r>
              <a:rPr lang="en-US" dirty="0"/>
              <a:t> e </a:t>
            </a:r>
            <a:r>
              <a:rPr lang="en-US" dirty="0" err="1"/>
              <a:t>recomendação</a:t>
            </a:r>
            <a:r>
              <a:rPr lang="en-US" dirty="0"/>
              <a:t>, </a:t>
            </a:r>
            <a:r>
              <a:rPr lang="en-US" dirty="0" err="1"/>
              <a:t>pesquisa</a:t>
            </a:r>
            <a:r>
              <a:rPr lang="en-US" dirty="0"/>
              <a:t> e </a:t>
            </a:r>
            <a:r>
              <a:rPr lang="en-US" dirty="0" err="1"/>
              <a:t>análise</a:t>
            </a:r>
            <a:r>
              <a:rPr lang="en-US" dirty="0"/>
              <a:t>, </a:t>
            </a:r>
            <a:r>
              <a:rPr lang="en-US" dirty="0" err="1"/>
              <a:t>construção</a:t>
            </a:r>
            <a:r>
              <a:rPr lang="en-US" dirty="0"/>
              <a:t> de </a:t>
            </a:r>
            <a:r>
              <a:rPr lang="en-US" dirty="0" err="1"/>
              <a:t>sentidos</a:t>
            </a:r>
            <a:r>
              <a:rPr lang="en-US" dirty="0"/>
              <a:t> </a:t>
            </a:r>
            <a:r>
              <a:rPr lang="en-US" dirty="0" err="1"/>
              <a:t>comuns</a:t>
            </a:r>
            <a:r>
              <a:rPr lang="en-US" dirty="0"/>
              <a:t>, </a:t>
            </a:r>
            <a:r>
              <a:rPr lang="en-US" dirty="0" err="1"/>
              <a:t>mediação</a:t>
            </a:r>
            <a:r>
              <a:rPr lang="en-US" dirty="0"/>
              <a:t>, </a:t>
            </a:r>
            <a:r>
              <a:rPr lang="en-US" dirty="0" err="1"/>
              <a:t>tradução</a:t>
            </a:r>
            <a:r>
              <a:rPr lang="en-US" dirty="0"/>
              <a:t>, </a:t>
            </a:r>
            <a:r>
              <a:rPr lang="en-US" dirty="0" err="1"/>
              <a:t>assessoramento</a:t>
            </a:r>
            <a:r>
              <a:rPr lang="en-US" dirty="0"/>
              <a:t> </a:t>
            </a:r>
            <a:r>
              <a:rPr lang="en-US" dirty="0" err="1"/>
              <a:t>estratégico</a:t>
            </a:r>
            <a:r>
              <a:rPr lang="en-US" dirty="0"/>
              <a:t>, etc. </a:t>
            </a:r>
            <a:endParaRPr dirty="0"/>
          </a:p>
          <a:p>
            <a:pPr marL="514350" lvl="1" indent="-171450">
              <a:lnSpc>
                <a:spcPct val="70000"/>
              </a:lnSpc>
              <a:buClr>
                <a:srgbClr val="FF0000"/>
              </a:buClr>
              <a:buSzPts val="2200"/>
            </a:pPr>
            <a:r>
              <a:rPr lang="en-US" b="1" dirty="0" err="1"/>
              <a:t>Estabilização</a:t>
            </a:r>
            <a:r>
              <a:rPr lang="en-US" b="1" dirty="0"/>
              <a:t> do </a:t>
            </a:r>
            <a:r>
              <a:rPr lang="en-US" b="1" dirty="0" err="1"/>
              <a:t>conceito</a:t>
            </a:r>
            <a:r>
              <a:rPr lang="en-US" b="1" dirty="0"/>
              <a:t> </a:t>
            </a:r>
            <a:r>
              <a:rPr lang="en-US" b="1" dirty="0" err="1"/>
              <a:t>latente</a:t>
            </a:r>
            <a:r>
              <a:rPr lang="en-US" b="1" dirty="0"/>
              <a:t> de </a:t>
            </a:r>
            <a:r>
              <a:rPr lang="en-US" b="1" dirty="0" err="1"/>
              <a:t>capacidades</a:t>
            </a:r>
            <a:endParaRPr b="1" dirty="0"/>
          </a:p>
          <a:p>
            <a:pPr marL="514350" lvl="1" indent="-171450">
              <a:lnSpc>
                <a:spcPct val="70000"/>
              </a:lnSpc>
              <a:buClr>
                <a:srgbClr val="FF0000"/>
              </a:buClr>
              <a:buSzPts val="2200"/>
            </a:pP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algum</a:t>
            </a:r>
            <a:r>
              <a:rPr lang="en-US" dirty="0"/>
              <a:t> </a:t>
            </a:r>
            <a:r>
              <a:rPr lang="en-US" dirty="0" err="1"/>
              <a:t>nível</a:t>
            </a:r>
            <a:r>
              <a:rPr lang="en-US" dirty="0"/>
              <a:t> de </a:t>
            </a:r>
            <a:r>
              <a:rPr lang="en-US" dirty="0" err="1"/>
              <a:t>observação</a:t>
            </a:r>
            <a:r>
              <a:rPr lang="en-US" dirty="0"/>
              <a:t> </a:t>
            </a:r>
            <a:r>
              <a:rPr lang="en-US" dirty="0" err="1"/>
              <a:t>direta</a:t>
            </a:r>
            <a:r>
              <a:rPr lang="en-US" dirty="0"/>
              <a:t> (</a:t>
            </a:r>
            <a:r>
              <a:rPr lang="en-US" dirty="0" err="1"/>
              <a:t>Gomide</a:t>
            </a:r>
            <a:r>
              <a:rPr lang="en-US" dirty="0"/>
              <a:t>, Pereira e Machado, 2017)</a:t>
            </a:r>
            <a:endParaRPr dirty="0"/>
          </a:p>
          <a:p>
            <a:pPr marL="342900" lvl="1" indent="0">
              <a:lnSpc>
                <a:spcPct val="70000"/>
              </a:lnSpc>
              <a:buClr>
                <a:srgbClr val="FF0000"/>
              </a:buClr>
              <a:buSzPts val="2200"/>
              <a:buNone/>
            </a:pPr>
            <a:endParaRPr dirty="0"/>
          </a:p>
          <a:p>
            <a:pPr marL="342900" lvl="1" indent="0">
              <a:lnSpc>
                <a:spcPct val="70000"/>
              </a:lnSpc>
              <a:buSzPts val="2200"/>
              <a:buNone/>
            </a:pPr>
            <a:r>
              <a:rPr lang="en-US" b="1" dirty="0" err="1"/>
              <a:t>Quais</a:t>
            </a:r>
            <a:r>
              <a:rPr lang="en-US" b="1" dirty="0"/>
              <a:t> as </a:t>
            </a:r>
            <a:r>
              <a:rPr lang="en-US" b="1" dirty="0" err="1"/>
              <a:t>capacidades</a:t>
            </a:r>
            <a:r>
              <a:rPr lang="en-US" b="1" dirty="0"/>
              <a:t> </a:t>
            </a:r>
            <a:r>
              <a:rPr lang="en-US" b="1" dirty="0" err="1"/>
              <a:t>ativadas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diferentes</a:t>
            </a:r>
            <a:r>
              <a:rPr lang="en-US" b="1" dirty="0"/>
              <a:t> </a:t>
            </a:r>
            <a:r>
              <a:rPr lang="en-US" b="1" dirty="0" err="1"/>
              <a:t>funções</a:t>
            </a:r>
            <a:r>
              <a:rPr lang="en-US" b="1" dirty="0"/>
              <a:t> de </a:t>
            </a:r>
            <a:r>
              <a:rPr lang="en-US" b="1" dirty="0" err="1"/>
              <a:t>políticas</a:t>
            </a:r>
            <a:r>
              <a:rPr lang="en-US" b="1" dirty="0"/>
              <a:t> </a:t>
            </a:r>
            <a:r>
              <a:rPr lang="en-US" b="1" dirty="0" err="1"/>
              <a:t>públicas</a:t>
            </a:r>
            <a:r>
              <a:rPr lang="en-US" b="1" dirty="0"/>
              <a:t>?  O que </a:t>
            </a:r>
            <a:r>
              <a:rPr lang="en-US" b="1" dirty="0" err="1"/>
              <a:t>condiciona</a:t>
            </a:r>
            <a:r>
              <a:rPr lang="en-US" b="1" dirty="0"/>
              <a:t> o </a:t>
            </a:r>
            <a:r>
              <a:rPr lang="en-US" b="1" dirty="0" err="1"/>
              <a:t>desempenho</a:t>
            </a:r>
            <a:r>
              <a:rPr lang="en-US" b="1" dirty="0"/>
              <a:t> das </a:t>
            </a:r>
            <a:r>
              <a:rPr lang="en-US" b="1" dirty="0" err="1"/>
              <a:t>diferentes</a:t>
            </a:r>
            <a:r>
              <a:rPr lang="en-US" b="1" dirty="0"/>
              <a:t> </a:t>
            </a:r>
            <a:r>
              <a:rPr lang="en-US" b="1" dirty="0" err="1"/>
              <a:t>formas</a:t>
            </a:r>
            <a:r>
              <a:rPr lang="en-US" b="1" dirty="0"/>
              <a:t> de </a:t>
            </a:r>
            <a:r>
              <a:rPr lang="en-US" b="1" dirty="0" err="1"/>
              <a:t>envolvimento</a:t>
            </a:r>
            <a:r>
              <a:rPr lang="en-US" b="1" dirty="0"/>
              <a:t> do </a:t>
            </a:r>
            <a:r>
              <a:rPr lang="en-US" b="1" dirty="0" err="1"/>
              <a:t>serviço</a:t>
            </a:r>
            <a:r>
              <a:rPr lang="en-US" b="1" dirty="0"/>
              <a:t> </a:t>
            </a:r>
            <a:r>
              <a:rPr lang="en-US" b="1" dirty="0" err="1"/>
              <a:t>público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produção</a:t>
            </a:r>
            <a:r>
              <a:rPr lang="en-US" b="1" dirty="0"/>
              <a:t> da </a:t>
            </a:r>
            <a:r>
              <a:rPr lang="en-US" b="1" dirty="0" err="1"/>
              <a:t>politica</a:t>
            </a:r>
            <a:r>
              <a:rPr lang="en-US" b="1" dirty="0"/>
              <a:t>?</a:t>
            </a:r>
            <a:endParaRPr b="1" dirty="0"/>
          </a:p>
          <a:p>
            <a:pPr marL="171450" indent="-47625">
              <a:buSzPts val="2600"/>
              <a:buNone/>
            </a:pPr>
            <a:endParaRPr sz="19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628650" y="1089421"/>
            <a:ext cx="8276034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n-US" sz="3000"/>
              <a:t>Modelo analítico: Dimensões de capacidades</a:t>
            </a:r>
            <a:endParaRPr/>
          </a:p>
        </p:txBody>
      </p:sp>
      <p:graphicFrame>
        <p:nvGraphicFramePr>
          <p:cNvPr id="220" name="Shape 220"/>
          <p:cNvGraphicFramePr/>
          <p:nvPr/>
        </p:nvGraphicFramePr>
        <p:xfrm>
          <a:off x="416372" y="1814075"/>
          <a:ext cx="8335538" cy="3751448"/>
        </p:xfrm>
        <a:graphic>
          <a:graphicData uri="http://schemas.openxmlformats.org/drawingml/2006/table">
            <a:tbl>
              <a:tblPr>
                <a:noFill/>
                <a:tableStyleId>{224045BA-CE5F-4761-80FE-100B844ADA7D}</a:tableStyleId>
              </a:tblPr>
              <a:tblGrid>
                <a:gridCol w="9917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99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109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218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43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88" marR="68588" marT="34275" marB="342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Dimensões</a:t>
                      </a:r>
                      <a:endParaRPr sz="1000" b="1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(Nível constitutivo)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Resultado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Descrição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Fontes de observação</a:t>
                      </a:r>
                      <a:endParaRPr sz="1000" b="1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(Nivel indicativo)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875"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Administrativo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Analítica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Eficiência e eficácia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Condições que garantem o desempenho técnico e administrativo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Coleta e análise de dados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71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Conhecimento técnico específico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87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Gerencial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Conhecimentos de normas e regulamentações 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857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Habilidades administrativas 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71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Gerenciamento de recursos humanos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787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Alocação de recursos financeiros 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71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tecnológicos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613"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Relacional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Coordenação interna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Agência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Condições que garantem o funcionamento e coerência interna 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Processo coordenado de tomada de decisões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787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Estrutura inter e intraorganizacional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71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Monitoramento e controle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71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Política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Legitimidade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Condições que promovem a interação necessária com o ambiente externo</a:t>
                      </a:r>
                      <a:endParaRPr sz="1100" u="none" strike="noStrike" cap="none"/>
                    </a:p>
                  </a:txBody>
                  <a:tcPr marL="68588" marR="68588" marT="34275" marB="342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Controle social e responsabilização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787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Instâncias de participações sociais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57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Níveis de negociação e interlocução entre os poderes executivo, legislativo e judiciário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71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Relacionamento com organizações internacionais</a:t>
                      </a:r>
                      <a:endParaRPr sz="1100" u="none" strike="noStrike" cap="none"/>
                    </a:p>
                  </a:txBody>
                  <a:tcPr marL="68588" marR="68588" marT="34275" marB="342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Serviço Civil Federal</a:t>
            </a:r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487198" y="1797247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L="342900" lvl="1" indent="0">
              <a:buNone/>
            </a:pPr>
            <a:r>
              <a:rPr lang="en-US"/>
              <a:t>Servidores civis da Administração Direta, com </a:t>
            </a:r>
            <a:r>
              <a:rPr lang="en-US" b="1"/>
              <a:t>atuação central </a:t>
            </a:r>
            <a:r>
              <a:rPr lang="en-US"/>
              <a:t>e mais </a:t>
            </a:r>
            <a:r>
              <a:rPr lang="en-US" b="1"/>
              <a:t>permanente </a:t>
            </a:r>
            <a:endParaRPr b="1"/>
          </a:p>
          <a:p>
            <a:pPr marL="600075" lvl="1" indent="-257175"/>
            <a:r>
              <a:rPr lang="en-US"/>
              <a:t>Incluídos: </a:t>
            </a:r>
            <a:endParaRPr/>
          </a:p>
          <a:p>
            <a:pPr marL="942975" lvl="2" indent="-257175"/>
            <a:r>
              <a:rPr lang="en-US"/>
              <a:t>Administração Direta (ministérios, presidência e vice-presidência) </a:t>
            </a:r>
            <a:endParaRPr/>
          </a:p>
          <a:p>
            <a:pPr marL="857250" lvl="2" indent="-171450"/>
            <a:r>
              <a:rPr lang="en-US"/>
              <a:t>Vínculo EST = Estatutários +  Cargo em Comissão (Siape Mar17)</a:t>
            </a:r>
            <a:r>
              <a:rPr lang="en-US" b="1"/>
              <a:t> </a:t>
            </a:r>
            <a:endParaRPr/>
          </a:p>
          <a:p>
            <a:pPr marL="600075" lvl="1" indent="-257175"/>
            <a:r>
              <a:rPr lang="en-US"/>
              <a:t>Não incluídos: </a:t>
            </a:r>
            <a:endParaRPr/>
          </a:p>
          <a:p>
            <a:pPr marL="942975" lvl="2" indent="-257175"/>
            <a:r>
              <a:rPr lang="en-US"/>
              <a:t>Policiais, médicos, professores</a:t>
            </a:r>
            <a:endParaRPr/>
          </a:p>
          <a:p>
            <a:pPr marL="942975" lvl="2" indent="-257175"/>
            <a:r>
              <a:rPr lang="en-US"/>
              <a:t>Servidores do MS cedidos ao SUS</a:t>
            </a:r>
            <a:endParaRPr/>
          </a:p>
          <a:p>
            <a:pPr marL="942975" lvl="2" indent="-257175"/>
            <a:r>
              <a:rPr lang="en-US"/>
              <a:t>Anistiados, aposentados, CLT, contratos temporários</a:t>
            </a:r>
            <a:endParaRPr/>
          </a:p>
          <a:p>
            <a:pPr marL="942975" lvl="2" indent="-257175"/>
            <a:r>
              <a:rPr lang="en-US"/>
              <a:t>DAS-6, NES</a:t>
            </a:r>
            <a:endParaRPr/>
          </a:p>
          <a:p>
            <a:pPr indent="-171450">
              <a:buNone/>
            </a:pPr>
            <a:endParaRPr/>
          </a:p>
        </p:txBody>
      </p:sp>
      <p:sp>
        <p:nvSpPr>
          <p:cNvPr id="227" name="Shape 227"/>
          <p:cNvSpPr txBox="1"/>
          <p:nvPr/>
        </p:nvSpPr>
        <p:spPr>
          <a:xfrm>
            <a:off x="7029451" y="7833947"/>
            <a:ext cx="138548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buSzPts val="1400"/>
            </a:pPr>
            <a:endParaRPr sz="1050"/>
          </a:p>
        </p:txBody>
      </p:sp>
      <p:grpSp>
        <p:nvGrpSpPr>
          <p:cNvPr id="228" name="Shape 228"/>
          <p:cNvGrpSpPr/>
          <p:nvPr/>
        </p:nvGrpSpPr>
        <p:grpSpPr>
          <a:xfrm>
            <a:off x="4670380" y="2012671"/>
            <a:ext cx="3335735" cy="3335735"/>
            <a:chOff x="1300332" y="0"/>
            <a:chExt cx="4447646" cy="4447646"/>
          </a:xfrm>
        </p:grpSpPr>
        <p:sp>
          <p:nvSpPr>
            <p:cNvPr id="229" name="Shape 229"/>
            <p:cNvSpPr/>
            <p:nvPr/>
          </p:nvSpPr>
          <p:spPr>
            <a:xfrm>
              <a:off x="1300332" y="0"/>
              <a:ext cx="4447646" cy="4447646"/>
            </a:xfrm>
            <a:prstGeom prst="ellipse">
              <a:avLst/>
            </a:prstGeom>
            <a:solidFill>
              <a:srgbClr val="95959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30" name="Shape 230"/>
            <p:cNvSpPr txBox="1"/>
            <p:nvPr/>
          </p:nvSpPr>
          <p:spPr>
            <a:xfrm>
              <a:off x="2746928" y="222382"/>
              <a:ext cx="1554452" cy="6671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5331" tIns="85331" rIns="85331" bIns="85331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1">
                  <a:solidFill>
                    <a:schemeClr val="lt1"/>
                  </a:solidFill>
                </a:rPr>
                <a:t>Executivo Federal </a:t>
              </a:r>
              <a:r>
                <a:rPr lang="en-US" sz="1200">
                  <a:solidFill>
                    <a:schemeClr val="lt1"/>
                  </a:solidFill>
                </a:rPr>
                <a:t>1.089.300</a:t>
              </a:r>
              <a:endParaRPr sz="1200">
                <a:solidFill>
                  <a:schemeClr val="lt1"/>
                </a:solidFill>
              </a:endParaRPr>
            </a:p>
          </p:txBody>
        </p:sp>
        <p:sp>
          <p:nvSpPr>
            <p:cNvPr id="231" name="Shape 231"/>
            <p:cNvSpPr/>
            <p:nvPr/>
          </p:nvSpPr>
          <p:spPr>
            <a:xfrm>
              <a:off x="1856287" y="1111911"/>
              <a:ext cx="3335734" cy="3335734"/>
            </a:xfrm>
            <a:prstGeom prst="ellipse">
              <a:avLst/>
            </a:prstGeom>
            <a:solidFill>
              <a:srgbClr val="ADADA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32" name="Shape 232"/>
            <p:cNvSpPr txBox="1"/>
            <p:nvPr/>
          </p:nvSpPr>
          <p:spPr>
            <a:xfrm>
              <a:off x="2746928" y="1320394"/>
              <a:ext cx="1554452" cy="6254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5331" tIns="85331" rIns="85331" bIns="85331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1">
                  <a:solidFill>
                    <a:schemeClr val="lt1"/>
                  </a:solidFill>
                </a:rPr>
                <a:t>Executivo </a:t>
              </a:r>
              <a:br>
                <a:rPr lang="en-US" sz="1200" b="1">
                  <a:solidFill>
                    <a:schemeClr val="lt1"/>
                  </a:solidFill>
                </a:rPr>
              </a:br>
              <a:r>
                <a:rPr lang="en-US" sz="1200" b="1">
                  <a:solidFill>
                    <a:schemeClr val="lt1"/>
                  </a:solidFill>
                </a:rPr>
                <a:t>Civil Ativo</a:t>
              </a:r>
              <a:endParaRPr sz="1200" b="1">
                <a:solidFill>
                  <a:schemeClr val="lt1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ts val="420"/>
                </a:spcBef>
              </a:pPr>
              <a:r>
                <a:rPr lang="en-US" sz="1200">
                  <a:solidFill>
                    <a:schemeClr val="lt1"/>
                  </a:solidFill>
                </a:rPr>
                <a:t>632.48</a:t>
              </a:r>
              <a:endParaRPr sz="1200">
                <a:solidFill>
                  <a:schemeClr val="lt1"/>
                </a:solidFill>
              </a:endParaRPr>
            </a:p>
          </p:txBody>
        </p:sp>
        <p:sp>
          <p:nvSpPr>
            <p:cNvPr id="233" name="Shape 233"/>
            <p:cNvSpPr/>
            <p:nvPr/>
          </p:nvSpPr>
          <p:spPr>
            <a:xfrm>
              <a:off x="2412243" y="2223823"/>
              <a:ext cx="2223823" cy="2223823"/>
            </a:xfrm>
            <a:prstGeom prst="ellipse">
              <a:avLst/>
            </a:prstGeom>
            <a:solidFill>
              <a:srgbClr val="C5C5C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234" name="Shape 234"/>
            <p:cNvSpPr txBox="1"/>
            <p:nvPr/>
          </p:nvSpPr>
          <p:spPr>
            <a:xfrm>
              <a:off x="2737914" y="2779778"/>
              <a:ext cx="1572480" cy="11119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5331" tIns="85331" rIns="85331" bIns="85331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1">
                  <a:solidFill>
                    <a:schemeClr val="dk1"/>
                  </a:solidFill>
                </a:rPr>
                <a:t>Serviço civil </a:t>
              </a:r>
              <a:endParaRPr sz="1200" b="1">
                <a:solidFill>
                  <a:schemeClr val="dk1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ts val="420"/>
                </a:spcBef>
              </a:pPr>
              <a:r>
                <a:rPr lang="en-US" sz="1200">
                  <a:solidFill>
                    <a:schemeClr val="dk1"/>
                  </a:solidFill>
                </a:rPr>
                <a:t>101.232</a:t>
              </a:r>
              <a:endParaRPr sz="1200">
                <a:solidFill>
                  <a:schemeClr val="dk1"/>
                </a:solidFill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1"/>
              </a:buClr>
              <a:buSzPts val="4400"/>
            </a:pPr>
            <a:r>
              <a:rPr lang="en-US"/>
              <a:t>Survey</a:t>
            </a:r>
            <a:endParaRPr/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171450" lvl="1" indent="-171450">
              <a:lnSpc>
                <a:spcPct val="80000"/>
              </a:lnSpc>
              <a:spcBef>
                <a:spcPts val="0"/>
              </a:spcBef>
              <a:buSzPts val="2600"/>
            </a:pPr>
            <a:r>
              <a:rPr lang="en-US" sz="1950" b="1"/>
              <a:t>96.534 servidores com e-mails válidos</a:t>
            </a:r>
            <a:endParaRPr/>
          </a:p>
          <a:p>
            <a:pPr marL="171450" lvl="1" indent="-171450">
              <a:lnSpc>
                <a:spcPct val="80000"/>
              </a:lnSpc>
              <a:spcBef>
                <a:spcPts val="750"/>
              </a:spcBef>
              <a:buSzPts val="2600"/>
            </a:pPr>
            <a:r>
              <a:rPr lang="en-US" sz="1950"/>
              <a:t>Questionário auto-aplicado por meio do software LimeSurvey </a:t>
            </a:r>
            <a:endParaRPr sz="1950"/>
          </a:p>
          <a:p>
            <a:pPr marL="171450" lvl="1" indent="-171450">
              <a:lnSpc>
                <a:spcPct val="80000"/>
              </a:lnSpc>
              <a:spcBef>
                <a:spcPts val="750"/>
              </a:spcBef>
              <a:buSzPts val="2600"/>
            </a:pPr>
            <a:r>
              <a:rPr lang="en-US" sz="1950"/>
              <a:t>Aplicação Out-Dez17</a:t>
            </a:r>
            <a:endParaRPr/>
          </a:p>
          <a:p>
            <a:pPr marL="171450" lvl="1" indent="-171450">
              <a:lnSpc>
                <a:spcPct val="80000"/>
              </a:lnSpc>
              <a:spcBef>
                <a:spcPts val="750"/>
              </a:spcBef>
              <a:buSzPts val="2600"/>
            </a:pPr>
            <a:r>
              <a:rPr lang="en-US" sz="1950"/>
              <a:t>Amostra aleatória com representação dos 24 órgãos: </a:t>
            </a:r>
            <a:r>
              <a:rPr lang="en-US" sz="1950" b="1"/>
              <a:t>6.474 indivíduos</a:t>
            </a:r>
            <a:endParaRPr sz="1950" b="1"/>
          </a:p>
          <a:p>
            <a:pPr marL="171450" indent="-171450">
              <a:lnSpc>
                <a:spcPct val="80000"/>
              </a:lnSpc>
              <a:buSzPts val="2600"/>
            </a:pPr>
            <a:r>
              <a:rPr lang="en-US" sz="1950"/>
              <a:t>Taxa de resposta: 33% (2.041)</a:t>
            </a:r>
            <a:endParaRPr/>
          </a:p>
          <a:p>
            <a:pPr marL="171450" indent="-171450">
              <a:lnSpc>
                <a:spcPct val="80000"/>
              </a:lnSpc>
              <a:buSzPts val="2600"/>
            </a:pPr>
            <a:r>
              <a:rPr lang="en-US" sz="1950"/>
              <a:t>Respostas válidas: </a:t>
            </a:r>
            <a:r>
              <a:rPr lang="en-US" sz="1950" b="1"/>
              <a:t>2.000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ctrTitle"/>
          </p:nvPr>
        </p:nvSpPr>
        <p:spPr>
          <a:xfrm>
            <a:off x="1143000" y="169902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>
              <a:buClr>
                <a:schemeClr val="dk1"/>
              </a:buClr>
              <a:buSzPts val="6000"/>
            </a:pPr>
            <a:r>
              <a:rPr lang="en-US"/>
              <a:t>Resultados</a:t>
            </a:r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subTitle" idx="1"/>
          </p:nvPr>
        </p:nvSpPr>
        <p:spPr>
          <a:xfrm>
            <a:off x="1143000" y="355877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r>
              <a:rPr lang="en-US"/>
              <a:t>Experiência na política pública</a:t>
            </a:r>
            <a:endParaRPr/>
          </a:p>
        </p:txBody>
      </p:sp>
      <p:graphicFrame>
        <p:nvGraphicFramePr>
          <p:cNvPr id="252" name="Shape 252"/>
          <p:cNvGraphicFramePr/>
          <p:nvPr/>
        </p:nvGraphicFramePr>
        <p:xfrm>
          <a:off x="358255" y="2494982"/>
          <a:ext cx="8372963" cy="1696710"/>
        </p:xfrm>
        <a:graphic>
          <a:graphicData uri="http://schemas.openxmlformats.org/drawingml/2006/table">
            <a:tbl>
              <a:tblPr>
                <a:noFill/>
                <a:tableStyleId>{8B15E0A4-7CE0-4857-BE1F-58284B44F53E}</a:tableStyleId>
              </a:tblPr>
              <a:tblGrid>
                <a:gridCol w="1273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99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99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99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99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99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99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99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998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0998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0998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487204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 Tempo na PP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>
                          <a:solidFill>
                            <a:srgbClr val="C00000"/>
                          </a:solidFill>
                        </a:rPr>
                        <a:t>Políticas Sociais</a:t>
                      </a:r>
                      <a:endParaRPr sz="1100" b="1" i="0" u="none" strike="noStrike" cap="none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C55A1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Políticas de Infraestrutura</a:t>
                      </a:r>
                      <a:endParaRPr sz="1100" b="1" i="0" u="none" strike="noStrike" cap="none">
                        <a:solidFill>
                          <a:srgbClr val="C55A1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548135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Desenvolvimento Produtivo e Ambiental</a:t>
                      </a:r>
                      <a:endParaRPr sz="1100" b="1" i="0" u="none" strike="noStrike" cap="none">
                        <a:solidFill>
                          <a:srgbClr val="54813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1E4E7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Soberania, Território e Gestao</a:t>
                      </a:r>
                      <a:endParaRPr sz="1100" b="1" i="0" u="none" strike="noStrike" cap="none">
                        <a:solidFill>
                          <a:srgbClr val="1E4E7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Total Geral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16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QTD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ctr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Até 6 meses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21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4%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3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2%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9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2%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16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5%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49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4%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684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6 meses a 1 ano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48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9%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14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9%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17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4%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27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9%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106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1 a 5 anos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153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28%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49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32%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145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36%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83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29%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430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31%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684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5 a 10 anos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146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26%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48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32%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82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21%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57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20%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333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/>
                        <a:t>24%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Mais de 10 anos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183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33%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38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25%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147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37%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108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37%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476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34%</a:t>
                      </a:r>
                      <a:endParaRPr sz="1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Total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551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 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152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 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400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 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291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 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1394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70%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144" marR="7144" marT="7144" marB="0" anchor="b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ersonalizar design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3809</Words>
  <Application>Microsoft Office PowerPoint</Application>
  <PresentationFormat>Apresentação na tela (4:3)</PresentationFormat>
  <Paragraphs>1746</Paragraphs>
  <Slides>28</Slides>
  <Notes>28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28</vt:i4>
      </vt:variant>
    </vt:vector>
  </HeadingPairs>
  <TitlesOfParts>
    <vt:vector size="34" baseType="lpstr">
      <vt:lpstr>Arial</vt:lpstr>
      <vt:lpstr>Calibri</vt:lpstr>
      <vt:lpstr>Times New Roman</vt:lpstr>
      <vt:lpstr>Tema do Office</vt:lpstr>
      <vt:lpstr>1_Tema do Office</vt:lpstr>
      <vt:lpstr>Personalizar design</vt:lpstr>
      <vt:lpstr>Apresentação do PowerPoint</vt:lpstr>
      <vt:lpstr>Objetivos da pesquisa</vt:lpstr>
      <vt:lpstr>Debate teórico e Justificativa do modelo analítico</vt:lpstr>
      <vt:lpstr>Debate teórico e Justificativa do modelo analítico</vt:lpstr>
      <vt:lpstr>Modelo analítico: Dimensões de capacidades</vt:lpstr>
      <vt:lpstr>Serviço Civil Federal</vt:lpstr>
      <vt:lpstr>Survey</vt:lpstr>
      <vt:lpstr>Resultados</vt:lpstr>
      <vt:lpstr>Experiência na política pública</vt:lpstr>
      <vt:lpstr>Funções de políticas públicas</vt:lpstr>
      <vt:lpstr>Funções de políticas públicas – por área</vt:lpstr>
      <vt:lpstr>Funções de políticas públicas</vt:lpstr>
      <vt:lpstr>Funções de políticas públicas Frequência em que executa atividades  (nunca, raramente, eventualmente, frequentemente, sempre)</vt:lpstr>
      <vt:lpstr>Interações</vt:lpstr>
      <vt:lpstr>Capacidade organizacional na percepção do serviço civil</vt:lpstr>
      <vt:lpstr>Discricionariedade</vt:lpstr>
      <vt:lpstr>Motivação no trabalho</vt:lpstr>
      <vt:lpstr>Considerações finais</vt:lpstr>
      <vt:lpstr>Futuras pesquisas</vt:lpstr>
      <vt:lpstr>Apresentação do PowerPoint</vt:lpstr>
      <vt:lpstr>Distribuição de DAS/FCPE</vt:lpstr>
      <vt:lpstr>Gênero</vt:lpstr>
      <vt:lpstr>Raça</vt:lpstr>
      <vt:lpstr>Nível de escolaridade</vt:lpstr>
      <vt:lpstr>Área de formação</vt:lpstr>
      <vt:lpstr>Recursos informacionais</vt:lpstr>
      <vt:lpstr>Atividades executadas</vt:lpstr>
      <vt:lpstr>Anexo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dell</cp:lastModifiedBy>
  <cp:revision>7</cp:revision>
  <cp:lastPrinted>2018-03-21T10:11:06Z</cp:lastPrinted>
  <dcterms:modified xsi:type="dcterms:W3CDTF">2018-03-21T16:12:31Z</dcterms:modified>
</cp:coreProperties>
</file>