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F7C6A-FC35-453F-B9E1-ECA1295CB4C2}" type="datetimeFigureOut">
              <a:rPr lang="pt-BR" smtClean="0"/>
              <a:t>21/03/2018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7F825-EC62-486A-91C3-562A66CD6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5335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F825-EC62-486A-91C3-562A66CD613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F825-EC62-486A-91C3-562A66CD6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790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F825-EC62-486A-91C3-562A66CD613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2472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F825-EC62-486A-91C3-562A66CD6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965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F825-EC62-486A-91C3-562A66CD6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664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F825-EC62-486A-91C3-562A66CD613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868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F825-EC62-486A-91C3-562A66CD613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61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F825-EC62-486A-91C3-562A66CD613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744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F825-EC62-486A-91C3-562A66CD613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69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2583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54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1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7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71349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6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3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15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30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835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963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532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  <p15:guide id="0" orient="horz" pos="1368" userDrawn="1">
          <p15:clr>
            <a:srgbClr val="F26B43"/>
          </p15:clr>
        </p15:guide>
        <p15:guide id="0" orient="horz" pos="1440" userDrawn="1">
          <p15:clr>
            <a:srgbClr val="F26B43"/>
          </p15:clr>
        </p15:guide>
        <p15:guide id="0" orient="horz" pos="3696" userDrawn="1">
          <p15:clr>
            <a:srgbClr val="F26B43"/>
          </p15:clr>
        </p15:guide>
        <p15:guide id="0" orient="horz" pos="432" userDrawn="1">
          <p15:clr>
            <a:srgbClr val="F26B43"/>
          </p15:clr>
        </p15:guide>
        <p15:guide id="0" orient="horz" pos="1512" userDrawn="1">
          <p15:clr>
            <a:srgbClr val="F26B43"/>
          </p15:clr>
        </p15:guide>
        <p15:guide id="0" pos="5184" userDrawn="1">
          <p15:clr>
            <a:srgbClr val="F26B43"/>
          </p15:clr>
        </p15:guide>
        <p15:guide id="0" pos="702" userDrawn="1">
          <p15:clr>
            <a:srgbClr val="F26B43"/>
          </p15:clr>
        </p15:guide>
        <p15:guide id="0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o.pires@ipea.gov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49037" y="2198590"/>
            <a:ext cx="7218218" cy="1573670"/>
          </a:xfrm>
        </p:spPr>
        <p:txBody>
          <a:bodyPr/>
          <a:lstStyle/>
          <a:p>
            <a:r>
              <a:rPr lang="pt-BR" sz="3300" dirty="0"/>
              <a:t>Implementação e Desigualdades: </a:t>
            </a:r>
            <a:r>
              <a:rPr lang="pt-BR" sz="2400" dirty="0"/>
              <a:t>ampliando o escopo de análise</a:t>
            </a:r>
            <a:br>
              <a:rPr lang="pt-BR" sz="2400" dirty="0"/>
            </a:br>
            <a:endParaRPr lang="pt-BR" sz="3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09930" y="3538105"/>
            <a:ext cx="5123755" cy="1565564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Roberto Rocha C. Pires (IPEA)</a:t>
            </a:r>
          </a:p>
          <a:p>
            <a:r>
              <a:rPr lang="pt-BR" dirty="0">
                <a:hlinkClick r:id="rId3"/>
              </a:rPr>
              <a:t>roberto.pires@ipea.gov.br</a:t>
            </a:r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I Seminário Brasileiro sobre implementação de Políticas Públicas</a:t>
            </a:r>
          </a:p>
          <a:p>
            <a:r>
              <a:rPr lang="pt-BR" dirty="0"/>
              <a:t>ENAP/NEB-UFABC/PUC-Rio/IPEA</a:t>
            </a:r>
          </a:p>
          <a:p>
            <a:endParaRPr lang="pt-BR" dirty="0"/>
          </a:p>
          <a:p>
            <a:r>
              <a:rPr lang="pt-BR" dirty="0"/>
              <a:t>Brasília, 21 de março de 2018</a:t>
            </a:r>
          </a:p>
        </p:txBody>
      </p:sp>
    </p:spTree>
    <p:extLst>
      <p:ext uri="{BB962C8B-B14F-4D97-AF65-F5344CB8AC3E}">
        <p14:creationId xmlns:p14="http://schemas.microsoft.com/office/powerpoint/2010/main" val="189862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Desigualdade social no Brasil e na A.L.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8700" y="2268607"/>
            <a:ext cx="7200900" cy="3416951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Persistência ao longo do tempo</a:t>
            </a:r>
          </a:p>
          <a:p>
            <a:endParaRPr lang="pt-BR" dirty="0"/>
          </a:p>
          <a:p>
            <a:r>
              <a:rPr lang="pt-BR" dirty="0"/>
              <a:t>Complexidade:</a:t>
            </a:r>
          </a:p>
          <a:p>
            <a:pPr lvl="1"/>
            <a:r>
              <a:rPr lang="pt-BR" dirty="0"/>
              <a:t>Entrelaçamento de múltiplos fatores de exclusão (multidimensionalidade e </a:t>
            </a:r>
            <a:r>
              <a:rPr lang="pt-BR" dirty="0" err="1"/>
              <a:t>interseccionalidades</a:t>
            </a:r>
            <a:r>
              <a:rPr lang="pt-BR" dirty="0"/>
              <a:t> – renda, gênero, raça/etnia, idade, território, representação política, etc...)</a:t>
            </a:r>
          </a:p>
          <a:p>
            <a:pPr marL="397764" lvl="1" indent="0">
              <a:buNone/>
            </a:pPr>
            <a:endParaRPr lang="pt-BR" dirty="0"/>
          </a:p>
          <a:p>
            <a:pPr marL="397764" lvl="1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...ação estatal cotidiana (implementação de políticas e serviços públicos) como parte da solução, mas, também com parte do problema...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b="1" i="1" dirty="0"/>
              <a:t>Processos de implementação como lócus para reprodução de desigualdades</a:t>
            </a:r>
          </a:p>
        </p:txBody>
      </p:sp>
    </p:spTree>
    <p:extLst>
      <p:ext uri="{BB962C8B-B14F-4D97-AF65-F5344CB8AC3E}">
        <p14:creationId xmlns:p14="http://schemas.microsoft.com/office/powerpoint/2010/main" val="71384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700" dirty="0"/>
              <a:t>Lugar dos estudos de implementação nos debates sobre desigualdade (e seu combate)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Abordagem mais comum: restrita aos efeitos esperados/pretendidos</a:t>
            </a:r>
          </a:p>
          <a:p>
            <a:endParaRPr lang="pt-BR" dirty="0"/>
          </a:p>
          <a:p>
            <a:pPr lvl="1"/>
            <a:r>
              <a:rPr lang="pt-BR" i="0" dirty="0"/>
              <a:t>Explicitar examinar as falhas e insuficiências de implementação de políticas públicas voltadas para o combate de desigualdades</a:t>
            </a:r>
          </a:p>
          <a:p>
            <a:pPr marL="397764" lvl="1" indent="0">
              <a:buNone/>
            </a:pPr>
            <a:r>
              <a:rPr lang="pt-BR" i="0" dirty="0"/>
              <a:t>	e.g. </a:t>
            </a:r>
            <a:r>
              <a:rPr lang="pt-BR" i="0" dirty="0" err="1"/>
              <a:t>subfinanciamento</a:t>
            </a:r>
            <a:r>
              <a:rPr lang="pt-BR" i="0" dirty="0"/>
              <a:t> e desarticulação de políticas sociais</a:t>
            </a:r>
          </a:p>
          <a:p>
            <a:pPr marL="397764" lvl="1" indent="0">
              <a:buNone/>
            </a:pPr>
            <a:endParaRPr lang="pt-BR" i="0" dirty="0"/>
          </a:p>
          <a:p>
            <a:pPr lvl="1"/>
            <a:r>
              <a:rPr lang="pt-BR" i="0" dirty="0"/>
              <a:t>Frustração de expectativas: foco nos resultados esperados que não são alcançados </a:t>
            </a:r>
          </a:p>
        </p:txBody>
      </p:sp>
    </p:spTree>
    <p:extLst>
      <p:ext uri="{BB962C8B-B14F-4D97-AF65-F5344CB8AC3E}">
        <p14:creationId xmlns:p14="http://schemas.microsoft.com/office/powerpoint/2010/main" val="231588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Ampliação do escopo dos estudos de implementação e desigualdades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8700" y="2571750"/>
            <a:ext cx="7200900" cy="370609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Diferentes tipos de efeitos produzidos por políticas públicas (</a:t>
            </a:r>
            <a:r>
              <a:rPr lang="pt-BR" dirty="0" err="1"/>
              <a:t>Vedung</a:t>
            </a:r>
            <a:r>
              <a:rPr lang="pt-BR" dirty="0"/>
              <a:t>, 2013):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973763"/>
              </p:ext>
            </p:extLst>
          </p:nvPr>
        </p:nvGraphicFramePr>
        <p:xfrm>
          <a:off x="1842657" y="3170384"/>
          <a:ext cx="5867398" cy="2508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32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4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7063">
                <a:tc>
                  <a:txBody>
                    <a:bodyPr/>
                    <a:lstStyle/>
                    <a:p>
                      <a:r>
                        <a:rPr lang="pt-BR" sz="1500" b="1" dirty="0"/>
                        <a:t>Efeitos principais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1500" b="1" dirty="0"/>
                        <a:t>pretendidos</a:t>
                      </a:r>
                      <a:r>
                        <a:rPr lang="pt-BR" sz="1500" b="1" baseline="0" dirty="0"/>
                        <a:t> e antecipados</a:t>
                      </a:r>
                      <a:endParaRPr lang="pt-BR" sz="15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7063">
                <a:tc>
                  <a:txBody>
                    <a:bodyPr/>
                    <a:lstStyle/>
                    <a:p>
                      <a:r>
                        <a:rPr lang="pt-BR" sz="1500" dirty="0"/>
                        <a:t>Efeitos nulos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500" dirty="0"/>
                        <a:t>...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7063">
                <a:tc>
                  <a:txBody>
                    <a:bodyPr/>
                    <a:lstStyle/>
                    <a:p>
                      <a:r>
                        <a:rPr lang="pt-BR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Efeitos colaterais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Não-pretendidos</a:t>
                      </a:r>
                      <a:r>
                        <a:rPr lang="pt-BR" sz="15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 (sim/não) antecipados – fora do alvo</a:t>
                      </a:r>
                      <a:endParaRPr lang="pt-BR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7063">
                <a:tc>
                  <a:txBody>
                    <a:bodyPr/>
                    <a:lstStyle/>
                    <a:p>
                      <a:r>
                        <a:rPr lang="pt-BR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Efeitos perversos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Não-pretendidos</a:t>
                      </a:r>
                      <a:r>
                        <a:rPr lang="pt-BR" sz="15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 não antecipados –      dentro do alvo</a:t>
                      </a:r>
                      <a:endParaRPr lang="pt-BR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89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Efeitos sociais da implementação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Perspectiva sociológica da implementação: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Ação estatal cotidiana afeta processos de ação coletiva, atribuição de status público, construção de identidades e formas de sociabilidade;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Interferência na leitura que os sujeitos fazem sobre o seu valor e localização social</a:t>
            </a:r>
          </a:p>
          <a:p>
            <a:pPr lvl="1"/>
            <a:endParaRPr lang="pt-BR" dirty="0"/>
          </a:p>
          <a:p>
            <a:r>
              <a:rPr lang="pt-BR" dirty="0">
                <a:solidFill>
                  <a:schemeClr val="tx1"/>
                </a:solidFill>
              </a:rPr>
              <a:t>Efeitos perversos e colaterais sobre o público-alvo e seus ambientes/contextos sociais</a:t>
            </a:r>
          </a:p>
        </p:txBody>
      </p:sp>
    </p:spTree>
    <p:extLst>
      <p:ext uri="{BB962C8B-B14F-4D97-AF65-F5344CB8AC3E}">
        <p14:creationId xmlns:p14="http://schemas.microsoft.com/office/powerpoint/2010/main" val="32156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Efeitos sociais da implementação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8700" y="2218911"/>
            <a:ext cx="7713518" cy="3657600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Efeitos colaterais/perversos sobre o público-alvo em duas dimensões (combinadas):</a:t>
            </a:r>
          </a:p>
          <a:p>
            <a:pPr lvl="1"/>
            <a:r>
              <a:rPr lang="pt-BR" dirty="0"/>
              <a:t>Material </a:t>
            </a:r>
          </a:p>
          <a:p>
            <a:pPr lvl="2"/>
            <a:r>
              <a:rPr lang="pt-BR" dirty="0"/>
              <a:t>Decisões discricionárias &gt;&gt;&gt; injustiça distributiva &gt;&gt;&gt; Acumulação de desvantagens</a:t>
            </a:r>
          </a:p>
          <a:p>
            <a:pPr marL="740664" lvl="2" indent="0">
              <a:buNone/>
            </a:pPr>
            <a:r>
              <a:rPr lang="pt-BR" dirty="0"/>
              <a:t>	exemplos...</a:t>
            </a:r>
          </a:p>
          <a:p>
            <a:pPr lvl="2"/>
            <a:endParaRPr lang="pt-BR" dirty="0"/>
          </a:p>
          <a:p>
            <a:pPr lvl="1"/>
            <a:r>
              <a:rPr lang="pt-BR" dirty="0"/>
              <a:t>Simbólica</a:t>
            </a:r>
          </a:p>
          <a:p>
            <a:pPr lvl="2"/>
            <a:r>
              <a:rPr lang="pt-BR" dirty="0"/>
              <a:t>Interações em contexto de dependência estrutural &gt;&gt;&gt; </a:t>
            </a:r>
            <a:r>
              <a:rPr lang="pt-BR" dirty="0" err="1"/>
              <a:t>relocalização</a:t>
            </a:r>
            <a:r>
              <a:rPr lang="pt-BR" dirty="0"/>
              <a:t> simbólica do usuário + subjetivação e produção de identidades estigmatizadas + violência simbólica + perpetuação de posições sociais subordinadas + culpabilidade pelos destinos sociais...</a:t>
            </a:r>
          </a:p>
          <a:p>
            <a:pPr marL="740664" lvl="2" indent="0">
              <a:buNone/>
            </a:pPr>
            <a:r>
              <a:rPr lang="pt-BR" dirty="0"/>
              <a:t>	exemplos...</a:t>
            </a:r>
          </a:p>
          <a:p>
            <a:endParaRPr lang="pt-BR" dirty="0"/>
          </a:p>
          <a:p>
            <a:r>
              <a:rPr lang="pt-BR" dirty="0"/>
              <a:t>Produção e manutenção institucional da exclusão, desatenção e discriminação... de segmentos da população já marcados por vulnerabilidades... “</a:t>
            </a:r>
            <a:r>
              <a:rPr lang="pt-BR" dirty="0" err="1"/>
              <a:t>destitularização</a:t>
            </a:r>
            <a:r>
              <a:rPr lang="pt-BR" dirty="0"/>
              <a:t>” (</a:t>
            </a:r>
            <a:r>
              <a:rPr lang="pt-BR" dirty="0" err="1"/>
              <a:t>Lipsky</a:t>
            </a:r>
            <a:r>
              <a:rPr lang="pt-BR" dirty="0"/>
              <a:t>, 1984) via implementação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62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Riscos de reprodução de desigualdades em processos de implementação - </a:t>
            </a:r>
            <a:r>
              <a:rPr lang="pt-BR" b="1" u="sng" dirty="0"/>
              <a:t>relevância</a:t>
            </a:r>
          </a:p>
        </p:txBody>
      </p:sp>
      <p:sp>
        <p:nvSpPr>
          <p:cNvPr id="4" name="Triângulo isósceles 3"/>
          <p:cNvSpPr/>
          <p:nvPr/>
        </p:nvSpPr>
        <p:spPr>
          <a:xfrm>
            <a:off x="1891145" y="4445577"/>
            <a:ext cx="720437" cy="11499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6" name="Listra Diagonal 5"/>
          <p:cNvSpPr/>
          <p:nvPr/>
        </p:nvSpPr>
        <p:spPr>
          <a:xfrm rot="13127358">
            <a:off x="1244740" y="3122634"/>
            <a:ext cx="1960564" cy="1934891"/>
          </a:xfrm>
          <a:prstGeom prst="diagStripe">
            <a:avLst>
              <a:gd name="adj" fmla="val 77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854872" y="3378772"/>
            <a:ext cx="960074" cy="78971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8" name="CaixaDeTexto 7"/>
          <p:cNvSpPr txBox="1"/>
          <p:nvPr/>
        </p:nvSpPr>
        <p:spPr>
          <a:xfrm>
            <a:off x="810492" y="3628155"/>
            <a:ext cx="1073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Concentração</a:t>
            </a:r>
            <a:endParaRPr lang="pt-BR" b="1" dirty="0"/>
          </a:p>
        </p:txBody>
      </p:sp>
      <p:sp>
        <p:nvSpPr>
          <p:cNvPr id="9" name="Elipse 8"/>
          <p:cNvSpPr/>
          <p:nvPr/>
        </p:nvSpPr>
        <p:spPr>
          <a:xfrm>
            <a:off x="2645571" y="3188278"/>
            <a:ext cx="960074" cy="78971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0" name="CaixaDeTexto 9"/>
          <p:cNvSpPr txBox="1"/>
          <p:nvPr/>
        </p:nvSpPr>
        <p:spPr>
          <a:xfrm>
            <a:off x="2597725" y="3465370"/>
            <a:ext cx="1097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Redistribuição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74164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Riscos de reprodução de desigualdades em processos de implementação - </a:t>
            </a:r>
            <a:r>
              <a:rPr lang="pt-BR" b="1" u="sng" dirty="0"/>
              <a:t>relevância</a:t>
            </a:r>
          </a:p>
        </p:txBody>
      </p:sp>
      <p:sp>
        <p:nvSpPr>
          <p:cNvPr id="4" name="Triângulo isósceles 3"/>
          <p:cNvSpPr/>
          <p:nvPr/>
        </p:nvSpPr>
        <p:spPr>
          <a:xfrm>
            <a:off x="1891145" y="4445577"/>
            <a:ext cx="720437" cy="11499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5" name="Triângulo isósceles 4"/>
          <p:cNvSpPr/>
          <p:nvPr/>
        </p:nvSpPr>
        <p:spPr>
          <a:xfrm>
            <a:off x="6598227" y="4445577"/>
            <a:ext cx="720437" cy="11499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6" name="Listra Diagonal 5"/>
          <p:cNvSpPr/>
          <p:nvPr/>
        </p:nvSpPr>
        <p:spPr>
          <a:xfrm rot="13127358">
            <a:off x="1244740" y="3122634"/>
            <a:ext cx="1960564" cy="1934891"/>
          </a:xfrm>
          <a:prstGeom prst="diagStripe">
            <a:avLst>
              <a:gd name="adj" fmla="val 77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854872" y="3378772"/>
            <a:ext cx="960074" cy="78971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8" name="CaixaDeTexto 7"/>
          <p:cNvSpPr txBox="1"/>
          <p:nvPr/>
        </p:nvSpPr>
        <p:spPr>
          <a:xfrm>
            <a:off x="810492" y="3628155"/>
            <a:ext cx="1073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Concentração</a:t>
            </a:r>
            <a:endParaRPr lang="pt-BR" b="1" dirty="0"/>
          </a:p>
        </p:txBody>
      </p:sp>
      <p:sp>
        <p:nvSpPr>
          <p:cNvPr id="9" name="Elipse 8"/>
          <p:cNvSpPr/>
          <p:nvPr/>
        </p:nvSpPr>
        <p:spPr>
          <a:xfrm>
            <a:off x="2645571" y="3188278"/>
            <a:ext cx="960074" cy="78971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0" name="CaixaDeTexto 9"/>
          <p:cNvSpPr txBox="1"/>
          <p:nvPr/>
        </p:nvSpPr>
        <p:spPr>
          <a:xfrm>
            <a:off x="2597725" y="3465370"/>
            <a:ext cx="1097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Redistribuição</a:t>
            </a:r>
            <a:endParaRPr lang="pt-BR" b="1" dirty="0"/>
          </a:p>
        </p:txBody>
      </p:sp>
      <p:sp>
        <p:nvSpPr>
          <p:cNvPr id="11" name="Listra Diagonal 10"/>
          <p:cNvSpPr/>
          <p:nvPr/>
        </p:nvSpPr>
        <p:spPr>
          <a:xfrm rot="12392969">
            <a:off x="5875639" y="3126099"/>
            <a:ext cx="1960564" cy="1934891"/>
          </a:xfrm>
          <a:prstGeom prst="diagStripe">
            <a:avLst>
              <a:gd name="adj" fmla="val 77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chemeClr val="tx1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5430355" y="3583131"/>
            <a:ext cx="960074" cy="78971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3" name="CaixaDeTexto 12"/>
          <p:cNvSpPr txBox="1"/>
          <p:nvPr/>
        </p:nvSpPr>
        <p:spPr>
          <a:xfrm>
            <a:off x="5392902" y="3839441"/>
            <a:ext cx="1073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Concentração</a:t>
            </a:r>
            <a:endParaRPr lang="pt-BR" b="1" dirty="0"/>
          </a:p>
        </p:txBody>
      </p:sp>
      <p:sp>
        <p:nvSpPr>
          <p:cNvPr id="14" name="Elipse 13"/>
          <p:cNvSpPr/>
          <p:nvPr/>
        </p:nvSpPr>
        <p:spPr>
          <a:xfrm>
            <a:off x="7276470" y="2976999"/>
            <a:ext cx="960074" cy="78971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15" name="CaixaDeTexto 14"/>
          <p:cNvSpPr txBox="1"/>
          <p:nvPr/>
        </p:nvSpPr>
        <p:spPr>
          <a:xfrm>
            <a:off x="7228624" y="3254090"/>
            <a:ext cx="1097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Redistribuição</a:t>
            </a:r>
            <a:endParaRPr lang="pt-BR" b="1" dirty="0"/>
          </a:p>
        </p:txBody>
      </p:sp>
      <p:sp>
        <p:nvSpPr>
          <p:cNvPr id="16" name="Explosão 1 15"/>
          <p:cNvSpPr/>
          <p:nvPr/>
        </p:nvSpPr>
        <p:spPr>
          <a:xfrm>
            <a:off x="7695929" y="2721893"/>
            <a:ext cx="683796" cy="951552"/>
          </a:xfrm>
          <a:prstGeom prst="irregularSeal1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</p:spTree>
    <p:extLst>
      <p:ext uri="{BB962C8B-B14F-4D97-AF65-F5344CB8AC3E}">
        <p14:creationId xmlns:p14="http://schemas.microsoft.com/office/powerpoint/2010/main" val="4189181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Riscos de reprodução de desigualdades em processos de implementação </a:t>
            </a:r>
            <a:r>
              <a:rPr lang="pt-BR" b="1" dirty="0"/>
              <a:t>– implicações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Formuladores, coordenadores, gestores de políticas públicas precisam reconhecer esses riscos e buscar estratégias para sua mitigação </a:t>
            </a:r>
          </a:p>
          <a:p>
            <a:pPr lvl="1"/>
            <a:r>
              <a:rPr lang="pt-BR" dirty="0"/>
              <a:t>Concepção, desenho e estratégias</a:t>
            </a:r>
          </a:p>
          <a:p>
            <a:pPr lvl="1"/>
            <a:r>
              <a:rPr lang="pt-BR" dirty="0"/>
              <a:t>Arranjos e instrumentos de operação</a:t>
            </a:r>
          </a:p>
          <a:p>
            <a:pPr lvl="1"/>
            <a:r>
              <a:rPr lang="pt-BR" dirty="0"/>
              <a:t>Interações entre agentes de implementação e público-alvo</a:t>
            </a:r>
          </a:p>
          <a:p>
            <a:pPr lvl="1"/>
            <a:endParaRPr lang="pt-BR" dirty="0"/>
          </a:p>
          <a:p>
            <a:r>
              <a:rPr lang="pt-BR" dirty="0"/>
              <a:t>Maior efetividade das políticas de inclusão e promoção de direitos (e.g. políticas sociais) no combate às desigualdades </a:t>
            </a:r>
          </a:p>
        </p:txBody>
      </p:sp>
    </p:spTree>
    <p:extLst>
      <p:ext uri="{BB962C8B-B14F-4D97-AF65-F5344CB8AC3E}">
        <p14:creationId xmlns:p14="http://schemas.microsoft.com/office/powerpoint/2010/main" val="400837817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TM10001105[[fn=Corte]]</Template>
  <TotalTime>114</TotalTime>
  <Words>384</Words>
  <Application>Microsoft Office PowerPoint</Application>
  <PresentationFormat>Apresentação na tela (4:3)</PresentationFormat>
  <Paragraphs>78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Calibri</vt:lpstr>
      <vt:lpstr>Franklin Gothic Book</vt:lpstr>
      <vt:lpstr>Crop</vt:lpstr>
      <vt:lpstr>Implementação e Desigualdades: ampliando o escopo de análise </vt:lpstr>
      <vt:lpstr>Desigualdade social no Brasil e na A.L.</vt:lpstr>
      <vt:lpstr>Lugar dos estudos de implementação nos debates sobre desigualdade (e seu combate)</vt:lpstr>
      <vt:lpstr>Ampliação do escopo dos estudos de implementação e desigualdades</vt:lpstr>
      <vt:lpstr>Efeitos sociais da implementação</vt:lpstr>
      <vt:lpstr>Efeitos sociais da implementação</vt:lpstr>
      <vt:lpstr>Riscos de reprodução de desigualdades em processos de implementação - relevância</vt:lpstr>
      <vt:lpstr>Riscos de reprodução de desigualdades em processos de implementação - relevância</vt:lpstr>
      <vt:lpstr>Riscos de reprodução de desigualdades em processos de implementação – implicações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Implementação e Desigualdades: ampliando o escopo de análise</dc:title>
  <dc:creator>Roberto Rocha Coelho Pires</dc:creator>
  <cp:lastModifiedBy>dell</cp:lastModifiedBy>
  <cp:revision>14</cp:revision>
  <dcterms:created xsi:type="dcterms:W3CDTF">2018-03-19T18:04:04Z</dcterms:created>
  <dcterms:modified xsi:type="dcterms:W3CDTF">2018-03-21T11:55:52Z</dcterms:modified>
</cp:coreProperties>
</file>