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85" r:id="rId3"/>
    <p:sldId id="286" r:id="rId4"/>
    <p:sldId id="300" r:id="rId5"/>
    <p:sldId id="306" r:id="rId6"/>
    <p:sldId id="265" r:id="rId7"/>
    <p:sldId id="299" r:id="rId8"/>
    <p:sldId id="303" r:id="rId9"/>
    <p:sldId id="304" r:id="rId10"/>
    <p:sldId id="277" r:id="rId11"/>
    <p:sldId id="302" r:id="rId12"/>
    <p:sldId id="307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99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1E95FC-FDC3-4FFD-A275-0770083F269F}" type="datetimeFigureOut">
              <a:rPr lang="pt-BR" smtClean="0"/>
              <a:t>20/06/2017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935033-0048-4CBC-A722-9A17DCF38D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1434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82F4-F2FA-4E10-8D63-0C016AD9112F}" type="datetimeFigureOut">
              <a:rPr lang="pt-BR" smtClean="0"/>
              <a:t>20/06/2017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33E32-5F2E-49AD-9680-15A01F0FBC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1119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82F4-F2FA-4E10-8D63-0C016AD9112F}" type="datetimeFigureOut">
              <a:rPr lang="pt-BR" smtClean="0"/>
              <a:t>20/06/2017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33E32-5F2E-49AD-9680-15A01F0FBC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2204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82F4-F2FA-4E10-8D63-0C016AD9112F}" type="datetimeFigureOut">
              <a:rPr lang="pt-BR" smtClean="0"/>
              <a:t>20/06/2017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33E32-5F2E-49AD-9680-15A01F0FBC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7208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82F4-F2FA-4E10-8D63-0C016AD9112F}" type="datetimeFigureOut">
              <a:rPr lang="pt-BR" smtClean="0"/>
              <a:t>20/06/2017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33E32-5F2E-49AD-9680-15A01F0FBC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1616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82F4-F2FA-4E10-8D63-0C016AD9112F}" type="datetimeFigureOut">
              <a:rPr lang="pt-BR" smtClean="0"/>
              <a:t>20/06/2017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33E32-5F2E-49AD-9680-15A01F0FBC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7864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82F4-F2FA-4E10-8D63-0C016AD9112F}" type="datetimeFigureOut">
              <a:rPr lang="pt-BR" smtClean="0"/>
              <a:t>20/06/2017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33E32-5F2E-49AD-9680-15A01F0FBC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54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82F4-F2FA-4E10-8D63-0C016AD9112F}" type="datetimeFigureOut">
              <a:rPr lang="pt-BR" smtClean="0"/>
              <a:t>20/06/2017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33E32-5F2E-49AD-9680-15A01F0FBC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8681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82F4-F2FA-4E10-8D63-0C016AD9112F}" type="datetimeFigureOut">
              <a:rPr lang="pt-BR" smtClean="0"/>
              <a:t>20/06/2017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33E32-5F2E-49AD-9680-15A01F0FBC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4763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82F4-F2FA-4E10-8D63-0C016AD9112F}" type="datetimeFigureOut">
              <a:rPr lang="pt-BR" smtClean="0"/>
              <a:t>20/06/2017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33E32-5F2E-49AD-9680-15A01F0FBC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1024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82F4-F2FA-4E10-8D63-0C016AD9112F}" type="datetimeFigureOut">
              <a:rPr lang="pt-BR" smtClean="0"/>
              <a:t>20/06/2017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33E32-5F2E-49AD-9680-15A01F0FBC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6868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82F4-F2FA-4E10-8D63-0C016AD9112F}" type="datetimeFigureOut">
              <a:rPr lang="pt-BR" smtClean="0"/>
              <a:t>20/06/2017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33E32-5F2E-49AD-9680-15A01F0FBC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8256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E82F4-F2FA-4E10-8D63-0C016AD9112F}" type="datetimeFigureOut">
              <a:rPr lang="pt-BR" smtClean="0"/>
              <a:t>20/06/2017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33E32-5F2E-49AD-9680-15A01F0FBC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9946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-1560213" y="18106"/>
            <a:ext cx="12192000" cy="7017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pt-B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5" name="Ondulado 4"/>
          <p:cNvSpPr/>
          <p:nvPr/>
        </p:nvSpPr>
        <p:spPr>
          <a:xfrm>
            <a:off x="-705394" y="862148"/>
            <a:ext cx="10676707" cy="5090595"/>
          </a:xfrm>
          <a:prstGeom prst="wav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-217714" y="2111880"/>
            <a:ext cx="936171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lnSpc>
                <a:spcPct val="150000"/>
              </a:lnSpc>
              <a:tabLst>
                <a:tab pos="4092472" algn="l"/>
                <a:tab pos="4327417" algn="l"/>
              </a:tabLst>
              <a:defRPr/>
            </a:pPr>
            <a:r>
              <a:rPr lang="pt-BR" altLang="pt-BR" sz="3200" b="1" spc="300" dirty="0" smtClean="0" bmk="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ENSINO E APRENDIZADO DE</a:t>
            </a:r>
          </a:p>
          <a:p>
            <a:pPr algn="ctr" eaLnBrk="0" hangingPunct="0">
              <a:lnSpc>
                <a:spcPct val="150000"/>
              </a:lnSpc>
              <a:tabLst>
                <a:tab pos="4092472" algn="l"/>
                <a:tab pos="4327417" algn="l"/>
              </a:tabLst>
              <a:defRPr/>
            </a:pPr>
            <a:r>
              <a:rPr lang="pt-BR" altLang="pt-BR" sz="3200" b="1" spc="300" dirty="0" smtClean="0" bmk="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ADMINISTRAÇÃO PÚBLICA</a:t>
            </a:r>
            <a:br>
              <a:rPr lang="pt-BR" altLang="pt-BR" sz="3200" b="1" spc="300" dirty="0" smtClean="0" bmk="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altLang="pt-BR" sz="3200" b="1" spc="300" dirty="0" smtClean="0" bmk="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EM TEMPOS DE INCERTEZA</a:t>
            </a:r>
            <a:endParaRPr lang="es-EC" sz="3200" b="1" spc="300" dirty="0">
              <a:solidFill>
                <a:schemeClr val="bg1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089904" y="5952744"/>
            <a:ext cx="25969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spc="300" dirty="0" smtClean="0"/>
              <a:t>PAULO R. MOTTA</a:t>
            </a:r>
            <a:endParaRPr lang="pt-BR" sz="2000" b="1" spc="300" dirty="0"/>
          </a:p>
        </p:txBody>
      </p:sp>
    </p:spTree>
    <p:extLst>
      <p:ext uri="{BB962C8B-B14F-4D97-AF65-F5344CB8AC3E}">
        <p14:creationId xmlns:p14="http://schemas.microsoft.com/office/powerpoint/2010/main" val="178450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es-ES" sz="3600" b="1" dirty="0" smtClean="0">
                <a:solidFill>
                  <a:schemeClr val="bg1"/>
                </a:solidFill>
              </a:rPr>
              <a:t/>
            </a:r>
            <a:br>
              <a:rPr lang="es-ES" sz="3600" b="1" dirty="0" smtClean="0">
                <a:solidFill>
                  <a:schemeClr val="bg1"/>
                </a:solidFill>
              </a:rPr>
            </a:br>
            <a:r>
              <a:rPr lang="pt-BR" sz="3600" b="1" spc="300" dirty="0">
                <a:solidFill>
                  <a:schemeClr val="bg1"/>
                </a:solidFill>
              </a:rPr>
              <a:t>CAPITAL SOCIAL e </a:t>
            </a:r>
            <a:r>
              <a:rPr lang="pt-BR" sz="3600" b="1" spc="300" dirty="0" smtClean="0">
                <a:solidFill>
                  <a:schemeClr val="bg1"/>
                </a:solidFill>
              </a:rPr>
              <a:t>a MISSÃO </a:t>
            </a:r>
            <a:r>
              <a:rPr lang="pt-BR" sz="3600" b="1" spc="300" dirty="0">
                <a:solidFill>
                  <a:schemeClr val="bg1"/>
                </a:solidFill>
              </a:rPr>
              <a:t>ESCOLAR </a:t>
            </a:r>
            <a:r>
              <a:rPr lang="pt-BR" sz="3600" b="1" spc="300" dirty="0" smtClean="0">
                <a:solidFill>
                  <a:schemeClr val="bg1"/>
                </a:solidFill>
              </a:rPr>
              <a:t/>
            </a:r>
            <a:br>
              <a:rPr lang="pt-BR" sz="3600" b="1" spc="300" dirty="0" smtClean="0">
                <a:solidFill>
                  <a:schemeClr val="bg1"/>
                </a:solidFill>
              </a:rPr>
            </a:br>
            <a:r>
              <a:rPr lang="pt-BR" sz="3600" b="1" spc="300" dirty="0" smtClean="0">
                <a:solidFill>
                  <a:schemeClr val="bg1"/>
                </a:solidFill>
              </a:rPr>
              <a:t>- insubstituível -</a:t>
            </a:r>
            <a:r>
              <a:rPr lang="pt-BR" sz="3600" b="1" spc="300" dirty="0" smtClean="0">
                <a:solidFill>
                  <a:schemeClr val="bg1"/>
                </a:solidFill>
              </a:rPr>
              <a:t/>
            </a:r>
            <a:br>
              <a:rPr lang="pt-BR" sz="3600" b="1" spc="300" dirty="0" smtClean="0">
                <a:solidFill>
                  <a:schemeClr val="bg1"/>
                </a:solidFill>
              </a:rPr>
            </a:br>
            <a:endParaRPr lang="pt-BR" sz="3600" b="1" spc="300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Clr>
                <a:srgbClr val="FFC000"/>
              </a:buClr>
              <a:buSzPct val="126000"/>
              <a:buNone/>
            </a:pPr>
            <a:r>
              <a:rPr lang="pt-BR" sz="2300" b="1" dirty="0" smtClean="0"/>
              <a:t> </a:t>
            </a:r>
            <a:endParaRPr lang="pt-BR" sz="2400" b="1" dirty="0" smtClean="0"/>
          </a:p>
          <a:p>
            <a:pPr>
              <a:buClr>
                <a:srgbClr val="FFC000"/>
              </a:buClr>
              <a:buSzPct val="126000"/>
              <a:buFont typeface="Wingdings" panose="05000000000000000000" pitchFamily="2" charset="2"/>
              <a:buChar char="§"/>
            </a:pPr>
            <a:r>
              <a:rPr lang="pt-BR" sz="2400" b="1" dirty="0" smtClean="0"/>
              <a:t>Ensinar o </a:t>
            </a:r>
            <a:r>
              <a:rPr lang="pt-BR" sz="2400" b="1" dirty="0" smtClean="0"/>
              <a:t>que a </a:t>
            </a:r>
            <a:r>
              <a:rPr lang="pt-BR" sz="2400" b="1" dirty="0" smtClean="0"/>
              <a:t>“prática e a vida não </a:t>
            </a:r>
            <a:r>
              <a:rPr lang="pt-BR" sz="2400" b="1" dirty="0" smtClean="0"/>
              <a:t>ensina”</a:t>
            </a:r>
          </a:p>
          <a:p>
            <a:pPr marL="0" lvl="0" indent="0">
              <a:buClr>
                <a:srgbClr val="FFC000"/>
              </a:buClr>
              <a:buSzPct val="126000"/>
              <a:buNone/>
            </a:pPr>
            <a:r>
              <a:rPr lang="pt-BR" sz="2400" b="1" dirty="0"/>
              <a:t> </a:t>
            </a:r>
            <a:endParaRPr lang="pt-BR" sz="2400" b="1" dirty="0" smtClean="0"/>
          </a:p>
          <a:p>
            <a:pPr marL="0" lvl="0" indent="0">
              <a:buClr>
                <a:srgbClr val="FFC000"/>
              </a:buClr>
              <a:buSzPct val="126000"/>
              <a:buNone/>
            </a:pPr>
            <a:endParaRPr lang="pt-BR" sz="2400" b="1" dirty="0" smtClean="0"/>
          </a:p>
          <a:p>
            <a:pPr lvl="0">
              <a:buClr>
                <a:srgbClr val="FFC000"/>
              </a:buClr>
              <a:buSzPct val="126000"/>
              <a:buFont typeface="Wingdings" panose="05000000000000000000" pitchFamily="2" charset="2"/>
              <a:buChar char="§"/>
            </a:pPr>
            <a:r>
              <a:rPr lang="pt-BR" sz="2400" b="1" dirty="0" smtClean="0"/>
              <a:t>  Construir </a:t>
            </a:r>
            <a:r>
              <a:rPr lang="pt-BR" sz="2400" b="1" dirty="0" smtClean="0"/>
              <a:t>a </a:t>
            </a:r>
            <a:r>
              <a:rPr lang="pt-BR" sz="2400" b="1" dirty="0" smtClean="0"/>
              <a:t>“sabedoria” </a:t>
            </a:r>
            <a:r>
              <a:rPr lang="pt-BR" sz="2400" b="1" dirty="0"/>
              <a:t>- </a:t>
            </a:r>
            <a:r>
              <a:rPr lang="pt-BR" sz="2400" b="1" dirty="0" smtClean="0"/>
              <a:t> atribuir </a:t>
            </a:r>
            <a:r>
              <a:rPr lang="pt-BR" sz="2400" b="1" dirty="0"/>
              <a:t>significados </a:t>
            </a:r>
            <a:endParaRPr lang="pt-BR" sz="2400" dirty="0" smtClean="0"/>
          </a:p>
          <a:p>
            <a:pPr marL="0" lvl="0" indent="0">
              <a:buClr>
                <a:srgbClr val="FFC000"/>
              </a:buClr>
              <a:buSzPct val="126000"/>
              <a:buNone/>
            </a:pPr>
            <a:r>
              <a:rPr lang="pt-BR" sz="2400" b="1" dirty="0" smtClean="0"/>
              <a:t>   </a:t>
            </a:r>
          </a:p>
          <a:p>
            <a:pPr lvl="0">
              <a:buClr>
                <a:srgbClr val="FFC000"/>
              </a:buClr>
              <a:buSzPct val="126000"/>
              <a:buFont typeface="Wingdings" panose="05000000000000000000" pitchFamily="2" charset="2"/>
              <a:buChar char="§"/>
            </a:pPr>
            <a:r>
              <a:rPr lang="pt-BR" sz="2400" b="1" dirty="0" smtClean="0"/>
              <a:t>Estudar “soluções” </a:t>
            </a:r>
            <a:r>
              <a:rPr lang="pt-BR" sz="2400" b="1" dirty="0" smtClean="0"/>
              <a:t>(variadas / </a:t>
            </a:r>
            <a:r>
              <a:rPr lang="pt-BR" sz="2400" b="1" dirty="0" smtClean="0"/>
              <a:t>idealizadas)           p</a:t>
            </a:r>
            <a:r>
              <a:rPr lang="pt-BR" sz="2300" b="1" dirty="0" smtClean="0"/>
              <a:t>roblemas</a:t>
            </a:r>
            <a:endParaRPr lang="pt-BR" sz="2300" dirty="0"/>
          </a:p>
        </p:txBody>
      </p:sp>
      <p:sp>
        <p:nvSpPr>
          <p:cNvPr id="4" name="Diferente de 3"/>
          <p:cNvSpPr/>
          <p:nvPr/>
        </p:nvSpPr>
        <p:spPr>
          <a:xfrm>
            <a:off x="6409944" y="4617719"/>
            <a:ext cx="539496" cy="320041"/>
          </a:xfrm>
          <a:prstGeom prst="mathNotEqual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41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es-ES" sz="3600" b="1" spc="300" dirty="0" smtClean="0">
                <a:solidFill>
                  <a:schemeClr val="bg1"/>
                </a:solidFill>
              </a:rPr>
              <a:t/>
            </a:r>
            <a:br>
              <a:rPr lang="es-ES" sz="3600" b="1" spc="300" dirty="0" smtClean="0">
                <a:solidFill>
                  <a:schemeClr val="bg1"/>
                </a:solidFill>
              </a:rPr>
            </a:br>
            <a:r>
              <a:rPr lang="pt-BR" sz="3600" b="1" spc="300" dirty="0">
                <a:solidFill>
                  <a:schemeClr val="bg1"/>
                </a:solidFill>
              </a:rPr>
              <a:t>CAPITAL SOCIAL e </a:t>
            </a:r>
            <a:r>
              <a:rPr lang="pt-BR" sz="3600" b="1" spc="300" dirty="0" smtClean="0">
                <a:solidFill>
                  <a:schemeClr val="bg1"/>
                </a:solidFill>
              </a:rPr>
              <a:t>ESCOLAS</a:t>
            </a:r>
            <a:r>
              <a:rPr lang="pt-BR" sz="3600" b="1" spc="300" dirty="0" smtClean="0">
                <a:solidFill>
                  <a:schemeClr val="bg1"/>
                </a:solidFill>
              </a:rPr>
              <a:t/>
            </a:r>
            <a:br>
              <a:rPr lang="pt-BR" sz="3600" b="1" spc="300" dirty="0" smtClean="0">
                <a:solidFill>
                  <a:schemeClr val="bg1"/>
                </a:solidFill>
              </a:rPr>
            </a:br>
            <a:endParaRPr lang="pt-BR" sz="3600" b="1" spc="300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12920"/>
          </a:xfrm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 fontScale="62500" lnSpcReduction="20000"/>
          </a:bodyPr>
          <a:lstStyle/>
          <a:p>
            <a:pPr marL="0" lvl="0" indent="0">
              <a:lnSpc>
                <a:spcPct val="130000"/>
              </a:lnSpc>
              <a:spcBef>
                <a:spcPts val="0"/>
              </a:spcBef>
              <a:buClr>
                <a:srgbClr val="FFC000"/>
              </a:buClr>
              <a:buSzPct val="141000"/>
              <a:buNone/>
            </a:pPr>
            <a:r>
              <a:rPr lang="es-ES" sz="3100" dirty="0" smtClean="0">
                <a:solidFill>
                  <a:srgbClr val="002060"/>
                </a:solidFill>
              </a:rPr>
              <a:t> </a:t>
            </a:r>
          </a:p>
          <a:p>
            <a:pPr>
              <a:lnSpc>
                <a:spcPct val="130000"/>
              </a:lnSpc>
              <a:spcBef>
                <a:spcPts val="0"/>
              </a:spcBef>
              <a:buClr>
                <a:srgbClr val="FFC000"/>
              </a:buClr>
              <a:buSzPct val="134000"/>
              <a:buFont typeface="Wingdings" panose="05000000000000000000" pitchFamily="2" charset="2"/>
              <a:buChar char="§"/>
            </a:pPr>
            <a:r>
              <a:rPr lang="pt-BR" sz="3800" dirty="0" smtClean="0">
                <a:solidFill>
                  <a:srgbClr val="002060"/>
                </a:solidFill>
              </a:rPr>
              <a:t>Manter a perspectiva do </a:t>
            </a:r>
            <a:r>
              <a:rPr lang="pt-BR" sz="3800" i="1" dirty="0" err="1" smtClean="0">
                <a:solidFill>
                  <a:srgbClr val="002060"/>
                </a:solidFill>
              </a:rPr>
              <a:t>life</a:t>
            </a:r>
            <a:r>
              <a:rPr lang="pt-BR" sz="3800" i="1" dirty="0" smtClean="0">
                <a:solidFill>
                  <a:srgbClr val="002060"/>
                </a:solidFill>
              </a:rPr>
              <a:t> </a:t>
            </a:r>
            <a:r>
              <a:rPr lang="pt-BR" sz="3800" i="1" dirty="0" err="1" smtClean="0">
                <a:solidFill>
                  <a:srgbClr val="002060"/>
                </a:solidFill>
              </a:rPr>
              <a:t>long</a:t>
            </a:r>
            <a:r>
              <a:rPr lang="pt-BR" sz="3800" i="1" dirty="0" smtClean="0">
                <a:solidFill>
                  <a:srgbClr val="002060"/>
                </a:solidFill>
              </a:rPr>
              <a:t> </a:t>
            </a:r>
            <a:r>
              <a:rPr lang="pt-BR" sz="3800" i="1" dirty="0" err="1" smtClean="0">
                <a:solidFill>
                  <a:srgbClr val="002060"/>
                </a:solidFill>
              </a:rPr>
              <a:t>learning</a:t>
            </a:r>
            <a:r>
              <a:rPr lang="pt-BR" sz="3800" i="1" dirty="0" smtClean="0">
                <a:solidFill>
                  <a:srgbClr val="002060"/>
                </a:solidFill>
              </a:rPr>
              <a:t>: ex-alunos em   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Clr>
                <a:srgbClr val="FFC000"/>
              </a:buClr>
              <a:buSzPct val="134000"/>
              <a:buNone/>
            </a:pPr>
            <a:r>
              <a:rPr lang="pt-BR" sz="3800" i="1" dirty="0" smtClean="0">
                <a:solidFill>
                  <a:srgbClr val="002060"/>
                </a:solidFill>
              </a:rPr>
              <a:t>     comunicação permanente com a escola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Clr>
                <a:srgbClr val="FFC000"/>
              </a:buClr>
              <a:buSzPct val="141000"/>
              <a:buNone/>
            </a:pPr>
            <a:endParaRPr lang="pt-BR" sz="3800" dirty="0" smtClean="0">
              <a:solidFill>
                <a:srgbClr val="002060"/>
              </a:solidFill>
            </a:endParaRPr>
          </a:p>
          <a:p>
            <a:pPr lvl="0">
              <a:lnSpc>
                <a:spcPct val="130000"/>
              </a:lnSpc>
              <a:spcBef>
                <a:spcPts val="0"/>
              </a:spcBef>
              <a:buClr>
                <a:srgbClr val="FFC000"/>
              </a:buClr>
              <a:buSzPct val="141000"/>
              <a:buFont typeface="Wingdings" panose="05000000000000000000" pitchFamily="2" charset="2"/>
              <a:buChar char="§"/>
            </a:pPr>
            <a:r>
              <a:rPr lang="pt-BR" sz="3800" dirty="0" smtClean="0">
                <a:solidFill>
                  <a:srgbClr val="002060"/>
                </a:solidFill>
              </a:rPr>
              <a:t> Recursos de saber distribuídos desigualmente: </a:t>
            </a:r>
            <a:r>
              <a:rPr lang="pt-BR" sz="3800" i="1" dirty="0" smtClean="0">
                <a:solidFill>
                  <a:srgbClr val="002060"/>
                </a:solidFill>
              </a:rPr>
              <a:t>alianças</a:t>
            </a:r>
          </a:p>
          <a:p>
            <a:pPr marL="0" lvl="0" indent="0">
              <a:lnSpc>
                <a:spcPct val="130000"/>
              </a:lnSpc>
              <a:spcBef>
                <a:spcPts val="0"/>
              </a:spcBef>
              <a:buClr>
                <a:srgbClr val="FFC000"/>
              </a:buClr>
              <a:buSzPct val="141000"/>
              <a:buNone/>
            </a:pPr>
            <a:endParaRPr lang="pt-BR" sz="3800" dirty="0" smtClean="0">
              <a:solidFill>
                <a:srgbClr val="002060"/>
              </a:solidFill>
            </a:endParaRPr>
          </a:p>
          <a:p>
            <a:pPr>
              <a:lnSpc>
                <a:spcPct val="130000"/>
              </a:lnSpc>
              <a:spcBef>
                <a:spcPts val="0"/>
              </a:spcBef>
              <a:buClr>
                <a:srgbClr val="FFC000"/>
              </a:buClr>
              <a:buSzPct val="144000"/>
              <a:buFont typeface="Wingdings" panose="05000000000000000000" pitchFamily="2" charset="2"/>
              <a:buChar char="§"/>
            </a:pPr>
            <a:r>
              <a:rPr lang="pt-BR" sz="3800" dirty="0" smtClean="0">
                <a:solidFill>
                  <a:srgbClr val="002060"/>
                </a:solidFill>
              </a:rPr>
              <a:t> Reforço contínuo da conexão local e global </a:t>
            </a:r>
          </a:p>
          <a:p>
            <a:pPr>
              <a:lnSpc>
                <a:spcPct val="130000"/>
              </a:lnSpc>
              <a:spcBef>
                <a:spcPts val="0"/>
              </a:spcBef>
              <a:buClr>
                <a:srgbClr val="FFC000"/>
              </a:buClr>
              <a:buSzPct val="144000"/>
              <a:buFont typeface="Wingdings" panose="05000000000000000000" pitchFamily="2" charset="2"/>
              <a:buChar char="§"/>
            </a:pPr>
            <a:endParaRPr lang="pt-BR" sz="3800" dirty="0" smtClean="0">
              <a:solidFill>
                <a:srgbClr val="002060"/>
              </a:solidFill>
            </a:endParaRPr>
          </a:p>
          <a:p>
            <a:pPr>
              <a:lnSpc>
                <a:spcPct val="130000"/>
              </a:lnSpc>
              <a:spcBef>
                <a:spcPts val="0"/>
              </a:spcBef>
              <a:buClr>
                <a:srgbClr val="FFC000"/>
              </a:buClr>
              <a:buSzPct val="144000"/>
              <a:buFont typeface="Wingdings" panose="05000000000000000000" pitchFamily="2" charset="2"/>
              <a:buChar char="§"/>
            </a:pPr>
            <a:r>
              <a:rPr lang="pt-BR" sz="3800" dirty="0" smtClean="0">
                <a:solidFill>
                  <a:srgbClr val="002060"/>
                </a:solidFill>
              </a:rPr>
              <a:t> Cursos em idioma “internacional”</a:t>
            </a:r>
          </a:p>
        </p:txBody>
      </p:sp>
    </p:spTree>
    <p:extLst>
      <p:ext uri="{BB962C8B-B14F-4D97-AF65-F5344CB8AC3E}">
        <p14:creationId xmlns:p14="http://schemas.microsoft.com/office/powerpoint/2010/main" val="408850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sz="3600" b="1" spc="300" dirty="0" smtClean="0">
                <a:solidFill>
                  <a:schemeClr val="bg1"/>
                </a:solidFill>
              </a:rPr>
              <a:t>VALORES SOCIAIS</a:t>
            </a:r>
            <a:br>
              <a:rPr lang="pt-BR" sz="3600" b="1" spc="300" dirty="0" smtClean="0">
                <a:solidFill>
                  <a:schemeClr val="bg1"/>
                </a:solidFill>
              </a:rPr>
            </a:br>
            <a:r>
              <a:rPr lang="pt-BR" sz="3600" b="1" spc="300" dirty="0" smtClean="0">
                <a:solidFill>
                  <a:schemeClr val="bg1"/>
                </a:solidFill>
              </a:rPr>
              <a:t>A PREDOMINAR NA TRANSFORMAÇÃO </a:t>
            </a:r>
            <a:endParaRPr lang="pt-BR" sz="3600" b="1" spc="300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>
              <a:buClr>
                <a:srgbClr val="002060"/>
              </a:buClr>
              <a:buFont typeface="Wingdings" panose="05000000000000000000" pitchFamily="2" charset="2"/>
              <a:buChar char="§"/>
            </a:pPr>
            <a:endParaRPr lang="pt-BR" dirty="0" smtClean="0"/>
          </a:p>
          <a:p>
            <a:pPr>
              <a:buClr>
                <a:srgbClr val="FFC000"/>
              </a:buClr>
              <a:buSzPct val="150000"/>
              <a:buFont typeface="Wingdings" panose="05000000000000000000" pitchFamily="2" charset="2"/>
              <a:buChar char="§"/>
            </a:pPr>
            <a:r>
              <a:rPr lang="pt-BR" dirty="0" smtClean="0">
                <a:solidFill>
                  <a:srgbClr val="002060"/>
                </a:solidFill>
              </a:rPr>
              <a:t>  </a:t>
            </a:r>
            <a:r>
              <a:rPr lang="pt-BR" b="1" dirty="0" smtClean="0">
                <a:solidFill>
                  <a:srgbClr val="002060"/>
                </a:solidFill>
              </a:rPr>
              <a:t>Sustentabilidade – ecologia</a:t>
            </a:r>
          </a:p>
          <a:p>
            <a:pPr>
              <a:buClr>
                <a:srgbClr val="FFC000"/>
              </a:buClr>
              <a:buSzPct val="150000"/>
              <a:buFont typeface="Wingdings" panose="05000000000000000000" pitchFamily="2" charset="2"/>
              <a:buChar char="§"/>
            </a:pPr>
            <a:endParaRPr lang="pt-BR" b="1" dirty="0" smtClean="0">
              <a:solidFill>
                <a:srgbClr val="002060"/>
              </a:solidFill>
            </a:endParaRPr>
          </a:p>
          <a:p>
            <a:pPr>
              <a:buClr>
                <a:srgbClr val="FFC000"/>
              </a:buClr>
              <a:buSzPct val="150000"/>
              <a:buFont typeface="Wingdings" panose="05000000000000000000" pitchFamily="2" charset="2"/>
              <a:buChar char="§"/>
            </a:pPr>
            <a:r>
              <a:rPr lang="pt-BR" b="1" dirty="0" smtClean="0">
                <a:solidFill>
                  <a:srgbClr val="002060"/>
                </a:solidFill>
              </a:rPr>
              <a:t>  Ética </a:t>
            </a:r>
          </a:p>
          <a:p>
            <a:pPr>
              <a:buClr>
                <a:srgbClr val="FFC000"/>
              </a:buClr>
              <a:buSzPct val="150000"/>
              <a:buFont typeface="Wingdings" panose="05000000000000000000" pitchFamily="2" charset="2"/>
              <a:buChar char="§"/>
            </a:pPr>
            <a:endParaRPr lang="pt-BR" b="1" dirty="0" smtClean="0">
              <a:solidFill>
                <a:srgbClr val="002060"/>
              </a:solidFill>
            </a:endParaRPr>
          </a:p>
          <a:p>
            <a:pPr>
              <a:buClr>
                <a:srgbClr val="FFC000"/>
              </a:buClr>
              <a:buSzPct val="150000"/>
              <a:buFont typeface="Wingdings" panose="05000000000000000000" pitchFamily="2" charset="2"/>
              <a:buChar char="§"/>
            </a:pPr>
            <a:r>
              <a:rPr lang="pt-BR" b="1" dirty="0" smtClean="0">
                <a:solidFill>
                  <a:srgbClr val="002060"/>
                </a:solidFill>
              </a:rPr>
              <a:t>  inclusão social</a:t>
            </a:r>
          </a:p>
          <a:p>
            <a:pPr>
              <a:buClr>
                <a:srgbClr val="FFC000"/>
              </a:buClr>
              <a:buSzPct val="150000"/>
              <a:buFont typeface="Wingdings" panose="05000000000000000000" pitchFamily="2" charset="2"/>
              <a:buChar char="§"/>
            </a:pPr>
            <a:endParaRPr lang="pt-BR" b="1" dirty="0" smtClean="0">
              <a:solidFill>
                <a:srgbClr val="002060"/>
              </a:solidFill>
            </a:endParaRPr>
          </a:p>
          <a:p>
            <a:pPr>
              <a:buClr>
                <a:srgbClr val="FFC000"/>
              </a:buClr>
              <a:buSzPct val="150000"/>
              <a:buFont typeface="Wingdings" panose="05000000000000000000" pitchFamily="2" charset="2"/>
              <a:buChar char="§"/>
            </a:pPr>
            <a:r>
              <a:rPr lang="pt-BR" b="1" dirty="0" smtClean="0">
                <a:solidFill>
                  <a:srgbClr val="002060"/>
                </a:solidFill>
              </a:rPr>
              <a:t>  Qualidade da saúde</a:t>
            </a:r>
          </a:p>
          <a:p>
            <a:pPr>
              <a:buClr>
                <a:srgbClr val="FFC000"/>
              </a:buClr>
              <a:buSzPct val="150000"/>
              <a:buFont typeface="Wingdings" panose="05000000000000000000" pitchFamily="2" charset="2"/>
              <a:buChar char="§"/>
            </a:pPr>
            <a:endParaRPr lang="pt-BR" b="1" dirty="0" smtClean="0">
              <a:solidFill>
                <a:srgbClr val="002060"/>
              </a:solidFill>
            </a:endParaRPr>
          </a:p>
          <a:p>
            <a:pPr>
              <a:buClr>
                <a:srgbClr val="FFC000"/>
              </a:buClr>
              <a:buSzPct val="150000"/>
              <a:buFont typeface="Wingdings" panose="05000000000000000000" pitchFamily="2" charset="2"/>
              <a:buChar char="§"/>
            </a:pPr>
            <a:r>
              <a:rPr lang="pt-BR" b="1" dirty="0" smtClean="0">
                <a:solidFill>
                  <a:srgbClr val="002060"/>
                </a:solidFill>
              </a:rPr>
              <a:t>  Valores culturais  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0443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6749" y="99587"/>
            <a:ext cx="8908609" cy="809133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s-EC" b="1" spc="300" dirty="0" smtClean="0">
                <a:solidFill>
                  <a:srgbClr val="002060"/>
                </a:solidFill>
              </a:rPr>
              <a:t/>
            </a:r>
            <a:br>
              <a:rPr lang="es-EC" b="1" spc="300" dirty="0" smtClean="0">
                <a:solidFill>
                  <a:srgbClr val="002060"/>
                </a:solidFill>
              </a:rPr>
            </a:br>
            <a:r>
              <a:rPr lang="pt-BR" sz="3600" b="1" spc="300" dirty="0"/>
              <a:t>A ERA DA INSTANTANEIDADE</a:t>
            </a:r>
            <a:r>
              <a:rPr lang="pt-BR" sz="4000" dirty="0" smtClean="0">
                <a:latin typeface="+mn-lt"/>
                <a:cs typeface="Times New Roman" pitchFamily="18" charset="0"/>
              </a:rPr>
              <a:t/>
            </a:r>
            <a:br>
              <a:rPr lang="pt-BR" sz="4000" dirty="0" smtClean="0">
                <a:latin typeface="+mn-lt"/>
                <a:cs typeface="Times New Roman" pitchFamily="18" charset="0"/>
              </a:rPr>
            </a:br>
            <a:endParaRPr lang="pt-BR" sz="4000" dirty="0"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749" y="1364658"/>
            <a:ext cx="5232477" cy="5036141"/>
          </a:xfrm>
          <a:solidFill>
            <a:srgbClr val="002060"/>
          </a:solidFill>
        </p:spPr>
        <p:txBody>
          <a:bodyPr>
            <a:normAutofit fontScale="92500"/>
          </a:bodyPr>
          <a:lstStyle/>
          <a:p>
            <a:pPr marL="180000" indent="0">
              <a:lnSpc>
                <a:spcPct val="120000"/>
              </a:lnSpc>
              <a:spcBef>
                <a:spcPts val="0"/>
              </a:spcBef>
              <a:buClr>
                <a:srgbClr val="FF66CC"/>
              </a:buClr>
              <a:buSzPct val="110000"/>
              <a:buFont typeface="Wingdings" panose="05000000000000000000" pitchFamily="2" charset="2"/>
              <a:buChar char="§"/>
            </a:pPr>
            <a:r>
              <a:rPr lang="pt-BR" sz="2400" b="1" dirty="0" smtClean="0">
                <a:solidFill>
                  <a:srgbClr val="FFFF00"/>
                </a:solidFill>
              </a:rPr>
              <a:t> Complexidade  e interdependência </a:t>
            </a:r>
          </a:p>
          <a:p>
            <a:pPr marL="180000" indent="0">
              <a:lnSpc>
                <a:spcPct val="120000"/>
              </a:lnSpc>
              <a:spcBef>
                <a:spcPts val="0"/>
              </a:spcBef>
              <a:buClr>
                <a:srgbClr val="FF66CC"/>
              </a:buClr>
              <a:buSzPct val="110000"/>
              <a:buFont typeface="Wingdings" panose="05000000000000000000" pitchFamily="2" charset="2"/>
              <a:buChar char="§"/>
            </a:pPr>
            <a:endParaRPr lang="pt-BR" sz="2400" b="1" dirty="0" smtClean="0">
              <a:solidFill>
                <a:srgbClr val="FFFF00"/>
              </a:solidFill>
            </a:endParaRPr>
          </a:p>
          <a:p>
            <a:pPr marL="180000" indent="0">
              <a:lnSpc>
                <a:spcPct val="120000"/>
              </a:lnSpc>
              <a:spcBef>
                <a:spcPts val="0"/>
              </a:spcBef>
              <a:buClr>
                <a:srgbClr val="FF66CC"/>
              </a:buClr>
              <a:buSzPct val="110000"/>
              <a:buFont typeface="Wingdings" panose="05000000000000000000" pitchFamily="2" charset="2"/>
              <a:buChar char="§"/>
            </a:pPr>
            <a:r>
              <a:rPr lang="pt-BR" sz="2400" b="1" dirty="0" smtClean="0">
                <a:solidFill>
                  <a:srgbClr val="FFFF00"/>
                </a:solidFill>
              </a:rPr>
              <a:t> Conectividade:  </a:t>
            </a:r>
            <a:r>
              <a:rPr lang="pt-BR" sz="2400" b="1" i="1" dirty="0">
                <a:solidFill>
                  <a:srgbClr val="FFFF00"/>
                </a:solidFill>
              </a:rPr>
              <a:t>permanente, universal </a:t>
            </a:r>
            <a:endParaRPr lang="pt-BR" sz="2400" b="1" i="1" dirty="0" smtClean="0">
              <a:solidFill>
                <a:srgbClr val="FFFF00"/>
              </a:solidFill>
            </a:endParaRPr>
          </a:p>
          <a:p>
            <a:pPr marL="180000" indent="0">
              <a:lnSpc>
                <a:spcPct val="120000"/>
              </a:lnSpc>
              <a:spcBef>
                <a:spcPts val="0"/>
              </a:spcBef>
              <a:buClr>
                <a:srgbClr val="FF66CC"/>
              </a:buClr>
              <a:buSzPct val="110000"/>
              <a:buNone/>
            </a:pPr>
            <a:r>
              <a:rPr lang="pt-BR" sz="2400" b="1" i="1" dirty="0">
                <a:solidFill>
                  <a:srgbClr val="FFFF00"/>
                </a:solidFill>
              </a:rPr>
              <a:t> </a:t>
            </a:r>
            <a:r>
              <a:rPr lang="pt-BR" sz="2400" b="1" i="1" dirty="0" smtClean="0">
                <a:solidFill>
                  <a:srgbClr val="FFFF00"/>
                </a:solidFill>
              </a:rPr>
              <a:t>  e  “gratuita</a:t>
            </a:r>
            <a:r>
              <a:rPr lang="pt-BR" sz="2400" b="1" i="1" dirty="0">
                <a:solidFill>
                  <a:srgbClr val="FFFF00"/>
                </a:solidFill>
              </a:rPr>
              <a:t>”</a:t>
            </a:r>
          </a:p>
          <a:p>
            <a:pPr marL="180000" indent="0">
              <a:lnSpc>
                <a:spcPct val="120000"/>
              </a:lnSpc>
              <a:spcBef>
                <a:spcPts val="0"/>
              </a:spcBef>
              <a:buClr>
                <a:srgbClr val="FF66CC"/>
              </a:buClr>
              <a:buSzPct val="110000"/>
              <a:buFont typeface="Wingdings" panose="05000000000000000000" pitchFamily="2" charset="2"/>
              <a:buChar char="§"/>
            </a:pPr>
            <a:endParaRPr lang="pt-BR" sz="2400" b="1" dirty="0" smtClean="0">
              <a:solidFill>
                <a:srgbClr val="FFFF00"/>
              </a:solidFill>
            </a:endParaRPr>
          </a:p>
          <a:p>
            <a:pPr marL="180000" indent="0">
              <a:lnSpc>
                <a:spcPct val="120000"/>
              </a:lnSpc>
              <a:spcBef>
                <a:spcPts val="0"/>
              </a:spcBef>
              <a:buClr>
                <a:srgbClr val="FF66CC"/>
              </a:buClr>
              <a:buSzPct val="110000"/>
              <a:buFont typeface="Wingdings" panose="05000000000000000000" pitchFamily="2" charset="2"/>
              <a:buChar char="§"/>
            </a:pPr>
            <a:r>
              <a:rPr lang="pt-BR" sz="2400" b="1" dirty="0" smtClean="0">
                <a:solidFill>
                  <a:srgbClr val="FFFF00"/>
                </a:solidFill>
              </a:rPr>
              <a:t> Trabalho e estilos de vida: </a:t>
            </a:r>
            <a:r>
              <a:rPr lang="pt-BR" sz="2400" b="1" i="1" dirty="0" smtClean="0">
                <a:solidFill>
                  <a:srgbClr val="FFFF00"/>
                </a:solidFill>
              </a:rPr>
              <a:t>semelhantes</a:t>
            </a:r>
          </a:p>
          <a:p>
            <a:pPr marL="180000" indent="0">
              <a:lnSpc>
                <a:spcPct val="120000"/>
              </a:lnSpc>
              <a:spcBef>
                <a:spcPts val="0"/>
              </a:spcBef>
              <a:buClr>
                <a:srgbClr val="FF66CC"/>
              </a:buClr>
              <a:buSzPct val="110000"/>
              <a:buFont typeface="Wingdings" panose="05000000000000000000" pitchFamily="2" charset="2"/>
              <a:buChar char="§"/>
            </a:pPr>
            <a:endParaRPr lang="pt-BR" sz="2400" b="1" dirty="0" smtClean="0">
              <a:solidFill>
                <a:srgbClr val="FFFF00"/>
              </a:solidFill>
            </a:endParaRPr>
          </a:p>
          <a:p>
            <a:pPr marL="180000" indent="0">
              <a:lnSpc>
                <a:spcPct val="120000"/>
              </a:lnSpc>
              <a:spcBef>
                <a:spcPts val="0"/>
              </a:spcBef>
              <a:buClr>
                <a:srgbClr val="FF66CC"/>
              </a:buClr>
              <a:buSzPct val="110000"/>
              <a:buFont typeface="Wingdings" panose="05000000000000000000" pitchFamily="2" charset="2"/>
              <a:buChar char="§"/>
            </a:pPr>
            <a:r>
              <a:rPr lang="pt-BR" sz="2400" b="1" dirty="0" smtClean="0">
                <a:solidFill>
                  <a:srgbClr val="FFFF00"/>
                </a:solidFill>
              </a:rPr>
              <a:t> Pequenos sinais como alertas</a:t>
            </a:r>
          </a:p>
          <a:p>
            <a:pPr marL="180000" indent="0">
              <a:lnSpc>
                <a:spcPct val="120000"/>
              </a:lnSpc>
              <a:spcBef>
                <a:spcPts val="0"/>
              </a:spcBef>
              <a:buClr>
                <a:srgbClr val="FF66CC"/>
              </a:buClr>
              <a:buFont typeface="Wingdings" panose="05000000000000000000" pitchFamily="2" charset="2"/>
              <a:buChar char="§"/>
              <a:defRPr/>
            </a:pPr>
            <a:endParaRPr lang="pt-BR" sz="2400" b="1" dirty="0" smtClean="0">
              <a:solidFill>
                <a:srgbClr val="FFFF00"/>
              </a:solidFill>
            </a:endParaRPr>
          </a:p>
          <a:p>
            <a:pPr marL="180000" indent="0">
              <a:lnSpc>
                <a:spcPct val="120000"/>
              </a:lnSpc>
              <a:spcBef>
                <a:spcPts val="0"/>
              </a:spcBef>
              <a:buClr>
                <a:srgbClr val="FF66CC"/>
              </a:buClr>
              <a:buFont typeface="Wingdings" panose="05000000000000000000" pitchFamily="2" charset="2"/>
              <a:buChar char="§"/>
              <a:defRPr/>
            </a:pPr>
            <a:r>
              <a:rPr lang="pt-BR" sz="2400" b="1" dirty="0" smtClean="0">
                <a:solidFill>
                  <a:srgbClr val="FFFF00"/>
                </a:solidFill>
              </a:rPr>
              <a:t> Cultivo do individualismo</a:t>
            </a:r>
          </a:p>
          <a:p>
            <a:pPr marL="180000" indent="0">
              <a:lnSpc>
                <a:spcPct val="120000"/>
              </a:lnSpc>
              <a:spcBef>
                <a:spcPts val="0"/>
              </a:spcBef>
              <a:buClr>
                <a:srgbClr val="FF66CC"/>
              </a:buClr>
              <a:buFont typeface="Wingdings" panose="05000000000000000000" pitchFamily="2" charset="2"/>
              <a:buChar char="§"/>
              <a:defRPr/>
            </a:pPr>
            <a:endParaRPr lang="pt-BR" altLang="pt-BR" sz="2400" b="1" dirty="0" smtClean="0">
              <a:solidFill>
                <a:srgbClr val="FFFF00"/>
              </a:solidFill>
            </a:endParaRPr>
          </a:p>
          <a:p>
            <a:pPr marL="180000" indent="0">
              <a:lnSpc>
                <a:spcPct val="120000"/>
              </a:lnSpc>
              <a:spcBef>
                <a:spcPts val="0"/>
              </a:spcBef>
              <a:buClr>
                <a:srgbClr val="FF66CC"/>
              </a:buClr>
              <a:buFont typeface="Wingdings" panose="05000000000000000000" pitchFamily="2" charset="2"/>
              <a:buChar char="§"/>
              <a:defRPr/>
            </a:pPr>
            <a:r>
              <a:rPr lang="pt-BR" altLang="pt-BR" sz="2400" b="1" dirty="0" smtClean="0">
                <a:solidFill>
                  <a:srgbClr val="FFFF00"/>
                </a:solidFill>
              </a:rPr>
              <a:t> Democratização das relações sociais</a:t>
            </a:r>
            <a:endParaRPr lang="pt-BR" sz="2400" b="1" dirty="0" smtClean="0">
              <a:solidFill>
                <a:srgbClr val="FFFF00"/>
              </a:solidFill>
            </a:endParaRPr>
          </a:p>
          <a:p>
            <a:pPr>
              <a:lnSpc>
                <a:spcPct val="130000"/>
              </a:lnSpc>
              <a:spcBef>
                <a:spcPts val="0"/>
              </a:spcBef>
              <a:buClr>
                <a:srgbClr val="FFFF00"/>
              </a:buClr>
              <a:buSzPct val="110000"/>
              <a:buFont typeface="Wingdings" panose="05000000000000000000" pitchFamily="2" charset="2"/>
              <a:buChar char="§"/>
            </a:pPr>
            <a:endParaRPr lang="pt-BR" sz="2400" dirty="0" smtClean="0">
              <a:solidFill>
                <a:schemeClr val="bg1"/>
              </a:solidFill>
            </a:endParaRPr>
          </a:p>
        </p:txBody>
      </p:sp>
      <p:sp>
        <p:nvSpPr>
          <p:cNvPr id="7" name="Triângulo isósceles 6"/>
          <p:cNvSpPr/>
          <p:nvPr/>
        </p:nvSpPr>
        <p:spPr>
          <a:xfrm rot="5400000">
            <a:off x="4724313" y="2014980"/>
            <a:ext cx="2328333" cy="1058506"/>
          </a:xfrm>
          <a:prstGeom prst="triangle">
            <a:avLst>
              <a:gd name="adj" fmla="val 54526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6460067" y="4571408"/>
            <a:ext cx="2522553" cy="110799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rgbClr val="C00000"/>
              </a:buClr>
            </a:pPr>
            <a:endParaRPr lang="pt-BR" sz="2200" b="1" dirty="0" smtClean="0">
              <a:solidFill>
                <a:srgbClr val="C00000"/>
              </a:solidFill>
            </a:endParaRPr>
          </a:p>
          <a:p>
            <a:pPr algn="ctr">
              <a:buClr>
                <a:srgbClr val="C00000"/>
              </a:buClr>
            </a:pPr>
            <a:r>
              <a:rPr lang="pt-BR" sz="2200" b="1" dirty="0" smtClean="0">
                <a:solidFill>
                  <a:srgbClr val="C00000"/>
                </a:solidFill>
              </a:rPr>
              <a:t>CONHECIMENTO</a:t>
            </a:r>
            <a:r>
              <a:rPr lang="pt-BR" sz="2200" b="1" dirty="0" smtClean="0">
                <a:solidFill>
                  <a:srgbClr val="002060"/>
                </a:solidFill>
              </a:rPr>
              <a:t> </a:t>
            </a:r>
          </a:p>
          <a:p>
            <a:pPr algn="ctr">
              <a:buClr>
                <a:srgbClr val="C00000"/>
              </a:buClr>
            </a:pPr>
            <a:endParaRPr lang="pt-BR" sz="2200" b="1" dirty="0" smtClean="0">
              <a:solidFill>
                <a:srgbClr val="00206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392848" y="1915111"/>
            <a:ext cx="2522553" cy="138499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t-BR" sz="2200" b="1" dirty="0" smtClean="0">
              <a:solidFill>
                <a:srgbClr val="C00000"/>
              </a:solidFill>
            </a:endParaRPr>
          </a:p>
          <a:p>
            <a:pPr algn="ctr"/>
            <a:r>
              <a:rPr lang="pt-BR" sz="2200" b="1" dirty="0" smtClean="0">
                <a:solidFill>
                  <a:srgbClr val="C00000"/>
                </a:solidFill>
              </a:rPr>
              <a:t>ADMINISTRAÇÃO PÚBLICA </a:t>
            </a:r>
          </a:p>
          <a:p>
            <a:endParaRPr lang="pt-BR" dirty="0"/>
          </a:p>
        </p:txBody>
      </p:sp>
      <p:sp>
        <p:nvSpPr>
          <p:cNvPr id="8" name="Triângulo isósceles 7"/>
          <p:cNvSpPr/>
          <p:nvPr/>
        </p:nvSpPr>
        <p:spPr>
          <a:xfrm rot="5400000">
            <a:off x="4606617" y="4547349"/>
            <a:ext cx="2565648" cy="1141252"/>
          </a:xfrm>
          <a:prstGeom prst="triangle">
            <a:avLst>
              <a:gd name="adj" fmla="val 50734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695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6749" y="99587"/>
            <a:ext cx="8908609" cy="809133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s-EC" b="1" spc="300" dirty="0" smtClean="0">
                <a:solidFill>
                  <a:srgbClr val="002060"/>
                </a:solidFill>
              </a:rPr>
              <a:t/>
            </a:r>
            <a:br>
              <a:rPr lang="es-EC" b="1" spc="300" dirty="0" smtClean="0">
                <a:solidFill>
                  <a:srgbClr val="002060"/>
                </a:solidFill>
              </a:rPr>
            </a:br>
            <a:r>
              <a:rPr lang="pt-BR" sz="3600" b="1" spc="300" dirty="0"/>
              <a:t>A ERA DA INSTANTANEIDADE</a:t>
            </a:r>
            <a:r>
              <a:rPr lang="pt-BR" sz="4000" dirty="0" smtClean="0">
                <a:latin typeface="+mn-lt"/>
                <a:cs typeface="Times New Roman" pitchFamily="18" charset="0"/>
              </a:rPr>
              <a:t/>
            </a:r>
            <a:br>
              <a:rPr lang="pt-BR" sz="4000" dirty="0" smtClean="0">
                <a:latin typeface="+mn-lt"/>
                <a:cs typeface="Times New Roman" pitchFamily="18" charset="0"/>
              </a:rPr>
            </a:br>
            <a:endParaRPr lang="pt-BR" sz="4000" dirty="0">
              <a:latin typeface="+mn-lt"/>
            </a:endParaRPr>
          </a:p>
        </p:txBody>
      </p:sp>
      <p:sp>
        <p:nvSpPr>
          <p:cNvPr id="7" name="Triângulo isósceles 6"/>
          <p:cNvSpPr/>
          <p:nvPr/>
        </p:nvSpPr>
        <p:spPr>
          <a:xfrm rot="5400000">
            <a:off x="448423" y="1603292"/>
            <a:ext cx="1721044" cy="1727979"/>
          </a:xfrm>
          <a:prstGeom prst="triangle">
            <a:avLst>
              <a:gd name="adj" fmla="val 54526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2106365" y="3649123"/>
            <a:ext cx="5945443" cy="30716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pt-BR" sz="2200" b="1" dirty="0" smtClean="0">
                <a:solidFill>
                  <a:srgbClr val="C00000"/>
                </a:solidFill>
              </a:rPr>
              <a:t>CONHECIMENTO</a:t>
            </a:r>
            <a:r>
              <a:rPr lang="pt-BR" sz="2200" b="1" dirty="0" smtClean="0">
                <a:solidFill>
                  <a:srgbClr val="002060"/>
                </a:solidFill>
              </a:rPr>
              <a:t> </a:t>
            </a:r>
          </a:p>
          <a:p>
            <a:pPr algn="ctr">
              <a:buClr>
                <a:srgbClr val="C00000"/>
              </a:buClr>
            </a:pPr>
            <a:endParaRPr lang="pt-BR" sz="2200" b="1" dirty="0" smtClean="0">
              <a:solidFill>
                <a:srgbClr val="002060"/>
              </a:solidFill>
            </a:endParaRPr>
          </a:p>
          <a:p>
            <a:pPr marL="342900" indent="-342900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200" b="1" dirty="0" smtClean="0">
                <a:solidFill>
                  <a:srgbClr val="002060"/>
                </a:solidFill>
              </a:rPr>
              <a:t>Accessível universalmente</a:t>
            </a:r>
          </a:p>
          <a:p>
            <a:pPr marL="342900" lvl="0" indent="-342900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200" b="1" dirty="0" smtClean="0">
                <a:solidFill>
                  <a:srgbClr val="002060"/>
                </a:solidFill>
              </a:rPr>
              <a:t>Transferível sem uso de instituições</a:t>
            </a:r>
          </a:p>
          <a:p>
            <a:pPr marL="342900" lvl="0" indent="-342900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200" b="1" dirty="0" smtClean="0">
                <a:solidFill>
                  <a:srgbClr val="002060"/>
                </a:solidFill>
              </a:rPr>
              <a:t>Rápida obsolescência / diplomas </a:t>
            </a:r>
          </a:p>
          <a:p>
            <a:pPr marL="342900" indent="-342900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200" b="1" dirty="0" smtClean="0">
                <a:solidFill>
                  <a:srgbClr val="002060"/>
                </a:solidFill>
              </a:rPr>
              <a:t>Frágil a antevisão </a:t>
            </a:r>
            <a:r>
              <a:rPr lang="pt-BR" sz="2200" b="1" dirty="0">
                <a:solidFill>
                  <a:srgbClr val="002060"/>
                </a:solidFill>
              </a:rPr>
              <a:t>sobre </a:t>
            </a:r>
            <a:r>
              <a:rPr lang="pt-BR" sz="2200" b="1" dirty="0" smtClean="0">
                <a:solidFill>
                  <a:srgbClr val="002060"/>
                </a:solidFill>
              </a:rPr>
              <a:t>aplicabilidade</a:t>
            </a:r>
          </a:p>
          <a:p>
            <a:pPr marL="342900" lvl="0" indent="-342900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200" b="1" dirty="0" smtClean="0">
                <a:solidFill>
                  <a:srgbClr val="002060"/>
                </a:solidFill>
              </a:rPr>
              <a:t>Inserido no </a:t>
            </a:r>
            <a:r>
              <a:rPr lang="pt-BR" sz="2800" b="1" dirty="0" smtClean="0">
                <a:solidFill>
                  <a:srgbClr val="C00000"/>
                </a:solidFill>
              </a:rPr>
              <a:t>capital social</a:t>
            </a:r>
            <a:endParaRPr lang="pt-BR" sz="2200" b="1" dirty="0" smtClean="0">
              <a:solidFill>
                <a:srgbClr val="C00000"/>
              </a:solidFill>
            </a:endParaRPr>
          </a:p>
          <a:p>
            <a:pPr marL="342900" lvl="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pt-BR" sz="2200" b="1" dirty="0" smtClean="0">
              <a:solidFill>
                <a:srgbClr val="00206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090280" y="1371597"/>
            <a:ext cx="5936124" cy="219136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solidFill>
                  <a:srgbClr val="C00000"/>
                </a:solidFill>
              </a:rPr>
              <a:t>ADMINISTRAÇÃO PÚBLICA</a:t>
            </a:r>
          </a:p>
          <a:p>
            <a:pPr algn="ctr"/>
            <a:endParaRPr lang="pt-BR" sz="2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200" b="1" dirty="0" smtClean="0">
                <a:solidFill>
                  <a:srgbClr val="002060"/>
                </a:solidFill>
              </a:rPr>
              <a:t>Redes produtivas e sociais</a:t>
            </a:r>
          </a:p>
          <a:p>
            <a:pPr marL="457200" indent="-457200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200" b="1" dirty="0" smtClean="0">
                <a:solidFill>
                  <a:srgbClr val="002060"/>
                </a:solidFill>
              </a:rPr>
              <a:t>Formas colaborativas e associativas</a:t>
            </a:r>
          </a:p>
          <a:p>
            <a:pPr marL="457200" indent="-457200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200" b="1" dirty="0" smtClean="0">
                <a:solidFill>
                  <a:srgbClr val="002060"/>
                </a:solidFill>
              </a:rPr>
              <a:t>Competitividade </a:t>
            </a:r>
          </a:p>
          <a:p>
            <a:pPr marL="457200" indent="-457200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pt-BR" dirty="0"/>
          </a:p>
        </p:txBody>
      </p:sp>
      <p:sp>
        <p:nvSpPr>
          <p:cNvPr id="8" name="Triângulo isósceles 7"/>
          <p:cNvSpPr/>
          <p:nvPr/>
        </p:nvSpPr>
        <p:spPr>
          <a:xfrm rot="5400000">
            <a:off x="218066" y="3867546"/>
            <a:ext cx="2089788" cy="1636007"/>
          </a:xfrm>
          <a:prstGeom prst="triangle">
            <a:avLst>
              <a:gd name="adj" fmla="val 50734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037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01752" y="73152"/>
            <a:ext cx="8524748" cy="1095248"/>
          </a:xfrm>
          <a:prstGeom prst="rect">
            <a:avLst/>
          </a:prstGeom>
          <a:solidFill>
            <a:srgbClr val="1F4E79"/>
          </a:solidFill>
          <a:ln w="9525">
            <a:solidFill>
              <a:srgbClr val="074B88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defTabSz="957816">
              <a:defRPr/>
            </a:pPr>
            <a:r>
              <a:rPr lang="pt-BR" sz="2800" b="1" spc="300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ERA </a:t>
            </a:r>
            <a:r>
              <a:rPr lang="pt-BR" sz="2800" b="1" spc="3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DA </a:t>
            </a:r>
            <a:r>
              <a:rPr lang="pt-BR" sz="2800" b="1" spc="300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INSTANTANEIDADE</a:t>
            </a:r>
          </a:p>
          <a:p>
            <a:pPr algn="ctr" defTabSz="957816">
              <a:defRPr/>
            </a:pPr>
            <a:r>
              <a:rPr lang="pt-BR" sz="2800" b="1" spc="3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CAPITAL SOCIAL</a:t>
            </a:r>
            <a:r>
              <a:rPr lang="pt-BR" sz="2800" b="1" spc="300" dirty="0" smtClean="0"/>
              <a:t> </a:t>
            </a:r>
            <a:endParaRPr lang="en-US" sz="2800" b="1" dirty="0"/>
          </a:p>
        </p:txBody>
      </p:sp>
      <p:sp>
        <p:nvSpPr>
          <p:cNvPr id="6" name="Retângulo de cantos arredondados 5"/>
          <p:cNvSpPr/>
          <p:nvPr/>
        </p:nvSpPr>
        <p:spPr>
          <a:xfrm>
            <a:off x="476250" y="1288896"/>
            <a:ext cx="8229600" cy="5013325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3">
              <a:lnSpc>
                <a:spcPct val="250000"/>
              </a:lnSpc>
              <a:buFontTx/>
              <a:buBlip>
                <a:blip r:embed="rId3"/>
              </a:buBlip>
              <a:defRPr/>
            </a:pPr>
            <a:r>
              <a:rPr lang="pt-BR" altLang="pt-BR" sz="2800" b="1" dirty="0">
                <a:ea typeface="Calibri" pitchFamily="34" charset="0"/>
                <a:cs typeface="Calibri" pitchFamily="34" charset="0"/>
              </a:rPr>
              <a:t>   </a:t>
            </a:r>
            <a:r>
              <a:rPr lang="pt-BR" sz="2800" b="1" dirty="0" smtClean="0"/>
              <a:t>Inter-relações sociais</a:t>
            </a:r>
          </a:p>
          <a:p>
            <a:pPr lvl="3">
              <a:lnSpc>
                <a:spcPct val="250000"/>
              </a:lnSpc>
              <a:buFontTx/>
              <a:buBlip>
                <a:blip r:embed="rId3"/>
              </a:buBlip>
              <a:defRPr/>
            </a:pPr>
            <a:r>
              <a:rPr lang="pt-BR" sz="2800" b="1" dirty="0" smtClean="0"/>
              <a:t>   Propriedade coletiva</a:t>
            </a:r>
          </a:p>
          <a:p>
            <a:pPr lvl="3">
              <a:lnSpc>
                <a:spcPct val="250000"/>
              </a:lnSpc>
              <a:buFontTx/>
              <a:buBlip>
                <a:blip r:embed="rId3"/>
              </a:buBlip>
              <a:defRPr/>
            </a:pPr>
            <a:r>
              <a:rPr lang="pt-BR" sz="2800" b="1" dirty="0" smtClean="0"/>
              <a:t>   Se </a:t>
            </a:r>
            <a:r>
              <a:rPr lang="pt-BR" sz="2800" b="1" dirty="0"/>
              <a:t>aprimora com o uso</a:t>
            </a:r>
            <a:endParaRPr lang="pt-BR" sz="2800" b="1" spc="3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3">
              <a:lnSpc>
                <a:spcPct val="250000"/>
              </a:lnSpc>
              <a:buFontTx/>
              <a:buBlip>
                <a:blip r:embed="rId3"/>
              </a:buBlip>
              <a:defRPr/>
            </a:pP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175602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6749" y="99587"/>
            <a:ext cx="8908609" cy="809133"/>
          </a:xfrm>
        </p:spPr>
        <p:txBody>
          <a:bodyPr>
            <a:normAutofit fontScale="90000"/>
          </a:bodyPr>
          <a:lstStyle/>
          <a:p>
            <a:pPr algn="ctr"/>
            <a:r>
              <a:rPr lang="es-EC" b="1" spc="300" dirty="0" smtClean="0">
                <a:solidFill>
                  <a:srgbClr val="002060"/>
                </a:solidFill>
              </a:rPr>
              <a:t/>
            </a:r>
            <a:br>
              <a:rPr lang="es-EC" b="1" spc="300" dirty="0" smtClean="0">
                <a:solidFill>
                  <a:srgbClr val="002060"/>
                </a:solidFill>
              </a:rPr>
            </a:br>
            <a:r>
              <a:rPr lang="es-EC" b="1" spc="300" dirty="0" smtClean="0">
                <a:solidFill>
                  <a:srgbClr val="002060"/>
                </a:solidFill>
              </a:rPr>
              <a:t/>
            </a:r>
            <a:br>
              <a:rPr lang="es-EC" b="1" spc="300" dirty="0" smtClean="0">
                <a:solidFill>
                  <a:srgbClr val="002060"/>
                </a:solidFill>
              </a:rPr>
            </a:br>
            <a:r>
              <a:rPr lang="pt-BR" sz="3600" b="1" spc="300" dirty="0" smtClean="0">
                <a:solidFill>
                  <a:srgbClr val="002060"/>
                </a:solidFill>
              </a:rPr>
              <a:t>AMBIENTE VIRTUAL ULTRAPASSANDO O </a:t>
            </a:r>
            <a:br>
              <a:rPr lang="pt-BR" sz="3600" b="1" spc="300" dirty="0" smtClean="0">
                <a:solidFill>
                  <a:srgbClr val="002060"/>
                </a:solidFill>
              </a:rPr>
            </a:br>
            <a:r>
              <a:rPr lang="pt-BR" sz="3600" b="1" spc="300" dirty="0" smtClean="0">
                <a:solidFill>
                  <a:srgbClr val="002060"/>
                </a:solidFill>
              </a:rPr>
              <a:t>  AMBIENTE SOCIAL</a:t>
            </a:r>
            <a:r>
              <a:rPr lang="pt-BR" altLang="pt-BR" sz="3200" dirty="0">
                <a:solidFill>
                  <a:srgbClr val="002060"/>
                </a:solidFill>
              </a:rPr>
              <a:t/>
            </a:r>
            <a:br>
              <a:rPr lang="pt-BR" altLang="pt-BR" sz="3200" dirty="0">
                <a:solidFill>
                  <a:srgbClr val="002060"/>
                </a:solidFill>
              </a:rPr>
            </a:br>
            <a:r>
              <a:rPr lang="pt-BR" sz="4000" dirty="0" smtClean="0">
                <a:latin typeface="+mn-lt"/>
                <a:cs typeface="Times New Roman" pitchFamily="18" charset="0"/>
              </a:rPr>
              <a:t/>
            </a:r>
            <a:br>
              <a:rPr lang="pt-BR" sz="4000" dirty="0" smtClean="0">
                <a:latin typeface="+mn-lt"/>
                <a:cs typeface="Times New Roman" pitchFamily="18" charset="0"/>
              </a:rPr>
            </a:br>
            <a:endParaRPr lang="pt-BR" sz="4000" dirty="0"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750" y="1593199"/>
            <a:ext cx="3833050" cy="4137241"/>
          </a:xfrm>
          <a:solidFill>
            <a:srgbClr val="002060"/>
          </a:solidFill>
        </p:spPr>
        <p:txBody>
          <a:bodyPr>
            <a:normAutofit fontScale="92500"/>
          </a:bodyPr>
          <a:lstStyle/>
          <a:p>
            <a:pPr marL="0" lvl="4" indent="0">
              <a:lnSpc>
                <a:spcPct val="134000"/>
              </a:lnSpc>
              <a:spcBef>
                <a:spcPts val="0"/>
              </a:spcBef>
              <a:buClr>
                <a:srgbClr val="993300"/>
              </a:buClr>
              <a:buBlip>
                <a:blip r:embed="rId2"/>
              </a:buBlip>
              <a:defRPr/>
            </a:pPr>
            <a:r>
              <a:rPr lang="pt-BR" sz="2800" b="1" dirty="0" smtClean="0">
                <a:solidFill>
                  <a:schemeClr val="bg1"/>
                </a:solidFill>
              </a:rPr>
              <a:t>  </a:t>
            </a:r>
            <a:r>
              <a:rPr lang="pt-BR" sz="2400" b="1" dirty="0" smtClean="0">
                <a:solidFill>
                  <a:schemeClr val="bg1"/>
                </a:solidFill>
              </a:rPr>
              <a:t>Formação </a:t>
            </a:r>
            <a:r>
              <a:rPr lang="pt-BR" sz="2400" dirty="0" smtClean="0">
                <a:solidFill>
                  <a:schemeClr val="bg1"/>
                </a:solidFill>
              </a:rPr>
              <a:t>: </a:t>
            </a:r>
            <a:r>
              <a:rPr lang="pt-BR" sz="2400" dirty="0">
                <a:solidFill>
                  <a:schemeClr val="bg1"/>
                </a:solidFill>
              </a:rPr>
              <a:t>conectividade </a:t>
            </a:r>
            <a:r>
              <a:rPr lang="pt-BR" sz="2400" dirty="0" smtClean="0">
                <a:solidFill>
                  <a:schemeClr val="bg1"/>
                </a:solidFill>
              </a:rPr>
              <a:t>  </a:t>
            </a:r>
          </a:p>
          <a:p>
            <a:pPr marL="0" lvl="4" indent="0">
              <a:lnSpc>
                <a:spcPct val="134000"/>
              </a:lnSpc>
              <a:spcBef>
                <a:spcPts val="0"/>
              </a:spcBef>
              <a:buClr>
                <a:srgbClr val="993300"/>
              </a:buClr>
              <a:buNone/>
              <a:defRPr/>
            </a:pPr>
            <a:r>
              <a:rPr lang="pt-BR" sz="2400" dirty="0" smtClean="0">
                <a:solidFill>
                  <a:schemeClr val="bg1"/>
                </a:solidFill>
              </a:rPr>
              <a:t>      + escola</a:t>
            </a:r>
          </a:p>
          <a:p>
            <a:pPr marL="0" lvl="4" indent="0">
              <a:lnSpc>
                <a:spcPct val="134000"/>
              </a:lnSpc>
              <a:spcBef>
                <a:spcPts val="0"/>
              </a:spcBef>
              <a:buClr>
                <a:srgbClr val="993300"/>
              </a:buClr>
              <a:buBlip>
                <a:blip r:embed="rId2"/>
              </a:buBlip>
              <a:defRPr/>
            </a:pPr>
            <a:endParaRPr lang="pt-BR" sz="2400" b="1" dirty="0" smtClean="0">
              <a:solidFill>
                <a:schemeClr val="bg1"/>
              </a:solidFill>
            </a:endParaRPr>
          </a:p>
          <a:p>
            <a:pPr marL="0" lvl="4" indent="0">
              <a:lnSpc>
                <a:spcPct val="134000"/>
              </a:lnSpc>
              <a:spcBef>
                <a:spcPts val="0"/>
              </a:spcBef>
              <a:buClr>
                <a:srgbClr val="993300"/>
              </a:buClr>
              <a:buBlip>
                <a:blip r:embed="rId2"/>
              </a:buBlip>
              <a:defRPr/>
            </a:pPr>
            <a:r>
              <a:rPr lang="pt-BR" sz="2400" b="1" dirty="0" smtClean="0">
                <a:solidFill>
                  <a:schemeClr val="bg1"/>
                </a:solidFill>
              </a:rPr>
              <a:t>  Tempo de livre escolha: </a:t>
            </a:r>
          </a:p>
          <a:p>
            <a:pPr marL="0" lvl="4" indent="0">
              <a:lnSpc>
                <a:spcPct val="134000"/>
              </a:lnSpc>
              <a:spcBef>
                <a:spcPts val="0"/>
              </a:spcBef>
              <a:buClr>
                <a:srgbClr val="993300"/>
              </a:buClr>
              <a:buNone/>
              <a:defRPr/>
            </a:pPr>
            <a:r>
              <a:rPr lang="pt-BR" sz="2400" b="1" dirty="0">
                <a:solidFill>
                  <a:schemeClr val="bg1"/>
                </a:solidFill>
              </a:rPr>
              <a:t> </a:t>
            </a:r>
            <a:r>
              <a:rPr lang="pt-BR" sz="2400" b="1" dirty="0" smtClean="0">
                <a:solidFill>
                  <a:schemeClr val="bg1"/>
                </a:solidFill>
              </a:rPr>
              <a:t>     </a:t>
            </a:r>
            <a:r>
              <a:rPr lang="pt-BR" sz="2400" dirty="0" smtClean="0">
                <a:solidFill>
                  <a:schemeClr val="bg1"/>
                </a:solidFill>
              </a:rPr>
              <a:t>mais </a:t>
            </a:r>
            <a:r>
              <a:rPr lang="pt-BR" sz="2400" dirty="0">
                <a:solidFill>
                  <a:schemeClr val="bg1"/>
                </a:solidFill>
              </a:rPr>
              <a:t>útil </a:t>
            </a:r>
            <a:endParaRPr lang="pt-BR" sz="2400" dirty="0" smtClean="0">
              <a:solidFill>
                <a:schemeClr val="bg1"/>
              </a:solidFill>
            </a:endParaRPr>
          </a:p>
          <a:p>
            <a:pPr marL="0" lvl="4" indent="0">
              <a:lnSpc>
                <a:spcPct val="134000"/>
              </a:lnSpc>
              <a:spcBef>
                <a:spcPts val="0"/>
              </a:spcBef>
              <a:buClr>
                <a:srgbClr val="993300"/>
              </a:buClr>
              <a:buNone/>
              <a:defRPr/>
            </a:pPr>
            <a:endParaRPr lang="pt-BR" sz="2400" dirty="0" smtClean="0">
              <a:solidFill>
                <a:schemeClr val="bg1"/>
              </a:solidFill>
            </a:endParaRPr>
          </a:p>
          <a:p>
            <a:pPr marL="0" lvl="4" indent="0">
              <a:lnSpc>
                <a:spcPct val="134000"/>
              </a:lnSpc>
              <a:spcBef>
                <a:spcPts val="0"/>
              </a:spcBef>
              <a:buClr>
                <a:srgbClr val="993300"/>
              </a:buClr>
              <a:buBlip>
                <a:blip r:embed="rId2"/>
              </a:buBlip>
              <a:defRPr/>
            </a:pPr>
            <a:r>
              <a:rPr lang="pt-BR" sz="2400" b="1" dirty="0">
                <a:solidFill>
                  <a:schemeClr val="bg1"/>
                </a:solidFill>
              </a:rPr>
              <a:t> </a:t>
            </a:r>
            <a:r>
              <a:rPr lang="pt-BR" sz="2400" b="1" dirty="0" smtClean="0">
                <a:solidFill>
                  <a:schemeClr val="bg1"/>
                </a:solidFill>
              </a:rPr>
              <a:t> Clientela </a:t>
            </a:r>
            <a:r>
              <a:rPr lang="pt-BR" sz="2400" b="1" dirty="0">
                <a:solidFill>
                  <a:schemeClr val="bg1"/>
                </a:solidFill>
              </a:rPr>
              <a:t>da escola : </a:t>
            </a:r>
            <a:r>
              <a:rPr lang="pt-BR" sz="2400" b="1" dirty="0" smtClean="0">
                <a:solidFill>
                  <a:schemeClr val="bg1"/>
                </a:solidFill>
              </a:rPr>
              <a:t> </a:t>
            </a:r>
          </a:p>
          <a:p>
            <a:pPr marL="0" lvl="4" indent="0">
              <a:lnSpc>
                <a:spcPct val="134000"/>
              </a:lnSpc>
              <a:spcBef>
                <a:spcPts val="0"/>
              </a:spcBef>
              <a:buClr>
                <a:srgbClr val="993300"/>
              </a:buClr>
              <a:buNone/>
              <a:defRPr/>
            </a:pPr>
            <a:r>
              <a:rPr lang="pt-BR" sz="2400" b="1" dirty="0" smtClean="0">
                <a:solidFill>
                  <a:schemeClr val="bg1"/>
                </a:solidFill>
              </a:rPr>
              <a:t>      </a:t>
            </a:r>
            <a:r>
              <a:rPr lang="pt-BR" sz="2400" dirty="0" smtClean="0">
                <a:solidFill>
                  <a:schemeClr val="bg1"/>
                </a:solidFill>
              </a:rPr>
              <a:t>nativos </a:t>
            </a:r>
            <a:r>
              <a:rPr lang="pt-BR" sz="2400" dirty="0">
                <a:solidFill>
                  <a:schemeClr val="bg1"/>
                </a:solidFill>
              </a:rPr>
              <a:t>digitais + adaptados  </a:t>
            </a:r>
          </a:p>
          <a:p>
            <a:pPr marL="0" lvl="4" indent="0">
              <a:lnSpc>
                <a:spcPct val="134000"/>
              </a:lnSpc>
              <a:spcBef>
                <a:spcPts val="0"/>
              </a:spcBef>
              <a:buClr>
                <a:srgbClr val="993300"/>
              </a:buClr>
              <a:buBlip>
                <a:blip r:embed="rId2"/>
              </a:buBlip>
              <a:defRPr/>
            </a:pPr>
            <a:endParaRPr lang="pt-BR" sz="2400" dirty="0">
              <a:solidFill>
                <a:schemeClr val="bg1"/>
              </a:solidFill>
            </a:endParaRPr>
          </a:p>
        </p:txBody>
      </p:sp>
      <p:sp>
        <p:nvSpPr>
          <p:cNvPr id="7" name="Triângulo isósceles 6"/>
          <p:cNvSpPr/>
          <p:nvPr/>
        </p:nvSpPr>
        <p:spPr>
          <a:xfrm rot="5400000">
            <a:off x="2467478" y="3016320"/>
            <a:ext cx="4206440" cy="1221802"/>
          </a:xfrm>
          <a:prstGeom prst="triangle">
            <a:avLst>
              <a:gd name="adj" fmla="val 50734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5181599" y="1354691"/>
            <a:ext cx="3733801" cy="463511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  <a:buSzPct val="111000"/>
              <a:buFont typeface="Wingdings" panose="05000000000000000000" pitchFamily="2" charset="2"/>
              <a:buChar char="Ø"/>
            </a:pPr>
            <a:r>
              <a:rPr lang="pt-BR" sz="2400" b="1" dirty="0" smtClean="0"/>
              <a:t> Sociabilidade </a:t>
            </a:r>
            <a:r>
              <a:rPr lang="pt-BR" sz="2400" b="1" dirty="0"/>
              <a:t>digital: </a:t>
            </a:r>
            <a:endParaRPr lang="pt-BR" sz="2400" b="1" dirty="0" smtClean="0"/>
          </a:p>
          <a:p>
            <a:pPr>
              <a:buClr>
                <a:srgbClr val="C00000"/>
              </a:buClr>
              <a:buSzPct val="111000"/>
            </a:pPr>
            <a:r>
              <a:rPr lang="pt-BR" sz="2400" b="1" dirty="0">
                <a:solidFill>
                  <a:srgbClr val="002060"/>
                </a:solidFill>
              </a:rPr>
              <a:t> </a:t>
            </a:r>
            <a:r>
              <a:rPr lang="pt-BR" sz="2400" b="1" dirty="0" smtClean="0">
                <a:solidFill>
                  <a:srgbClr val="002060"/>
                </a:solidFill>
              </a:rPr>
              <a:t>     </a:t>
            </a:r>
            <a:r>
              <a:rPr lang="pt-BR" sz="2400" dirty="0" smtClean="0">
                <a:solidFill>
                  <a:srgbClr val="002060"/>
                </a:solidFill>
              </a:rPr>
              <a:t>grandes </a:t>
            </a:r>
            <a:r>
              <a:rPr lang="pt-BR" sz="2400" dirty="0">
                <a:solidFill>
                  <a:srgbClr val="002060"/>
                </a:solidFill>
              </a:rPr>
              <a:t>debates virtuais</a:t>
            </a:r>
            <a:endParaRPr lang="pt-BR" sz="2400" b="1" dirty="0"/>
          </a:p>
          <a:p>
            <a:pPr marL="285750" lvl="1" indent="0">
              <a:lnSpc>
                <a:spcPct val="120000"/>
              </a:lnSpc>
              <a:buClr>
                <a:schemeClr val="accent6">
                  <a:lumMod val="75000"/>
                </a:schemeClr>
              </a:buClr>
              <a:buSzPct val="110000"/>
            </a:pPr>
            <a:endParaRPr lang="pt-BR" sz="2400" dirty="0">
              <a:solidFill>
                <a:srgbClr val="002060"/>
              </a:solidFill>
            </a:endParaRPr>
          </a:p>
          <a:p>
            <a:pPr marL="342900" indent="-342900">
              <a:buClr>
                <a:srgbClr val="C00000"/>
              </a:buClr>
              <a:buSzPct val="130000"/>
              <a:buFont typeface="Wingdings" panose="05000000000000000000" pitchFamily="2" charset="2"/>
              <a:buChar char="Ø"/>
            </a:pPr>
            <a:r>
              <a:rPr lang="pt-BR" sz="2400" b="1" dirty="0" smtClean="0"/>
              <a:t> </a:t>
            </a:r>
            <a:r>
              <a:rPr lang="pt-BR" sz="2400" b="1" dirty="0">
                <a:solidFill>
                  <a:srgbClr val="002060"/>
                </a:solidFill>
              </a:rPr>
              <a:t>Transição </a:t>
            </a:r>
            <a:r>
              <a:rPr lang="pt-BR" sz="2400" b="1" dirty="0" smtClean="0">
                <a:solidFill>
                  <a:srgbClr val="002060"/>
                </a:solidFill>
              </a:rPr>
              <a:t>: </a:t>
            </a:r>
            <a:r>
              <a:rPr lang="pt-BR" sz="2400" dirty="0" smtClean="0">
                <a:solidFill>
                  <a:srgbClr val="002060"/>
                </a:solidFill>
              </a:rPr>
              <a:t>tradicional </a:t>
            </a:r>
            <a:r>
              <a:rPr lang="pt-BR" sz="2400" dirty="0">
                <a:solidFill>
                  <a:srgbClr val="002060"/>
                </a:solidFill>
              </a:rPr>
              <a:t>/ </a:t>
            </a:r>
            <a:r>
              <a:rPr lang="pt-BR" sz="2400" dirty="0" smtClean="0">
                <a:solidFill>
                  <a:srgbClr val="002060"/>
                </a:solidFill>
              </a:rPr>
              <a:t>  </a:t>
            </a:r>
          </a:p>
          <a:p>
            <a:pPr>
              <a:buClr>
                <a:srgbClr val="C00000"/>
              </a:buClr>
              <a:buSzPct val="130000"/>
            </a:pP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smtClean="0">
                <a:solidFill>
                  <a:srgbClr val="002060"/>
                </a:solidFill>
              </a:rPr>
              <a:t>      moderno</a:t>
            </a:r>
            <a:endParaRPr lang="pt-BR" sz="2400" dirty="0">
              <a:solidFill>
                <a:srgbClr val="002060"/>
              </a:solidFill>
            </a:endParaRPr>
          </a:p>
          <a:p>
            <a:pPr marL="628650" lvl="1" indent="-342900">
              <a:buClr>
                <a:schemeClr val="accent6">
                  <a:lumMod val="75000"/>
                </a:schemeClr>
              </a:buClr>
              <a:buSzPct val="110000"/>
              <a:buFont typeface="Arial" panose="020B0604020202020204" pitchFamily="34" charset="0"/>
              <a:buChar char="•"/>
            </a:pPr>
            <a:endParaRPr lang="pt-BR" sz="2400" dirty="0" smtClean="0">
              <a:solidFill>
                <a:srgbClr val="002060"/>
              </a:solidFill>
            </a:endParaRPr>
          </a:p>
          <a:p>
            <a:pPr marL="628650" lvl="1" indent="-342900">
              <a:buClr>
                <a:schemeClr val="accent6">
                  <a:lumMod val="75000"/>
                </a:schemeClr>
              </a:buClr>
              <a:buSzPct val="110000"/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rgbClr val="002060"/>
                </a:solidFill>
              </a:rPr>
              <a:t>Valor </a:t>
            </a:r>
            <a:r>
              <a:rPr lang="pt-BR" sz="2400" dirty="0">
                <a:solidFill>
                  <a:srgbClr val="002060"/>
                </a:solidFill>
              </a:rPr>
              <a:t>da </a:t>
            </a:r>
            <a:r>
              <a:rPr lang="pt-BR" sz="2400" dirty="0" smtClean="0">
                <a:solidFill>
                  <a:srgbClr val="002060"/>
                </a:solidFill>
              </a:rPr>
              <a:t>sociabilidade: </a:t>
            </a:r>
            <a:endParaRPr lang="pt-BR" sz="2400" dirty="0">
              <a:solidFill>
                <a:srgbClr val="002060"/>
              </a:solidFill>
            </a:endParaRPr>
          </a:p>
          <a:p>
            <a:pPr marL="285750" lvl="1">
              <a:buClr>
                <a:schemeClr val="accent6">
                  <a:lumMod val="75000"/>
                </a:schemeClr>
              </a:buClr>
              <a:buSzPct val="110000"/>
            </a:pPr>
            <a:r>
              <a:rPr lang="pt-BR" sz="2400" dirty="0" smtClean="0">
                <a:solidFill>
                  <a:srgbClr val="002060"/>
                </a:solidFill>
              </a:rPr>
              <a:t>      </a:t>
            </a:r>
            <a:r>
              <a:rPr lang="pt-BR" sz="2400" i="1" dirty="0" smtClean="0">
                <a:solidFill>
                  <a:srgbClr val="002060"/>
                </a:solidFill>
              </a:rPr>
              <a:t>assistência </a:t>
            </a:r>
            <a:r>
              <a:rPr lang="pt-BR" sz="2400" i="1" dirty="0">
                <a:solidFill>
                  <a:srgbClr val="002060"/>
                </a:solidFill>
              </a:rPr>
              <a:t>às aulas</a:t>
            </a:r>
            <a:endParaRPr lang="pt-BR" sz="2400" i="1" dirty="0" smtClean="0">
              <a:solidFill>
                <a:srgbClr val="002060"/>
              </a:solidFill>
            </a:endParaRPr>
          </a:p>
          <a:p>
            <a:pPr marL="628650" lvl="1" indent="-342900">
              <a:buClr>
                <a:schemeClr val="accent6">
                  <a:lumMod val="75000"/>
                </a:schemeClr>
              </a:buClr>
              <a:buSzPct val="110000"/>
              <a:buFont typeface="Arial" panose="020B0604020202020204" pitchFamily="34" charset="0"/>
              <a:buChar char="•"/>
            </a:pPr>
            <a:endParaRPr lang="pt-BR" sz="2400" dirty="0" smtClean="0">
              <a:solidFill>
                <a:srgbClr val="002060"/>
              </a:solidFill>
            </a:endParaRPr>
          </a:p>
          <a:p>
            <a:pPr marL="628650" lvl="1" indent="-342900">
              <a:buClr>
                <a:schemeClr val="accent6">
                  <a:lumMod val="75000"/>
                </a:schemeClr>
              </a:buClr>
              <a:buSzPct val="110000"/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rgbClr val="002060"/>
                </a:solidFill>
              </a:rPr>
              <a:t>Distrações institucionalizadas</a:t>
            </a:r>
            <a:endParaRPr lang="pt-BR" sz="2400" b="1" spc="3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lnSpc>
                <a:spcPct val="11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pt-BR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9076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>
            <a:normAutofit fontScale="90000"/>
          </a:bodyPr>
          <a:lstStyle/>
          <a:p>
            <a:pPr marL="342900" indent="-342900" algn="ctr"/>
            <a:r>
              <a:rPr lang="pt-BR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/>
            </a:r>
            <a:br>
              <a:rPr lang="pt-BR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pt-BR" sz="4000" b="1" spc="3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DIMENSÕES DE INOVAÇÃO</a:t>
            </a:r>
            <a:br>
              <a:rPr lang="pt-BR" sz="4000" b="1" spc="3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pt-BR" sz="4000" b="1" spc="3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ensino e aprendizado</a:t>
            </a:r>
            <a:r>
              <a:rPr lang="pt-BR" sz="4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/>
            </a:r>
            <a:br>
              <a:rPr lang="pt-BR" sz="4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  <a:buClr>
                <a:srgbClr val="FFC000"/>
              </a:buClr>
              <a:buSzPct val="150000"/>
              <a:buFont typeface="Wingdings" panose="05000000000000000000" pitchFamily="2" charset="2"/>
              <a:buChar char="§"/>
            </a:pPr>
            <a:endParaRPr lang="es-ES" sz="2400" b="1" dirty="0" smtClean="0">
              <a:solidFill>
                <a:srgbClr val="002060"/>
              </a:solidFill>
            </a:endParaRPr>
          </a:p>
          <a:p>
            <a:pPr>
              <a:lnSpc>
                <a:spcPct val="130000"/>
              </a:lnSpc>
              <a:spcBef>
                <a:spcPts val="0"/>
              </a:spcBef>
              <a:buClr>
                <a:srgbClr val="FFC000"/>
              </a:buClr>
              <a:buSzPct val="150000"/>
              <a:buFont typeface="Wingdings" panose="05000000000000000000" pitchFamily="2" charset="2"/>
              <a:buChar char="§"/>
            </a:pPr>
            <a:r>
              <a:rPr lang="pt-BR" sz="2400" dirty="0" smtClean="0">
                <a:solidFill>
                  <a:srgbClr val="002060"/>
                </a:solidFill>
              </a:rPr>
              <a:t>Renovação curricular</a:t>
            </a:r>
          </a:p>
          <a:p>
            <a:pPr>
              <a:lnSpc>
                <a:spcPct val="130000"/>
              </a:lnSpc>
              <a:spcBef>
                <a:spcPts val="0"/>
              </a:spcBef>
              <a:buClr>
                <a:srgbClr val="FFC000"/>
              </a:buClr>
              <a:buSzPct val="150000"/>
              <a:buFont typeface="Wingdings" panose="05000000000000000000" pitchFamily="2" charset="2"/>
              <a:buChar char="§"/>
            </a:pPr>
            <a:endParaRPr lang="pt-BR" sz="2400" dirty="0" smtClean="0">
              <a:solidFill>
                <a:srgbClr val="002060"/>
              </a:solidFill>
            </a:endParaRPr>
          </a:p>
          <a:p>
            <a:pPr>
              <a:lnSpc>
                <a:spcPct val="130000"/>
              </a:lnSpc>
              <a:spcBef>
                <a:spcPts val="0"/>
              </a:spcBef>
              <a:buClr>
                <a:srgbClr val="FFC000"/>
              </a:buClr>
              <a:buSzPct val="150000"/>
              <a:buFont typeface="Wingdings" panose="05000000000000000000" pitchFamily="2" charset="2"/>
              <a:buChar char="§"/>
            </a:pPr>
            <a:r>
              <a:rPr lang="pt-BR" sz="2400" dirty="0" smtClean="0">
                <a:solidFill>
                  <a:srgbClr val="002060"/>
                </a:solidFill>
              </a:rPr>
              <a:t> Renovação didática</a:t>
            </a:r>
          </a:p>
          <a:p>
            <a:pPr>
              <a:lnSpc>
                <a:spcPct val="130000"/>
              </a:lnSpc>
              <a:spcBef>
                <a:spcPts val="0"/>
              </a:spcBef>
              <a:buClr>
                <a:srgbClr val="FFC000"/>
              </a:buClr>
              <a:buSzPct val="150000"/>
              <a:buFont typeface="Wingdings" panose="05000000000000000000" pitchFamily="2" charset="2"/>
              <a:buChar char="§"/>
            </a:pPr>
            <a:endParaRPr lang="pt-BR" sz="2400" dirty="0" smtClean="0">
              <a:solidFill>
                <a:srgbClr val="002060"/>
              </a:solidFill>
            </a:endParaRPr>
          </a:p>
          <a:p>
            <a:pPr>
              <a:lnSpc>
                <a:spcPct val="130000"/>
              </a:lnSpc>
              <a:spcBef>
                <a:spcPts val="0"/>
              </a:spcBef>
              <a:buClr>
                <a:srgbClr val="FFC000"/>
              </a:buClr>
              <a:buSzPct val="150000"/>
              <a:buFont typeface="Wingdings" panose="05000000000000000000" pitchFamily="2" charset="2"/>
              <a:buChar char="§"/>
            </a:pPr>
            <a:r>
              <a:rPr lang="pt-BR" sz="2400" dirty="0" smtClean="0">
                <a:solidFill>
                  <a:srgbClr val="002060"/>
                </a:solidFill>
              </a:rPr>
              <a:t> Avaliação</a:t>
            </a:r>
            <a:br>
              <a:rPr lang="pt-BR" sz="2400" dirty="0" smtClean="0">
                <a:solidFill>
                  <a:srgbClr val="002060"/>
                </a:solidFill>
              </a:rPr>
            </a:br>
            <a:endParaRPr lang="pt-BR" sz="2400" dirty="0" smtClean="0">
              <a:solidFill>
                <a:srgbClr val="002060"/>
              </a:solidFill>
            </a:endParaRPr>
          </a:p>
          <a:p>
            <a:pPr>
              <a:lnSpc>
                <a:spcPct val="130000"/>
              </a:lnSpc>
              <a:spcBef>
                <a:spcPts val="0"/>
              </a:spcBef>
              <a:buClr>
                <a:srgbClr val="FFC000"/>
              </a:buClr>
              <a:buSzPct val="150000"/>
              <a:buFont typeface="Wingdings" panose="05000000000000000000" pitchFamily="2" charset="2"/>
              <a:buChar char="§"/>
            </a:pPr>
            <a:r>
              <a:rPr lang="pt-BR" sz="2400" dirty="0" smtClean="0">
                <a:solidFill>
                  <a:srgbClr val="002060"/>
                </a:solidFill>
              </a:rPr>
              <a:t> As escolas como centros de educação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Clr>
                <a:srgbClr val="FFC000"/>
              </a:buClr>
              <a:buSzPct val="150000"/>
              <a:buNone/>
            </a:pPr>
            <a:endParaRPr lang="pt-BR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84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438912"/>
            <a:ext cx="7998883" cy="1088136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es-ES" sz="3600" b="1" spc="300" dirty="0" smtClean="0">
                <a:solidFill>
                  <a:schemeClr val="bg1"/>
                </a:solidFill>
              </a:rPr>
              <a:t/>
            </a:r>
            <a:br>
              <a:rPr lang="es-ES" sz="3600" b="1" spc="300" dirty="0" smtClean="0">
                <a:solidFill>
                  <a:schemeClr val="bg1"/>
                </a:solidFill>
              </a:rPr>
            </a:br>
            <a:r>
              <a:rPr lang="pt-BR" sz="3100" b="1" spc="300" dirty="0" smtClean="0">
                <a:solidFill>
                  <a:schemeClr val="bg1"/>
                </a:solidFill>
              </a:rPr>
              <a:t>CAPITAL SOCIAL e </a:t>
            </a:r>
            <a:r>
              <a:rPr lang="pt-BR" sz="3100" b="1" spc="300" dirty="0">
                <a:solidFill>
                  <a:schemeClr val="bg1"/>
                </a:solidFill>
              </a:rPr>
              <a:t>RENOVAÇÃO </a:t>
            </a:r>
            <a:r>
              <a:rPr lang="pt-BR" sz="3100" b="1" spc="300" dirty="0" smtClean="0">
                <a:solidFill>
                  <a:schemeClr val="bg1"/>
                </a:solidFill>
              </a:rPr>
              <a:t>CURRICULAR</a:t>
            </a:r>
            <a:br>
              <a:rPr lang="pt-BR" sz="3100" b="1" spc="300" dirty="0" smtClean="0">
                <a:solidFill>
                  <a:schemeClr val="bg1"/>
                </a:solidFill>
              </a:rPr>
            </a:br>
            <a:r>
              <a:rPr lang="pt-BR" sz="3100" b="1" spc="300" dirty="0" smtClean="0">
                <a:solidFill>
                  <a:schemeClr val="bg1"/>
                </a:solidFill>
              </a:rPr>
              <a:t>- </a:t>
            </a:r>
            <a:r>
              <a:rPr lang="pt-BR" sz="3100" b="1" spc="300" dirty="0" smtClean="0">
                <a:solidFill>
                  <a:schemeClr val="bg1"/>
                </a:solidFill>
              </a:rPr>
              <a:t>competências </a:t>
            </a:r>
            <a:r>
              <a:rPr lang="pt-BR" sz="3100" b="1" spc="300" dirty="0" smtClean="0">
                <a:solidFill>
                  <a:schemeClr val="bg1"/>
                </a:solidFill>
              </a:rPr>
              <a:t>- </a:t>
            </a:r>
            <a:r>
              <a:rPr lang="pt-BR" sz="3100" dirty="0" smtClean="0"/>
              <a:t/>
            </a:r>
            <a:br>
              <a:rPr lang="pt-BR" sz="3100" dirty="0" smtClean="0"/>
            </a:br>
            <a:endParaRPr lang="pt-BR" sz="31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49" y="1728215"/>
            <a:ext cx="7998883" cy="4555067"/>
          </a:xfrm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rgbClr val="FFC000"/>
              </a:buClr>
              <a:buSzPct val="110000"/>
              <a:buFont typeface="Wingdings" panose="05000000000000000000" pitchFamily="2" charset="2"/>
              <a:buChar char="§"/>
            </a:pPr>
            <a:r>
              <a:rPr lang="pt-BR" sz="2400" dirty="0"/>
              <a:t>Competências </a:t>
            </a:r>
            <a:r>
              <a:rPr lang="pt-BR" sz="2400" dirty="0" smtClean="0"/>
              <a:t>interdisciplinares e interculturais</a:t>
            </a:r>
          </a:p>
          <a:p>
            <a:pPr>
              <a:lnSpc>
                <a:spcPct val="150000"/>
              </a:lnSpc>
              <a:buClr>
                <a:srgbClr val="FFC000"/>
              </a:buClr>
              <a:buSzPct val="110000"/>
              <a:buFont typeface="Wingdings" panose="05000000000000000000" pitchFamily="2" charset="2"/>
              <a:buChar char="§"/>
            </a:pPr>
            <a:r>
              <a:rPr lang="pt-BR" sz="2400" dirty="0" smtClean="0"/>
              <a:t> Foco prioritário</a:t>
            </a:r>
            <a:endParaRPr lang="pt-BR" sz="2400" dirty="0"/>
          </a:p>
          <a:p>
            <a:pPr lvl="2">
              <a:lnSpc>
                <a:spcPct val="150000"/>
              </a:lnSpc>
              <a:buClr>
                <a:srgbClr val="C00000"/>
              </a:buClr>
              <a:buSzPct val="121000"/>
              <a:buFont typeface="Wingdings" panose="05000000000000000000" pitchFamily="2" charset="2"/>
              <a:buChar char="§"/>
            </a:pPr>
            <a:r>
              <a:rPr lang="pt-BR" sz="2400" dirty="0"/>
              <a:t>D</a:t>
            </a:r>
            <a:r>
              <a:rPr lang="pt-BR" sz="2400" dirty="0" smtClean="0"/>
              <a:t>escartar o relevante</a:t>
            </a:r>
          </a:p>
          <a:p>
            <a:pPr lvl="2">
              <a:lnSpc>
                <a:spcPct val="120000"/>
              </a:lnSpc>
              <a:buClr>
                <a:srgbClr val="C00000"/>
              </a:buClr>
              <a:buSzPct val="121000"/>
              <a:buFont typeface="Wingdings" panose="05000000000000000000" pitchFamily="2" charset="2"/>
              <a:buChar char="§"/>
            </a:pPr>
            <a:r>
              <a:rPr lang="pt-BR" sz="2400" dirty="0" smtClean="0"/>
              <a:t>Inter superficialidade </a:t>
            </a:r>
            <a:r>
              <a:rPr lang="pt-BR" sz="2400" dirty="0"/>
              <a:t>enciclopédica   </a:t>
            </a:r>
          </a:p>
          <a:p>
            <a:pPr lvl="2">
              <a:lnSpc>
                <a:spcPct val="120000"/>
              </a:lnSpc>
              <a:buClr>
                <a:srgbClr val="C00000"/>
              </a:buClr>
              <a:buSzPct val="121000"/>
              <a:buFont typeface="Wingdings" panose="05000000000000000000" pitchFamily="2" charset="2"/>
              <a:buChar char="§"/>
            </a:pPr>
            <a:r>
              <a:rPr lang="pt-BR" sz="2400" dirty="0"/>
              <a:t>Generalidades / Primeiros ministros</a:t>
            </a:r>
            <a:r>
              <a:rPr lang="pt-BR" sz="2400" b="1" dirty="0"/>
              <a:t> </a:t>
            </a:r>
            <a:endParaRPr lang="pt-BR" sz="2400" dirty="0"/>
          </a:p>
          <a:p>
            <a:pPr>
              <a:lnSpc>
                <a:spcPct val="150000"/>
              </a:lnSpc>
              <a:buClr>
                <a:srgbClr val="FFC000"/>
              </a:buClr>
              <a:buSzPct val="110000"/>
              <a:buFont typeface="Wingdings" panose="05000000000000000000" pitchFamily="2" charset="2"/>
              <a:buChar char="§"/>
            </a:pPr>
            <a:r>
              <a:rPr lang="pt-BR" sz="2400" dirty="0" smtClean="0"/>
              <a:t>Recuperar </a:t>
            </a:r>
            <a:r>
              <a:rPr lang="pt-BR" sz="2400" dirty="0"/>
              <a:t>conceito de disciplina associado a temas </a:t>
            </a:r>
            <a:r>
              <a:rPr lang="pt-BR" sz="2400" dirty="0" smtClean="0"/>
              <a:t>críticos</a:t>
            </a:r>
          </a:p>
          <a:p>
            <a:pPr>
              <a:lnSpc>
                <a:spcPct val="150000"/>
              </a:lnSpc>
              <a:buClr>
                <a:srgbClr val="FFC000"/>
              </a:buClr>
              <a:buSzPct val="110000"/>
              <a:buFont typeface="Wingdings" panose="05000000000000000000" pitchFamily="2" charset="2"/>
              <a:buChar char="§"/>
            </a:pPr>
            <a:r>
              <a:rPr lang="pt-BR" sz="2400" dirty="0" smtClean="0"/>
              <a:t>Adaptação </a:t>
            </a:r>
            <a:r>
              <a:rPr lang="pt-BR" sz="2400" dirty="0"/>
              <a:t>do saber como um processo de </a:t>
            </a:r>
            <a:r>
              <a:rPr lang="pt-BR" sz="2400" dirty="0" smtClean="0"/>
              <a:t>criação</a:t>
            </a:r>
          </a:p>
          <a:p>
            <a:pPr>
              <a:lnSpc>
                <a:spcPct val="150000"/>
              </a:lnSpc>
              <a:buClr>
                <a:srgbClr val="FFC000"/>
              </a:buClr>
              <a:buSzPct val="110000"/>
              <a:buFont typeface="Wingdings" panose="05000000000000000000" pitchFamily="2" charset="2"/>
              <a:buChar char="§"/>
            </a:pPr>
            <a:endParaRPr lang="pt-BR" sz="2400" dirty="0"/>
          </a:p>
          <a:p>
            <a:pPr marL="0" lvl="0" indent="0">
              <a:lnSpc>
                <a:spcPct val="120000"/>
              </a:lnSpc>
              <a:buClr>
                <a:srgbClr val="C00000"/>
              </a:buClr>
              <a:buNone/>
            </a:pPr>
            <a:endParaRPr lang="pt-BR" sz="2400" dirty="0" smtClean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9062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>
            <a:noAutofit/>
          </a:bodyPr>
          <a:lstStyle/>
          <a:p>
            <a:pPr algn="ctr"/>
            <a:r>
              <a:rPr lang="es-ES" sz="3200" b="1" spc="300" dirty="0" smtClean="0">
                <a:solidFill>
                  <a:schemeClr val="bg1"/>
                </a:solidFill>
              </a:rPr>
              <a:t/>
            </a:r>
            <a:br>
              <a:rPr lang="es-ES" sz="3200" b="1" spc="300" dirty="0" smtClean="0">
                <a:solidFill>
                  <a:schemeClr val="bg1"/>
                </a:solidFill>
              </a:rPr>
            </a:br>
            <a:r>
              <a:rPr lang="pt-BR" sz="2800" b="1" spc="300" dirty="0">
                <a:solidFill>
                  <a:schemeClr val="bg1"/>
                </a:solidFill>
              </a:rPr>
              <a:t>CAPITAL SOCIAL e RENOVAÇÃO </a:t>
            </a:r>
            <a:r>
              <a:rPr lang="pt-BR" sz="2800" b="1" spc="300" dirty="0" smtClean="0">
                <a:solidFill>
                  <a:schemeClr val="bg1"/>
                </a:solidFill>
              </a:rPr>
              <a:t>DIDÁTICA</a:t>
            </a:r>
            <a:r>
              <a:rPr lang="pt-BR" sz="2800" spc="300" dirty="0" smtClean="0">
                <a:solidFill>
                  <a:schemeClr val="bg1"/>
                </a:solidFill>
              </a:rPr>
              <a:t/>
            </a:r>
            <a:br>
              <a:rPr lang="pt-BR" sz="2800" spc="300" dirty="0" smtClean="0">
                <a:solidFill>
                  <a:schemeClr val="bg1"/>
                </a:solidFill>
              </a:rPr>
            </a:br>
            <a:endParaRPr lang="pt-BR" sz="2800" spc="300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>
              <a:lnSpc>
                <a:spcPct val="124000"/>
              </a:lnSpc>
              <a:buClr>
                <a:srgbClr val="FFC000"/>
              </a:buClr>
              <a:buSzPct val="119000"/>
              <a:buFont typeface="Wingdings" panose="05000000000000000000" pitchFamily="2" charset="2"/>
              <a:buChar char="§"/>
            </a:pPr>
            <a:r>
              <a:rPr lang="pt-BR" sz="2400" b="1" dirty="0" smtClean="0"/>
              <a:t>Professores e alunos </a:t>
            </a:r>
            <a:r>
              <a:rPr lang="pt-BR" sz="2400" b="1" dirty="0"/>
              <a:t>conectados</a:t>
            </a:r>
            <a:r>
              <a:rPr lang="pt-BR" sz="2400" dirty="0"/>
              <a:t>: </a:t>
            </a:r>
            <a:r>
              <a:rPr lang="pt-BR" sz="2400" dirty="0" smtClean="0"/>
              <a:t>aprendizes ativos</a:t>
            </a:r>
            <a:r>
              <a:rPr lang="pt-BR" sz="2400" dirty="0"/>
              <a:t>, </a:t>
            </a:r>
            <a:r>
              <a:rPr lang="pt-BR" sz="2400" dirty="0" smtClean="0"/>
              <a:t>construtores e </a:t>
            </a:r>
            <a:r>
              <a:rPr lang="pt-BR" sz="2400" dirty="0"/>
              <a:t>consumidores </a:t>
            </a:r>
            <a:r>
              <a:rPr lang="pt-BR" sz="2400" dirty="0" smtClean="0"/>
              <a:t>do saber</a:t>
            </a:r>
            <a:endParaRPr lang="pt-BR" sz="2400" dirty="0"/>
          </a:p>
          <a:p>
            <a:pPr lvl="0">
              <a:buClr>
                <a:srgbClr val="FFC000"/>
              </a:buClr>
              <a:buSzPct val="119000"/>
              <a:buFont typeface="Wingdings" panose="05000000000000000000" pitchFamily="2" charset="2"/>
              <a:buChar char="§"/>
            </a:pPr>
            <a:endParaRPr lang="pt-BR" sz="2400" b="1" dirty="0" smtClean="0"/>
          </a:p>
          <a:p>
            <a:pPr>
              <a:buClr>
                <a:srgbClr val="FFC000"/>
              </a:buClr>
              <a:buSzPct val="119000"/>
              <a:buFont typeface="Wingdings" panose="05000000000000000000" pitchFamily="2" charset="2"/>
              <a:buChar char="§"/>
            </a:pPr>
            <a:r>
              <a:rPr lang="pt-BR" sz="2400" b="1" dirty="0" smtClean="0"/>
              <a:t>Respeito às diferenças: </a:t>
            </a:r>
            <a:r>
              <a:rPr lang="pt-BR" sz="2400" dirty="0" smtClean="0"/>
              <a:t>utilidade do conhecimento para </a:t>
            </a:r>
          </a:p>
          <a:p>
            <a:pPr marL="0" indent="0">
              <a:buClr>
                <a:srgbClr val="FFC000"/>
              </a:buClr>
              <a:buSzPct val="119000"/>
              <a:buNone/>
            </a:pPr>
            <a:r>
              <a:rPr lang="pt-BR" sz="2400" dirty="0"/>
              <a:t> </a:t>
            </a:r>
            <a:r>
              <a:rPr lang="pt-BR" sz="2400" dirty="0" smtClean="0"/>
              <a:t>   cada aluno</a:t>
            </a:r>
            <a:endParaRPr lang="pt-BR" sz="2400" dirty="0"/>
          </a:p>
          <a:p>
            <a:pPr marL="0" lvl="0" indent="0">
              <a:buClr>
                <a:srgbClr val="FFC000"/>
              </a:buClr>
              <a:buSzPct val="119000"/>
              <a:buNone/>
            </a:pPr>
            <a:r>
              <a:rPr lang="pt-BR" sz="2400" dirty="0" smtClean="0"/>
              <a:t>                    </a:t>
            </a:r>
          </a:p>
          <a:p>
            <a:pPr marL="0" lvl="0" indent="0" algn="ctr">
              <a:buClr>
                <a:srgbClr val="FFC000"/>
              </a:buClr>
              <a:buSzPct val="119000"/>
              <a:buNone/>
            </a:pPr>
            <a:r>
              <a:rPr lang="pt-BR" sz="2400" dirty="0" smtClean="0"/>
              <a:t>“customização”   </a:t>
            </a:r>
            <a:r>
              <a:rPr lang="pt-BR" b="1" dirty="0" smtClean="0">
                <a:solidFill>
                  <a:srgbClr val="C00000"/>
                </a:solidFill>
              </a:rPr>
              <a:t>X</a:t>
            </a:r>
            <a:r>
              <a:rPr lang="pt-BR" sz="2400" dirty="0" smtClean="0"/>
              <a:t>   “</a:t>
            </a:r>
            <a:r>
              <a:rPr lang="pt-BR" sz="2400" dirty="0" err="1" smtClean="0"/>
              <a:t>O</a:t>
            </a:r>
            <a:r>
              <a:rPr lang="pt-BR" sz="2400" i="1" dirty="0" err="1" smtClean="0"/>
              <a:t>ne</a:t>
            </a:r>
            <a:r>
              <a:rPr lang="pt-BR" sz="2400" i="1" dirty="0" smtClean="0"/>
              <a:t> </a:t>
            </a:r>
            <a:r>
              <a:rPr lang="pt-BR" sz="2400" i="1" dirty="0" err="1" smtClean="0"/>
              <a:t>size</a:t>
            </a:r>
            <a:r>
              <a:rPr lang="pt-BR" sz="2400" i="1" dirty="0" smtClean="0"/>
              <a:t> </a:t>
            </a:r>
            <a:r>
              <a:rPr lang="pt-BR" sz="2400" i="1" dirty="0" err="1" smtClean="0"/>
              <a:t>fits</a:t>
            </a:r>
            <a:r>
              <a:rPr lang="pt-BR" sz="2400" i="1" dirty="0" smtClean="0"/>
              <a:t> </a:t>
            </a:r>
            <a:r>
              <a:rPr lang="pt-BR" sz="2400" i="1" dirty="0" err="1" smtClean="0"/>
              <a:t>all</a:t>
            </a:r>
            <a:r>
              <a:rPr lang="pt-BR" sz="2400" i="1" dirty="0" smtClean="0"/>
              <a:t>”</a:t>
            </a:r>
          </a:p>
          <a:p>
            <a:pPr lvl="0">
              <a:buClr>
                <a:srgbClr val="FFC000"/>
              </a:buClr>
              <a:buSzPct val="119000"/>
              <a:buFont typeface="Wingdings" panose="05000000000000000000" pitchFamily="2" charset="2"/>
              <a:buChar char="§"/>
            </a:pPr>
            <a:endParaRPr lang="pt-BR" sz="2400" i="1" dirty="0" smtClean="0"/>
          </a:p>
          <a:p>
            <a:pPr marL="457200" lvl="1" indent="0">
              <a:buNone/>
            </a:pPr>
            <a:endParaRPr lang="pt-BR" sz="2600" dirty="0" smtClean="0"/>
          </a:p>
          <a:p>
            <a:pPr lvl="0"/>
            <a:endParaRPr lang="pt-BR" sz="2400" dirty="0" smtClean="0"/>
          </a:p>
          <a:p>
            <a:pPr marL="0" indent="0">
              <a:buClr>
                <a:srgbClr val="FFC000"/>
              </a:buClr>
              <a:buSzPct val="120000"/>
              <a:buNone/>
            </a:pPr>
            <a:endParaRPr lang="pt-BR" dirty="0" smtClean="0"/>
          </a:p>
          <a:p>
            <a:pPr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endParaRPr lang="es-ES" dirty="0" smtClean="0"/>
          </a:p>
          <a:p>
            <a:pPr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endParaRPr lang="es-ES" dirty="0" smtClean="0"/>
          </a:p>
          <a:p>
            <a:pPr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endParaRPr lang="es-ES" dirty="0"/>
          </a:p>
          <a:p>
            <a:pPr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endParaRPr lang="es-ES" dirty="0" smtClean="0"/>
          </a:p>
          <a:p>
            <a:pPr marL="0" indent="0">
              <a:buNone/>
            </a:pPr>
            <a:endParaRPr lang="pt-BR" dirty="0"/>
          </a:p>
          <a:p>
            <a:pPr lvl="0"/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3472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es-ES" sz="3600" b="1" spc="300" dirty="0" smtClean="0">
                <a:solidFill>
                  <a:schemeClr val="bg1"/>
                </a:solidFill>
              </a:rPr>
              <a:t/>
            </a:r>
            <a:br>
              <a:rPr lang="es-ES" sz="3600" b="1" spc="300" dirty="0" smtClean="0">
                <a:solidFill>
                  <a:schemeClr val="bg1"/>
                </a:solidFill>
              </a:rPr>
            </a:br>
            <a:r>
              <a:rPr lang="pt-BR" sz="3600" b="1" spc="300" dirty="0">
                <a:solidFill>
                  <a:schemeClr val="bg1"/>
                </a:solidFill>
              </a:rPr>
              <a:t>CAPITAL SOCIAL e </a:t>
            </a:r>
            <a:r>
              <a:rPr lang="es-ES" sz="3600" b="1" spc="300" dirty="0" smtClean="0">
                <a:solidFill>
                  <a:schemeClr val="bg1"/>
                </a:solidFill>
              </a:rPr>
              <a:t>AVALIAÇÃO </a:t>
            </a:r>
            <a:r>
              <a:rPr lang="pt-BR" sz="4000" spc="300" dirty="0" smtClean="0">
                <a:solidFill>
                  <a:schemeClr val="bg1"/>
                </a:solidFill>
              </a:rPr>
              <a:t/>
            </a:r>
            <a:br>
              <a:rPr lang="pt-BR" sz="4000" spc="300" dirty="0" smtClean="0">
                <a:solidFill>
                  <a:schemeClr val="bg1"/>
                </a:solidFill>
              </a:rPr>
            </a:br>
            <a:endParaRPr lang="pt-BR" sz="4000" spc="300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49" y="1825625"/>
            <a:ext cx="8049683" cy="4761442"/>
          </a:xfrm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Clr>
                <a:srgbClr val="FFC000"/>
              </a:buClr>
              <a:buSzPct val="140000"/>
              <a:buNone/>
            </a:pPr>
            <a:r>
              <a:rPr lang="es-ES" dirty="0"/>
              <a:t> </a:t>
            </a:r>
            <a:r>
              <a:rPr lang="es-ES" dirty="0" smtClean="0"/>
              <a:t> </a:t>
            </a:r>
            <a:endParaRPr lang="pt-BR" sz="3200" dirty="0"/>
          </a:p>
          <a:p>
            <a:pPr lvl="0">
              <a:buClr>
                <a:srgbClr val="FFC000"/>
              </a:buClr>
              <a:buSzPct val="140000"/>
              <a:buFont typeface="Wingdings" panose="05000000000000000000" pitchFamily="2" charset="2"/>
              <a:buChar char="§"/>
            </a:pPr>
            <a:r>
              <a:rPr lang="pt-BR" sz="3200" dirty="0"/>
              <a:t>  Educação para a vida: </a:t>
            </a:r>
            <a:r>
              <a:rPr lang="pt-BR" sz="3200" i="1" dirty="0"/>
              <a:t>não para os </a:t>
            </a:r>
            <a:r>
              <a:rPr lang="pt-BR" sz="3200" i="1" dirty="0" smtClean="0"/>
              <a:t>exames </a:t>
            </a:r>
          </a:p>
          <a:p>
            <a:pPr>
              <a:buClr>
                <a:srgbClr val="FFC000"/>
              </a:buClr>
              <a:buSzPct val="140000"/>
              <a:buFont typeface="Wingdings" panose="05000000000000000000" pitchFamily="2" charset="2"/>
              <a:buChar char="§"/>
            </a:pPr>
            <a:endParaRPr lang="pt-BR" sz="3200" dirty="0" smtClean="0"/>
          </a:p>
          <a:p>
            <a:pPr marL="1371600" lvl="3">
              <a:buClr>
                <a:srgbClr val="C00000"/>
              </a:buClr>
              <a:buSzPct val="121000"/>
              <a:buFont typeface="Wingdings" panose="05000000000000000000" pitchFamily="2" charset="2"/>
              <a:buChar char="Ø"/>
            </a:pPr>
            <a:r>
              <a:rPr lang="pt-BR" sz="3400" dirty="0"/>
              <a:t> </a:t>
            </a:r>
            <a:r>
              <a:rPr lang="pt-BR" sz="3400" dirty="0" smtClean="0"/>
              <a:t>Compreensão </a:t>
            </a:r>
            <a:r>
              <a:rPr lang="pt-BR" sz="3400" dirty="0"/>
              <a:t>e não </a:t>
            </a:r>
            <a:r>
              <a:rPr lang="pt-BR" sz="3400" dirty="0" smtClean="0"/>
              <a:t>“medida”</a:t>
            </a:r>
            <a:endParaRPr lang="pt-BR" sz="3400" dirty="0"/>
          </a:p>
          <a:p>
            <a:pPr marL="0">
              <a:buClr>
                <a:srgbClr val="FFC000"/>
              </a:buClr>
              <a:buSzPct val="140000"/>
              <a:buFont typeface="Wingdings" panose="05000000000000000000" pitchFamily="2" charset="2"/>
              <a:buChar char="§"/>
            </a:pPr>
            <a:endParaRPr lang="pt-BR" sz="3200" dirty="0" smtClean="0"/>
          </a:p>
          <a:p>
            <a:pPr>
              <a:buClr>
                <a:srgbClr val="FFC000"/>
              </a:buClr>
              <a:buSzPct val="140000"/>
              <a:buFont typeface="Wingdings" panose="05000000000000000000" pitchFamily="2" charset="2"/>
              <a:buChar char="§"/>
            </a:pPr>
            <a:r>
              <a:rPr lang="pt-BR" sz="3200" dirty="0" smtClean="0"/>
              <a:t>   Distância </a:t>
            </a:r>
            <a:r>
              <a:rPr lang="pt-BR" sz="3200" dirty="0"/>
              <a:t>do ambiente de </a:t>
            </a:r>
            <a:r>
              <a:rPr lang="pt-BR" sz="3200" dirty="0" smtClean="0"/>
              <a:t>aulas </a:t>
            </a:r>
          </a:p>
          <a:p>
            <a:pPr marL="0" indent="0">
              <a:buClr>
                <a:srgbClr val="FFC000"/>
              </a:buClr>
              <a:buSzPct val="140000"/>
              <a:buNone/>
            </a:pPr>
            <a:endParaRPr lang="pt-BR" sz="3800" dirty="0" smtClean="0"/>
          </a:p>
          <a:p>
            <a:pPr lvl="3">
              <a:buClr>
                <a:srgbClr val="C00000"/>
              </a:buClr>
              <a:buSzPct val="120000"/>
              <a:buFont typeface="Wingdings" panose="05000000000000000000" pitchFamily="2" charset="2"/>
              <a:buChar char="Ø"/>
            </a:pPr>
            <a:r>
              <a:rPr lang="pt-BR" sz="3800" b="1" dirty="0" smtClean="0"/>
              <a:t>  </a:t>
            </a:r>
            <a:r>
              <a:rPr lang="pt-BR" sz="3200" dirty="0" smtClean="0"/>
              <a:t>Julgamento principal: </a:t>
            </a:r>
            <a:r>
              <a:rPr lang="pt-BR" sz="3200" i="1" dirty="0" smtClean="0"/>
              <a:t>dos beneficiários dos serviços </a:t>
            </a:r>
            <a:endParaRPr lang="pt-BR" sz="3800" i="1" dirty="0" smtClean="0"/>
          </a:p>
          <a:p>
            <a:pPr lvl="3">
              <a:buClr>
                <a:srgbClr val="C00000"/>
              </a:buClr>
              <a:buSzPct val="120000"/>
              <a:buFont typeface="Wingdings" panose="05000000000000000000" pitchFamily="2" charset="2"/>
              <a:buChar char="Ø"/>
            </a:pPr>
            <a:endParaRPr lang="pt-BR" sz="3400" dirty="0" smtClean="0"/>
          </a:p>
          <a:p>
            <a:pPr lvl="0">
              <a:buClr>
                <a:srgbClr val="FFC000"/>
              </a:buClr>
              <a:buSzPct val="140000"/>
              <a:buFont typeface="Wingdings" panose="05000000000000000000" pitchFamily="2" charset="2"/>
              <a:buChar char="§"/>
            </a:pPr>
            <a:r>
              <a:rPr lang="pt-BR" sz="3200" dirty="0" smtClean="0"/>
              <a:t>  </a:t>
            </a:r>
          </a:p>
          <a:p>
            <a:pPr lvl="0">
              <a:buClr>
                <a:srgbClr val="FFC000"/>
              </a:buClr>
              <a:buSzPct val="140000"/>
              <a:buFont typeface="Wingdings" panose="05000000000000000000" pitchFamily="2" charset="2"/>
              <a:buChar char="§"/>
            </a:pPr>
            <a:r>
              <a:rPr lang="pt-BR" sz="3200" dirty="0" smtClean="0"/>
              <a:t>  </a:t>
            </a:r>
            <a:r>
              <a:rPr lang="pt-BR" sz="3200" b="1" dirty="0" smtClean="0"/>
              <a:t>Notas e médias académicas</a:t>
            </a:r>
            <a:r>
              <a:rPr lang="pt-BR" sz="3200" dirty="0" smtClean="0"/>
              <a:t>: </a:t>
            </a:r>
            <a:r>
              <a:rPr lang="pt-BR" sz="3200" i="1" dirty="0" smtClean="0"/>
              <a:t>quase irrelevante </a:t>
            </a:r>
          </a:p>
          <a:p>
            <a:pPr lvl="0">
              <a:buClr>
                <a:srgbClr val="FFC000"/>
              </a:buClr>
              <a:buSzPct val="140000"/>
              <a:buFont typeface="Wingdings" panose="05000000000000000000" pitchFamily="2" charset="2"/>
              <a:buChar char="§"/>
            </a:pPr>
            <a:endParaRPr lang="pt-BR" sz="3200" dirty="0" smtClean="0"/>
          </a:p>
          <a:p>
            <a:pPr>
              <a:buClr>
                <a:srgbClr val="FFC000"/>
              </a:buClr>
              <a:buSzPct val="140000"/>
              <a:buFont typeface="Wingdings" panose="05000000000000000000" pitchFamily="2" charset="2"/>
              <a:buChar char="§"/>
            </a:pPr>
            <a:r>
              <a:rPr lang="pt-BR" sz="3200" dirty="0" smtClean="0"/>
              <a:t>  Escola: </a:t>
            </a:r>
            <a:r>
              <a:rPr lang="pt-BR" sz="3200" i="1" dirty="0" smtClean="0"/>
              <a:t>não reprova estudantes</a:t>
            </a:r>
          </a:p>
          <a:p>
            <a:pPr>
              <a:buClr>
                <a:srgbClr val="FFC000"/>
              </a:buClr>
              <a:buSzPct val="140000"/>
              <a:buFont typeface="Wingdings" panose="05000000000000000000" pitchFamily="2" charset="2"/>
              <a:buChar char="§"/>
            </a:pP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426440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_YKtHJHzUeU3x.9OAvBPw"/>
</p:tagLst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347</TotalTime>
  <Words>317</Words>
  <Application>Microsoft Office PowerPoint</Application>
  <PresentationFormat>Apresentação na tela (4:3)</PresentationFormat>
  <Paragraphs>157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9" baseType="lpstr">
      <vt:lpstr>Arial Unicode MS</vt:lpstr>
      <vt:lpstr>Arial</vt:lpstr>
      <vt:lpstr>Calibri</vt:lpstr>
      <vt:lpstr>Calibri Light</vt:lpstr>
      <vt:lpstr>Times New Roman</vt:lpstr>
      <vt:lpstr>Wingdings</vt:lpstr>
      <vt:lpstr>Tema do Office</vt:lpstr>
      <vt:lpstr>Apresentação do PowerPoint</vt:lpstr>
      <vt:lpstr> A ERA DA INSTANTANEIDADE </vt:lpstr>
      <vt:lpstr> A ERA DA INSTANTANEIDADE </vt:lpstr>
      <vt:lpstr>Apresentação do PowerPoint</vt:lpstr>
      <vt:lpstr>  AMBIENTE VIRTUAL ULTRAPASSANDO O    AMBIENTE SOCIAL  </vt:lpstr>
      <vt:lpstr> DIMENSÕES DE INOVAÇÃO ensino e aprendizado </vt:lpstr>
      <vt:lpstr> CAPITAL SOCIAL e RENOVAÇÃO CURRICULAR - competências -  </vt:lpstr>
      <vt:lpstr> CAPITAL SOCIAL e RENOVAÇÃO DIDÁTICA </vt:lpstr>
      <vt:lpstr> CAPITAL SOCIAL e AVALIAÇÃO  </vt:lpstr>
      <vt:lpstr> CAPITAL SOCIAL e a MISSÃO ESCOLAR  - insubstituível - </vt:lpstr>
      <vt:lpstr> CAPITAL SOCIAL e ESCOLAS </vt:lpstr>
      <vt:lpstr>VALORES SOCIAIS A PREDOMINAR NA TRANSFORMAÇÃO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Paulo</dc:creator>
  <cp:lastModifiedBy>Paulo Roberto de Mendonça Motta</cp:lastModifiedBy>
  <cp:revision>46</cp:revision>
  <dcterms:created xsi:type="dcterms:W3CDTF">2017-06-16T15:08:36Z</dcterms:created>
  <dcterms:modified xsi:type="dcterms:W3CDTF">2017-06-20T15:17:36Z</dcterms:modified>
</cp:coreProperties>
</file>