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30" r:id="rId2"/>
    <p:sldId id="420" r:id="rId3"/>
    <p:sldId id="419" r:id="rId4"/>
    <p:sldId id="415" r:id="rId5"/>
    <p:sldId id="416" r:id="rId6"/>
    <p:sldId id="417" r:id="rId7"/>
    <p:sldId id="411" r:id="rId8"/>
    <p:sldId id="409" r:id="rId9"/>
    <p:sldId id="412" r:id="rId10"/>
    <p:sldId id="410" r:id="rId11"/>
    <p:sldId id="413" r:id="rId12"/>
    <p:sldId id="406" r:id="rId13"/>
    <p:sldId id="407" r:id="rId14"/>
    <p:sldId id="408" r:id="rId15"/>
    <p:sldId id="414" r:id="rId16"/>
    <p:sldId id="304" r:id="rId17"/>
    <p:sldId id="40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autoAdjust="0"/>
    <p:restoredTop sz="50000" autoAdjust="0"/>
  </p:normalViewPr>
  <p:slideViewPr>
    <p:cSldViewPr snapToGrid="0" snapToObjects="1">
      <p:cViewPr varScale="1">
        <p:scale>
          <a:sx n="92" d="100"/>
          <a:sy n="92" d="100"/>
        </p:scale>
        <p:origin x="1344" y="90"/>
      </p:cViewPr>
      <p:guideLst>
        <p:guide orient="horz" pos="2160"/>
        <p:guide pos="2880"/>
      </p:guideLst>
    </p:cSldViewPr>
  </p:slideViewPr>
  <p:outlineViewPr>
    <p:cViewPr>
      <p:scale>
        <a:sx n="33" d="100"/>
        <a:sy n="33" d="100"/>
      </p:scale>
      <p:origin x="0" y="172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2425F7-E0ED-7D49-B30C-7CB055E13D09}" type="datetimeFigureOut">
              <a:rPr lang="en-US" smtClean="0"/>
              <a:t>6/21/2017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B96D4D-3BB1-6344-A07C-F2EF4B27FE46}" type="slidenum">
              <a:rPr lang="en-US" smtClean="0"/>
              <a:t>‹nº›</a:t>
            </a:fld>
            <a:endParaRPr lang="en-US"/>
          </a:p>
        </p:txBody>
      </p:sp>
    </p:spTree>
    <p:extLst>
      <p:ext uri="{BB962C8B-B14F-4D97-AF65-F5344CB8AC3E}">
        <p14:creationId xmlns:p14="http://schemas.microsoft.com/office/powerpoint/2010/main" val="17742798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D69311-9FB4-9744-82C9-6AA14FA5BFAB}" type="datetimeFigureOut">
              <a:rPr lang="en-US" smtClean="0"/>
              <a:t>6/21/2017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F08DC2-2D5C-2A42-9C64-5C561CDEB351}" type="slidenum">
              <a:rPr lang="en-US" smtClean="0"/>
              <a:t>‹nº›</a:t>
            </a:fld>
            <a:endParaRPr lang="en-US"/>
          </a:p>
        </p:txBody>
      </p:sp>
    </p:spTree>
    <p:extLst>
      <p:ext uri="{BB962C8B-B14F-4D97-AF65-F5344CB8AC3E}">
        <p14:creationId xmlns:p14="http://schemas.microsoft.com/office/powerpoint/2010/main" val="15726468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F08DC2-2D5C-2A42-9C64-5C561CDEB351}" type="slidenum">
              <a:rPr lang="en-US" smtClean="0"/>
              <a:t>4</a:t>
            </a:fld>
            <a:endParaRPr lang="en-US"/>
          </a:p>
        </p:txBody>
      </p:sp>
    </p:spTree>
    <p:extLst>
      <p:ext uri="{BB962C8B-B14F-4D97-AF65-F5344CB8AC3E}">
        <p14:creationId xmlns:p14="http://schemas.microsoft.com/office/powerpoint/2010/main" val="8293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F08DC2-2D5C-2A42-9C64-5C561CDEB351}" type="slidenum">
              <a:rPr lang="en-US" smtClean="0"/>
              <a:t>15</a:t>
            </a:fld>
            <a:endParaRPr lang="en-US"/>
          </a:p>
        </p:txBody>
      </p:sp>
    </p:spTree>
    <p:extLst>
      <p:ext uri="{BB962C8B-B14F-4D97-AF65-F5344CB8AC3E}">
        <p14:creationId xmlns:p14="http://schemas.microsoft.com/office/powerpoint/2010/main" val="71967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EA166F-DF9C-3F41-AD94-05DAA0E445F8}" type="datetime1">
              <a:rPr lang="en-US" smtClean="0"/>
              <a:t>6/21/2017</a:t>
            </a:fld>
            <a:endParaRPr lang="en-US"/>
          </a:p>
        </p:txBody>
      </p:sp>
      <p:sp>
        <p:nvSpPr>
          <p:cNvPr id="5" name="Footer Placeholder 4"/>
          <p:cNvSpPr>
            <a:spLocks noGrp="1"/>
          </p:cNvSpPr>
          <p:nvPr>
            <p:ph type="ftr" sz="quarter" idx="11"/>
          </p:nvPr>
        </p:nvSpPr>
        <p:spPr/>
        <p:txBody>
          <a:bodyPr/>
          <a:lstStyle/>
          <a:p>
            <a:r>
              <a:rPr lang="en-US" smtClean="0"/>
              <a:t>(c) Virgilio Almeida, June 2017</a:t>
            </a:r>
            <a:endParaRPr lang="en-US"/>
          </a:p>
        </p:txBody>
      </p:sp>
      <p:sp>
        <p:nvSpPr>
          <p:cNvPr id="6" name="Slide Number Placeholder 5"/>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2072450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133FD-EF73-EB47-AFF4-879468398D92}" type="datetime1">
              <a:rPr lang="en-US" smtClean="0"/>
              <a:t>6/21/2017</a:t>
            </a:fld>
            <a:endParaRPr lang="en-US"/>
          </a:p>
        </p:txBody>
      </p:sp>
      <p:sp>
        <p:nvSpPr>
          <p:cNvPr id="5" name="Footer Placeholder 4"/>
          <p:cNvSpPr>
            <a:spLocks noGrp="1"/>
          </p:cNvSpPr>
          <p:nvPr>
            <p:ph type="ftr" sz="quarter" idx="11"/>
          </p:nvPr>
        </p:nvSpPr>
        <p:spPr/>
        <p:txBody>
          <a:bodyPr/>
          <a:lstStyle/>
          <a:p>
            <a:r>
              <a:rPr lang="en-US" smtClean="0"/>
              <a:t>(c) Virgilio Almeida, June 2017</a:t>
            </a:r>
            <a:endParaRPr lang="en-US"/>
          </a:p>
        </p:txBody>
      </p:sp>
      <p:sp>
        <p:nvSpPr>
          <p:cNvPr id="6" name="Slide Number Placeholder 5"/>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258624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A7898-58A6-2F43-8504-57F526B8F113}" type="datetime1">
              <a:rPr lang="en-US" smtClean="0"/>
              <a:t>6/21/2017</a:t>
            </a:fld>
            <a:endParaRPr lang="en-US"/>
          </a:p>
        </p:txBody>
      </p:sp>
      <p:sp>
        <p:nvSpPr>
          <p:cNvPr id="5" name="Footer Placeholder 4"/>
          <p:cNvSpPr>
            <a:spLocks noGrp="1"/>
          </p:cNvSpPr>
          <p:nvPr>
            <p:ph type="ftr" sz="quarter" idx="11"/>
          </p:nvPr>
        </p:nvSpPr>
        <p:spPr/>
        <p:txBody>
          <a:bodyPr/>
          <a:lstStyle/>
          <a:p>
            <a:r>
              <a:rPr lang="en-US" smtClean="0"/>
              <a:t>(c) Virgilio Almeida, June 2017</a:t>
            </a:r>
            <a:endParaRPr lang="en-US"/>
          </a:p>
        </p:txBody>
      </p:sp>
      <p:sp>
        <p:nvSpPr>
          <p:cNvPr id="6" name="Slide Number Placeholder 5"/>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166305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14EBC-EA3D-D044-A0AC-3397CBCD6530}" type="datetime1">
              <a:rPr lang="en-US" smtClean="0"/>
              <a:t>6/21/2017</a:t>
            </a:fld>
            <a:endParaRPr lang="en-US"/>
          </a:p>
        </p:txBody>
      </p:sp>
      <p:sp>
        <p:nvSpPr>
          <p:cNvPr id="5" name="Footer Placeholder 4"/>
          <p:cNvSpPr>
            <a:spLocks noGrp="1"/>
          </p:cNvSpPr>
          <p:nvPr>
            <p:ph type="ftr" sz="quarter" idx="11"/>
          </p:nvPr>
        </p:nvSpPr>
        <p:spPr/>
        <p:txBody>
          <a:bodyPr/>
          <a:lstStyle/>
          <a:p>
            <a:r>
              <a:rPr lang="en-US" smtClean="0"/>
              <a:t>(c) Virgilio Almeida, June 2017</a:t>
            </a:r>
            <a:endParaRPr lang="en-US"/>
          </a:p>
        </p:txBody>
      </p:sp>
      <p:sp>
        <p:nvSpPr>
          <p:cNvPr id="6" name="Slide Number Placeholder 5"/>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46858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95FFC-FA9C-0047-87C6-8E9D7B0E5CA0}" type="datetime1">
              <a:rPr lang="en-US" smtClean="0"/>
              <a:t>6/21/2017</a:t>
            </a:fld>
            <a:endParaRPr lang="en-US"/>
          </a:p>
        </p:txBody>
      </p:sp>
      <p:sp>
        <p:nvSpPr>
          <p:cNvPr id="5" name="Footer Placeholder 4"/>
          <p:cNvSpPr>
            <a:spLocks noGrp="1"/>
          </p:cNvSpPr>
          <p:nvPr>
            <p:ph type="ftr" sz="quarter" idx="11"/>
          </p:nvPr>
        </p:nvSpPr>
        <p:spPr/>
        <p:txBody>
          <a:bodyPr/>
          <a:lstStyle/>
          <a:p>
            <a:r>
              <a:rPr lang="en-US" smtClean="0"/>
              <a:t>(c) Virgilio Almeida, June 2017</a:t>
            </a:r>
            <a:endParaRPr lang="en-US"/>
          </a:p>
        </p:txBody>
      </p:sp>
      <p:sp>
        <p:nvSpPr>
          <p:cNvPr id="6" name="Slide Number Placeholder 5"/>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213053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D329DA-C21A-9246-961B-789C17E749F1}" type="datetime1">
              <a:rPr lang="en-US" smtClean="0"/>
              <a:t>6/21/2017</a:t>
            </a:fld>
            <a:endParaRPr lang="en-US"/>
          </a:p>
        </p:txBody>
      </p:sp>
      <p:sp>
        <p:nvSpPr>
          <p:cNvPr id="6" name="Footer Placeholder 5"/>
          <p:cNvSpPr>
            <a:spLocks noGrp="1"/>
          </p:cNvSpPr>
          <p:nvPr>
            <p:ph type="ftr" sz="quarter" idx="11"/>
          </p:nvPr>
        </p:nvSpPr>
        <p:spPr/>
        <p:txBody>
          <a:bodyPr/>
          <a:lstStyle/>
          <a:p>
            <a:r>
              <a:rPr lang="en-US" smtClean="0"/>
              <a:t>(c) Virgilio Almeida, June 2017</a:t>
            </a:r>
            <a:endParaRPr lang="en-US"/>
          </a:p>
        </p:txBody>
      </p:sp>
      <p:sp>
        <p:nvSpPr>
          <p:cNvPr id="7" name="Slide Number Placeholder 6"/>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293929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CD324-F9F7-E241-AC55-06B3BDC163C3}" type="datetime1">
              <a:rPr lang="en-US" smtClean="0"/>
              <a:t>6/21/2017</a:t>
            </a:fld>
            <a:endParaRPr lang="en-US"/>
          </a:p>
        </p:txBody>
      </p:sp>
      <p:sp>
        <p:nvSpPr>
          <p:cNvPr id="8" name="Footer Placeholder 7"/>
          <p:cNvSpPr>
            <a:spLocks noGrp="1"/>
          </p:cNvSpPr>
          <p:nvPr>
            <p:ph type="ftr" sz="quarter" idx="11"/>
          </p:nvPr>
        </p:nvSpPr>
        <p:spPr/>
        <p:txBody>
          <a:bodyPr/>
          <a:lstStyle/>
          <a:p>
            <a:r>
              <a:rPr lang="en-US" smtClean="0"/>
              <a:t>(c) Virgilio Almeida, June 2017</a:t>
            </a:r>
            <a:endParaRPr lang="en-US"/>
          </a:p>
        </p:txBody>
      </p:sp>
      <p:sp>
        <p:nvSpPr>
          <p:cNvPr id="9" name="Slide Number Placeholder 8"/>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382730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06EBB6-2BEC-9744-A17B-0151983E28E7}" type="datetime1">
              <a:rPr lang="en-US" smtClean="0"/>
              <a:t>6/21/2017</a:t>
            </a:fld>
            <a:endParaRPr lang="en-US"/>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sp>
        <p:nvSpPr>
          <p:cNvPr id="5" name="Slide Number Placeholder 4"/>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424926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C1E0C-F35A-2346-BBFE-DA24F492586E}" type="datetime1">
              <a:rPr lang="en-US" smtClean="0"/>
              <a:t>6/21/2017</a:t>
            </a:fld>
            <a:endParaRPr lang="en-US"/>
          </a:p>
        </p:txBody>
      </p:sp>
      <p:sp>
        <p:nvSpPr>
          <p:cNvPr id="3" name="Footer Placeholder 2"/>
          <p:cNvSpPr>
            <a:spLocks noGrp="1"/>
          </p:cNvSpPr>
          <p:nvPr>
            <p:ph type="ftr" sz="quarter" idx="11"/>
          </p:nvPr>
        </p:nvSpPr>
        <p:spPr/>
        <p:txBody>
          <a:bodyPr/>
          <a:lstStyle/>
          <a:p>
            <a:r>
              <a:rPr lang="en-US" smtClean="0"/>
              <a:t>(c) Virgilio Almeida, June 2017</a:t>
            </a:r>
            <a:endParaRPr lang="en-US"/>
          </a:p>
        </p:txBody>
      </p:sp>
      <p:sp>
        <p:nvSpPr>
          <p:cNvPr id="4" name="Slide Number Placeholder 3"/>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140393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51C3AB-7E12-854F-AA97-5E76E63A71B3}" type="datetime1">
              <a:rPr lang="en-US" smtClean="0"/>
              <a:t>6/21/2017</a:t>
            </a:fld>
            <a:endParaRPr lang="en-US"/>
          </a:p>
        </p:txBody>
      </p:sp>
      <p:sp>
        <p:nvSpPr>
          <p:cNvPr id="6" name="Footer Placeholder 5"/>
          <p:cNvSpPr>
            <a:spLocks noGrp="1"/>
          </p:cNvSpPr>
          <p:nvPr>
            <p:ph type="ftr" sz="quarter" idx="11"/>
          </p:nvPr>
        </p:nvSpPr>
        <p:spPr/>
        <p:txBody>
          <a:bodyPr/>
          <a:lstStyle/>
          <a:p>
            <a:r>
              <a:rPr lang="en-US" smtClean="0"/>
              <a:t>(c) Virgilio Almeida, June 2017</a:t>
            </a:r>
            <a:endParaRPr lang="en-US"/>
          </a:p>
        </p:txBody>
      </p:sp>
      <p:sp>
        <p:nvSpPr>
          <p:cNvPr id="7" name="Slide Number Placeholder 6"/>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31332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9D42F-A87B-CB42-8F40-B5ADF1FB4283}" type="datetime1">
              <a:rPr lang="en-US" smtClean="0"/>
              <a:t>6/21/2017</a:t>
            </a:fld>
            <a:endParaRPr lang="en-US"/>
          </a:p>
        </p:txBody>
      </p:sp>
      <p:sp>
        <p:nvSpPr>
          <p:cNvPr id="6" name="Footer Placeholder 5"/>
          <p:cNvSpPr>
            <a:spLocks noGrp="1"/>
          </p:cNvSpPr>
          <p:nvPr>
            <p:ph type="ftr" sz="quarter" idx="11"/>
          </p:nvPr>
        </p:nvSpPr>
        <p:spPr/>
        <p:txBody>
          <a:bodyPr/>
          <a:lstStyle/>
          <a:p>
            <a:r>
              <a:rPr lang="en-US" smtClean="0"/>
              <a:t>(c) Virgilio Almeida, June 2017</a:t>
            </a:r>
            <a:endParaRPr lang="en-US"/>
          </a:p>
        </p:txBody>
      </p:sp>
      <p:sp>
        <p:nvSpPr>
          <p:cNvPr id="7" name="Slide Number Placeholder 6"/>
          <p:cNvSpPr>
            <a:spLocks noGrp="1"/>
          </p:cNvSpPr>
          <p:nvPr>
            <p:ph type="sldNum" sz="quarter" idx="12"/>
          </p:nvPr>
        </p:nvSpPr>
        <p:spPr/>
        <p:txBody>
          <a:bodyPr/>
          <a:lstStyle/>
          <a:p>
            <a:fld id="{43BA878C-9FE9-C145-87DD-63F9BF21CF69}" type="slidenum">
              <a:rPr lang="en-US" smtClean="0"/>
              <a:t>‹nº›</a:t>
            </a:fld>
            <a:endParaRPr lang="en-US"/>
          </a:p>
        </p:txBody>
      </p:sp>
    </p:spTree>
    <p:extLst>
      <p:ext uri="{BB962C8B-B14F-4D97-AF65-F5344CB8AC3E}">
        <p14:creationId xmlns:p14="http://schemas.microsoft.com/office/powerpoint/2010/main" val="69280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0B183-9492-F04A-8ABC-45A5BEDB8B4E}" type="datetime1">
              <a:rPr lang="en-US" smtClean="0"/>
              <a:t>6/21/2017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 Virgilio Almeida, June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A878C-9FE9-C145-87DD-63F9BF21CF69}" type="slidenum">
              <a:rPr lang="en-US" smtClean="0"/>
              <a:t>‹nº›</a:t>
            </a:fld>
            <a:endParaRPr lang="en-US"/>
          </a:p>
        </p:txBody>
      </p:sp>
    </p:spTree>
    <p:extLst>
      <p:ext uri="{BB962C8B-B14F-4D97-AF65-F5344CB8AC3E}">
        <p14:creationId xmlns:p14="http://schemas.microsoft.com/office/powerpoint/2010/main" val="290466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ls.gov/opub/ted/2016/employment-trends-in-newspaper-publishing-and-other-media-1990-2016.ht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pic>
        <p:nvPicPr>
          <p:cNvPr id="5" name="Picture 4"/>
          <p:cNvPicPr>
            <a:picLocks noChangeAspect="1"/>
          </p:cNvPicPr>
          <p:nvPr/>
        </p:nvPicPr>
        <p:blipFill>
          <a:blip r:embed="rId2"/>
          <a:stretch>
            <a:fillRect/>
          </a:stretch>
        </p:blipFill>
        <p:spPr>
          <a:xfrm>
            <a:off x="-67732" y="0"/>
            <a:ext cx="9211732" cy="6858000"/>
          </a:xfrm>
          <a:prstGeom prst="rect">
            <a:avLst/>
          </a:prstGeom>
        </p:spPr>
      </p:pic>
      <p:sp>
        <p:nvSpPr>
          <p:cNvPr id="6" name="Rectangle 5"/>
          <p:cNvSpPr/>
          <p:nvPr/>
        </p:nvSpPr>
        <p:spPr>
          <a:xfrm>
            <a:off x="457200" y="328775"/>
            <a:ext cx="8229600" cy="1138773"/>
          </a:xfrm>
          <a:prstGeom prst="rect">
            <a:avLst/>
          </a:prstGeom>
        </p:spPr>
        <p:txBody>
          <a:bodyPr wrap="square">
            <a:spAutoFit/>
          </a:bodyPr>
          <a:lstStyle/>
          <a:p>
            <a:r>
              <a:rPr lang="en-US" sz="3400" dirty="0" err="1">
                <a:solidFill>
                  <a:schemeClr val="bg1"/>
                </a:solidFill>
              </a:rPr>
              <a:t>Os</a:t>
            </a:r>
            <a:r>
              <a:rPr lang="en-US" sz="3400" dirty="0">
                <a:solidFill>
                  <a:schemeClr val="bg1"/>
                </a:solidFill>
              </a:rPr>
              <a:t> </a:t>
            </a:r>
            <a:r>
              <a:rPr lang="en-US" sz="3400" dirty="0" err="1">
                <a:solidFill>
                  <a:schemeClr val="bg1"/>
                </a:solidFill>
              </a:rPr>
              <a:t>desafios</a:t>
            </a:r>
            <a:r>
              <a:rPr lang="en-US" sz="3400" dirty="0">
                <a:solidFill>
                  <a:schemeClr val="bg1"/>
                </a:solidFill>
              </a:rPr>
              <a:t> da </a:t>
            </a:r>
            <a:r>
              <a:rPr lang="en-US" sz="3400" dirty="0" err="1">
                <a:solidFill>
                  <a:schemeClr val="bg1"/>
                </a:solidFill>
              </a:rPr>
              <a:t>profissionalização</a:t>
            </a:r>
            <a:r>
              <a:rPr lang="en-US" sz="3400" dirty="0">
                <a:solidFill>
                  <a:schemeClr val="bg1"/>
                </a:solidFill>
              </a:rPr>
              <a:t> </a:t>
            </a:r>
            <a:r>
              <a:rPr lang="en-US" sz="3400" dirty="0" err="1">
                <a:solidFill>
                  <a:schemeClr val="bg1"/>
                </a:solidFill>
              </a:rPr>
              <a:t>na</a:t>
            </a:r>
            <a:r>
              <a:rPr lang="en-US" sz="3400" dirty="0">
                <a:solidFill>
                  <a:schemeClr val="bg1"/>
                </a:solidFill>
              </a:rPr>
              <a:t> era das </a:t>
            </a:r>
            <a:r>
              <a:rPr lang="en-US" sz="3400" dirty="0" err="1">
                <a:solidFill>
                  <a:schemeClr val="bg1"/>
                </a:solidFill>
              </a:rPr>
              <a:t>redes</a:t>
            </a:r>
            <a:r>
              <a:rPr lang="en-US" sz="3400" dirty="0">
                <a:solidFill>
                  <a:schemeClr val="bg1"/>
                </a:solidFill>
              </a:rPr>
              <a:t> e das </a:t>
            </a:r>
            <a:r>
              <a:rPr lang="en-US" sz="3400" dirty="0" err="1">
                <a:solidFill>
                  <a:schemeClr val="bg1"/>
                </a:solidFill>
              </a:rPr>
              <a:t>novas</a:t>
            </a:r>
            <a:r>
              <a:rPr lang="en-US" sz="3400" dirty="0">
                <a:solidFill>
                  <a:schemeClr val="bg1"/>
                </a:solidFill>
              </a:rPr>
              <a:t> </a:t>
            </a:r>
            <a:r>
              <a:rPr lang="en-US" sz="3400" dirty="0" err="1">
                <a:solidFill>
                  <a:schemeClr val="bg1"/>
                </a:solidFill>
              </a:rPr>
              <a:t>tecnologias</a:t>
            </a:r>
            <a:endParaRPr lang="en-US" sz="3400" dirty="0">
              <a:solidFill>
                <a:schemeClr val="bg1"/>
              </a:solidFill>
            </a:endParaRPr>
          </a:p>
        </p:txBody>
      </p:sp>
      <p:sp>
        <p:nvSpPr>
          <p:cNvPr id="7" name="Rectangle 6"/>
          <p:cNvSpPr/>
          <p:nvPr/>
        </p:nvSpPr>
        <p:spPr>
          <a:xfrm>
            <a:off x="2980271" y="4572007"/>
            <a:ext cx="5774342" cy="2154436"/>
          </a:xfrm>
          <a:prstGeom prst="rect">
            <a:avLst/>
          </a:prstGeom>
        </p:spPr>
        <p:txBody>
          <a:bodyPr wrap="square">
            <a:spAutoFit/>
          </a:bodyPr>
          <a:lstStyle/>
          <a:p>
            <a:pPr algn="r"/>
            <a:r>
              <a:rPr lang="en-US" sz="3000" b="1" dirty="0">
                <a:solidFill>
                  <a:schemeClr val="bg1"/>
                </a:solidFill>
              </a:rPr>
              <a:t>Virgilio </a:t>
            </a:r>
            <a:r>
              <a:rPr lang="en-US" sz="3000" b="1" dirty="0" smtClean="0">
                <a:solidFill>
                  <a:schemeClr val="bg1"/>
                </a:solidFill>
              </a:rPr>
              <a:t>Almeida</a:t>
            </a:r>
          </a:p>
          <a:p>
            <a:pPr algn="r"/>
            <a:endParaRPr lang="en-US" sz="2000" b="1" dirty="0">
              <a:solidFill>
                <a:schemeClr val="bg1"/>
              </a:solidFill>
            </a:endParaRPr>
          </a:p>
          <a:p>
            <a:pPr algn="r"/>
            <a:r>
              <a:rPr lang="en-US" sz="2200" b="1" dirty="0" smtClean="0">
                <a:solidFill>
                  <a:schemeClr val="bg1"/>
                </a:solidFill>
              </a:rPr>
              <a:t>Harvard University</a:t>
            </a:r>
          </a:p>
          <a:p>
            <a:pPr algn="r"/>
            <a:r>
              <a:rPr lang="en-US" sz="2200" b="1" dirty="0" err="1" smtClean="0">
                <a:solidFill>
                  <a:schemeClr val="bg1"/>
                </a:solidFill>
              </a:rPr>
              <a:t>Universidade</a:t>
            </a:r>
            <a:r>
              <a:rPr lang="en-US" sz="2200" b="1" dirty="0" smtClean="0">
                <a:solidFill>
                  <a:schemeClr val="bg1"/>
                </a:solidFill>
              </a:rPr>
              <a:t> Federal de Minas </a:t>
            </a:r>
            <a:r>
              <a:rPr lang="en-US" sz="2200" b="1" dirty="0" err="1" smtClean="0">
                <a:solidFill>
                  <a:schemeClr val="bg1"/>
                </a:solidFill>
              </a:rPr>
              <a:t>Gerais</a:t>
            </a:r>
            <a:endParaRPr lang="en-US" sz="2200" b="1" dirty="0" smtClean="0">
              <a:solidFill>
                <a:schemeClr val="bg1"/>
              </a:solidFill>
            </a:endParaRPr>
          </a:p>
          <a:p>
            <a:pPr algn="r"/>
            <a:endParaRPr lang="en-US" sz="2000" b="1" dirty="0">
              <a:solidFill>
                <a:schemeClr val="bg1"/>
              </a:solidFill>
            </a:endParaRPr>
          </a:p>
          <a:p>
            <a:pPr algn="r"/>
            <a:r>
              <a:rPr lang="en-US" sz="2000" b="1" dirty="0" err="1" smtClean="0">
                <a:solidFill>
                  <a:schemeClr val="bg1"/>
                </a:solidFill>
              </a:rPr>
              <a:t>Junho</a:t>
            </a:r>
            <a:r>
              <a:rPr lang="en-US" sz="2000" b="1" dirty="0" smtClean="0">
                <a:solidFill>
                  <a:schemeClr val="bg1"/>
                </a:solidFill>
              </a:rPr>
              <a:t> de 2017</a:t>
            </a:r>
            <a:endParaRPr lang="en-US" sz="2000" b="1" dirty="0">
              <a:solidFill>
                <a:schemeClr val="bg1"/>
              </a:solidFill>
            </a:endParaRPr>
          </a:p>
        </p:txBody>
      </p:sp>
    </p:spTree>
    <p:extLst>
      <p:ext uri="{BB962C8B-B14F-4D97-AF65-F5344CB8AC3E}">
        <p14:creationId xmlns:p14="http://schemas.microsoft.com/office/powerpoint/2010/main" val="19675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9000"/>
            <a:ext cx="9144000" cy="5061588"/>
          </a:xfrm>
          <a:prstGeom prst="rect">
            <a:avLst/>
          </a:prstGeom>
        </p:spPr>
      </p:pic>
      <p:sp>
        <p:nvSpPr>
          <p:cNvPr id="3" name="Footer Placeholder 2"/>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38719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19100" y="0"/>
            <a:ext cx="8294473" cy="6858000"/>
          </a:xfrm>
          <a:prstGeom prst="rect">
            <a:avLst/>
          </a:prstGeom>
        </p:spPr>
      </p:pic>
      <p:sp>
        <p:nvSpPr>
          <p:cNvPr id="3" name="Footer Placeholder 2"/>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700280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935" y="6356349"/>
            <a:ext cx="1405465" cy="4612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Source:</a:t>
            </a:r>
          </a:p>
          <a:p>
            <a:pPr algn="ctr"/>
            <a:r>
              <a:rPr lang="en-US" sz="1400" dirty="0" smtClean="0">
                <a:solidFill>
                  <a:schemeClr val="tx1"/>
                </a:solidFill>
              </a:rPr>
              <a:t>Pew Research</a:t>
            </a:r>
            <a:endParaRPr lang="en-US" sz="1400" dirty="0">
              <a:solidFill>
                <a:schemeClr val="tx1"/>
              </a:solidFill>
            </a:endParaRPr>
          </a:p>
        </p:txBody>
      </p:sp>
      <p:sp>
        <p:nvSpPr>
          <p:cNvPr id="3" name="Content Placeholder 2"/>
          <p:cNvSpPr>
            <a:spLocks noGrp="1"/>
          </p:cNvSpPr>
          <p:nvPr>
            <p:ph idx="1"/>
          </p:nvPr>
        </p:nvSpPr>
        <p:spPr>
          <a:xfrm>
            <a:off x="457200" y="1464736"/>
            <a:ext cx="8229600" cy="4525963"/>
          </a:xfrm>
        </p:spPr>
        <p:txBody>
          <a:bodyPr>
            <a:noAutofit/>
          </a:bodyPr>
          <a:lstStyle/>
          <a:p>
            <a:r>
              <a:rPr lang="en-US" sz="2200" dirty="0" smtClean="0"/>
              <a:t>What </a:t>
            </a:r>
            <a:r>
              <a:rPr lang="en-US" sz="2200" dirty="0"/>
              <a:t>are the most important skills needed to succeed in the workforce of the future</a:t>
            </a:r>
            <a:r>
              <a:rPr lang="en-US" sz="2200" dirty="0" smtClean="0"/>
              <a:t>?</a:t>
            </a:r>
          </a:p>
          <a:p>
            <a:endParaRPr lang="en-US" sz="2200" dirty="0" smtClean="0"/>
          </a:p>
          <a:p>
            <a:r>
              <a:rPr lang="en-US" sz="2200" dirty="0" smtClean="0"/>
              <a:t>Which </a:t>
            </a:r>
            <a:r>
              <a:rPr lang="en-US" sz="2200" dirty="0"/>
              <a:t>of these skills can be taught effectively via online systems – especially those that are self-directed – and other nontraditional settings?  </a:t>
            </a:r>
            <a:endParaRPr lang="en-US" sz="2200" dirty="0" smtClean="0"/>
          </a:p>
          <a:p>
            <a:endParaRPr lang="en-US" sz="2200" dirty="0" smtClean="0"/>
          </a:p>
          <a:p>
            <a:r>
              <a:rPr lang="en-US" sz="2200" dirty="0" smtClean="0"/>
              <a:t>Which </a:t>
            </a:r>
            <a:r>
              <a:rPr lang="en-US" sz="2200" dirty="0"/>
              <a:t>skills will be most difficult to teach at scale?    </a:t>
            </a:r>
            <a:endParaRPr lang="en-US" sz="2200" dirty="0" smtClean="0"/>
          </a:p>
          <a:p>
            <a:endParaRPr lang="en-US" sz="2200" dirty="0" smtClean="0"/>
          </a:p>
          <a:p>
            <a:r>
              <a:rPr lang="en-US" sz="2200" dirty="0" smtClean="0"/>
              <a:t>Will </a:t>
            </a:r>
            <a:r>
              <a:rPr lang="en-US" sz="2200" dirty="0"/>
              <a:t>employers be accepting of applicants who rely on new types of credentialing systems, or will they be viewed as less qualified than those who have attended traditional four-year and graduate programs?</a:t>
            </a:r>
          </a:p>
        </p:txBody>
      </p:sp>
      <p:sp>
        <p:nvSpPr>
          <p:cNvPr id="2" name="Title 1"/>
          <p:cNvSpPr>
            <a:spLocks noGrp="1"/>
          </p:cNvSpPr>
          <p:nvPr>
            <p:ph type="title"/>
          </p:nvPr>
        </p:nvSpPr>
        <p:spPr>
          <a:solidFill>
            <a:schemeClr val="tx2">
              <a:lumMod val="40000"/>
              <a:lumOff val="60000"/>
            </a:schemeClr>
          </a:solidFill>
        </p:spPr>
        <p:txBody>
          <a:bodyPr>
            <a:normAutofit fontScale="90000"/>
          </a:bodyPr>
          <a:lstStyle/>
          <a:p>
            <a:r>
              <a:rPr lang="en-US" dirty="0"/>
              <a:t/>
            </a:r>
            <a:br>
              <a:rPr lang="en-US" dirty="0"/>
            </a:br>
            <a:r>
              <a:rPr lang="en-US" b="1" dirty="0"/>
              <a:t>The Future of Jobs and Jobs Training</a:t>
            </a:r>
            <a:br>
              <a:rPr lang="en-US" b="1" dirty="0"/>
            </a:br>
            <a:endParaRPr lang="en-US" dirty="0"/>
          </a:p>
        </p:txBody>
      </p:sp>
      <p:sp>
        <p:nvSpPr>
          <p:cNvPr id="4" name="Footer Placeholder 3"/>
          <p:cNvSpPr>
            <a:spLocks noGrp="1"/>
          </p:cNvSpPr>
          <p:nvPr>
            <p:ph type="ftr" sz="quarter" idx="11"/>
          </p:nvPr>
        </p:nvSpPr>
        <p:spPr/>
        <p:txBody>
          <a:bodyPr/>
          <a:lstStyle/>
          <a:p>
            <a:r>
              <a:rPr lang="en-US" smtClean="0"/>
              <a:t>(c) Virgilio Almeida, June 2017</a:t>
            </a:r>
            <a:endParaRPr lang="en-US" dirty="0"/>
          </a:p>
        </p:txBody>
      </p:sp>
    </p:spTree>
    <p:extLst>
      <p:ext uri="{BB962C8B-B14F-4D97-AF65-F5344CB8AC3E}">
        <p14:creationId xmlns:p14="http://schemas.microsoft.com/office/powerpoint/2010/main" val="153200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normAutofit/>
          </a:bodyPr>
          <a:lstStyle/>
          <a:p>
            <a:r>
              <a:rPr lang="en-US" sz="3200" dirty="0" smtClean="0"/>
              <a:t>Major Themes about the future of jobs training in the tech age</a:t>
            </a:r>
            <a:endParaRPr lang="en-US" sz="3200" dirty="0"/>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pic>
        <p:nvPicPr>
          <p:cNvPr id="7" name="Picture 6"/>
          <p:cNvPicPr>
            <a:picLocks noChangeAspect="1"/>
          </p:cNvPicPr>
          <p:nvPr/>
        </p:nvPicPr>
        <p:blipFill>
          <a:blip r:embed="rId2"/>
          <a:stretch>
            <a:fillRect/>
          </a:stretch>
        </p:blipFill>
        <p:spPr>
          <a:xfrm>
            <a:off x="0" y="1665990"/>
            <a:ext cx="9144000" cy="5151617"/>
          </a:xfrm>
          <a:prstGeom prst="rect">
            <a:avLst/>
          </a:prstGeom>
        </p:spPr>
      </p:pic>
      <p:sp>
        <p:nvSpPr>
          <p:cNvPr id="3" name="Rectangle 2"/>
          <p:cNvSpPr/>
          <p:nvPr/>
        </p:nvSpPr>
        <p:spPr>
          <a:xfrm>
            <a:off x="33870" y="6112933"/>
            <a:ext cx="1202264" cy="7046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Source:</a:t>
            </a:r>
          </a:p>
          <a:p>
            <a:pPr algn="ctr"/>
            <a:r>
              <a:rPr lang="en-US" sz="1400" dirty="0" smtClean="0">
                <a:solidFill>
                  <a:schemeClr val="tx1"/>
                </a:solidFill>
              </a:rPr>
              <a:t>Pew Research</a:t>
            </a:r>
            <a:endParaRPr lang="en-US" sz="1400" dirty="0">
              <a:solidFill>
                <a:schemeClr val="tx1"/>
              </a:solidFill>
            </a:endParaRPr>
          </a:p>
        </p:txBody>
      </p:sp>
    </p:spTree>
    <p:extLst>
      <p:ext uri="{BB962C8B-B14F-4D97-AF65-F5344CB8AC3E}">
        <p14:creationId xmlns:p14="http://schemas.microsoft.com/office/powerpoint/2010/main" val="930439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pic>
        <p:nvPicPr>
          <p:cNvPr id="6" name="Picture 5"/>
          <p:cNvPicPr>
            <a:picLocks noChangeAspect="1"/>
          </p:cNvPicPr>
          <p:nvPr/>
        </p:nvPicPr>
        <p:blipFill>
          <a:blip r:embed="rId2"/>
          <a:stretch>
            <a:fillRect/>
          </a:stretch>
        </p:blipFill>
        <p:spPr>
          <a:xfrm>
            <a:off x="0" y="2251488"/>
            <a:ext cx="9144000" cy="3404886"/>
          </a:xfrm>
          <a:prstGeom prst="rect">
            <a:avLst/>
          </a:prstGeom>
        </p:spPr>
      </p:pic>
      <p:sp>
        <p:nvSpPr>
          <p:cNvPr id="7" name="Title 1"/>
          <p:cNvSpPr txBox="1">
            <a:spLocks/>
          </p:cNvSpPr>
          <p:nvPr/>
        </p:nvSpPr>
        <p:spPr>
          <a:xfrm>
            <a:off x="491069" y="274640"/>
            <a:ext cx="8229600" cy="1143000"/>
          </a:xfrm>
          <a:prstGeom prst="rect">
            <a:avLst/>
          </a:prstGeom>
          <a:solidFill>
            <a:schemeClr val="tx2">
              <a:lumMod val="40000"/>
              <a:lumOff val="6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smtClean="0"/>
              <a:t>Major Themes about the future of jobs training in the tech age</a:t>
            </a:r>
            <a:endParaRPr lang="en-US" sz="3200" dirty="0"/>
          </a:p>
        </p:txBody>
      </p:sp>
      <p:sp>
        <p:nvSpPr>
          <p:cNvPr id="8" name="Rectangle 7"/>
          <p:cNvSpPr/>
          <p:nvPr/>
        </p:nvSpPr>
        <p:spPr>
          <a:xfrm>
            <a:off x="-16929" y="6163733"/>
            <a:ext cx="1269998" cy="6538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Source:</a:t>
            </a:r>
          </a:p>
          <a:p>
            <a:pPr algn="ctr"/>
            <a:r>
              <a:rPr lang="en-US" sz="1400" dirty="0" smtClean="0">
                <a:solidFill>
                  <a:schemeClr val="tx1"/>
                </a:solidFill>
              </a:rPr>
              <a:t>Pew Research</a:t>
            </a:r>
            <a:endParaRPr lang="en-US" sz="1400" dirty="0">
              <a:solidFill>
                <a:schemeClr val="tx1"/>
              </a:solidFill>
            </a:endParaRPr>
          </a:p>
        </p:txBody>
      </p:sp>
    </p:spTree>
    <p:extLst>
      <p:ext uri="{BB962C8B-B14F-4D97-AF65-F5344CB8AC3E}">
        <p14:creationId xmlns:p14="http://schemas.microsoft.com/office/powerpoint/2010/main" val="166080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normAutofit/>
          </a:bodyPr>
          <a:lstStyle/>
          <a:p>
            <a:r>
              <a:rPr lang="en-US" sz="3200" dirty="0"/>
              <a:t>How to Prepare for </a:t>
            </a:r>
            <a:r>
              <a:rPr lang="en-US" sz="3200" dirty="0" smtClean="0"/>
              <a:t>the Digital Future</a:t>
            </a:r>
            <a:br>
              <a:rPr lang="en-US" sz="3200" dirty="0" smtClean="0"/>
            </a:br>
            <a:r>
              <a:rPr lang="en-US" sz="2600" dirty="0" smtClean="0"/>
              <a:t>(algorithmic and </a:t>
            </a:r>
            <a:r>
              <a:rPr lang="en-US" sz="2600" dirty="0"/>
              <a:t>a</a:t>
            </a:r>
            <a:r>
              <a:rPr lang="en-US" sz="2600" dirty="0" smtClean="0"/>
              <a:t>utomated future)</a:t>
            </a:r>
            <a:endParaRPr lang="en-US" sz="2600" dirty="0"/>
          </a:p>
        </p:txBody>
      </p:sp>
      <p:sp>
        <p:nvSpPr>
          <p:cNvPr id="3" name="Content Placeholder 2"/>
          <p:cNvSpPr>
            <a:spLocks noGrp="1"/>
          </p:cNvSpPr>
          <p:nvPr>
            <p:ph idx="1"/>
          </p:nvPr>
        </p:nvSpPr>
        <p:spPr/>
        <p:txBody>
          <a:bodyPr/>
          <a:lstStyle/>
          <a:p>
            <a:pPr marL="514350" indent="-514350">
              <a:buFont typeface="+mj-lt"/>
              <a:buAutoNum type="arabicPeriod"/>
            </a:pPr>
            <a:r>
              <a:rPr lang="en-US" sz="2400" dirty="0"/>
              <a:t>How do we educate people for an automated world</a:t>
            </a:r>
            <a:r>
              <a:rPr lang="en-US" sz="2400" dirty="0" smtClean="0"/>
              <a:t>?</a:t>
            </a:r>
          </a:p>
          <a:p>
            <a:pPr marL="514350" indent="-514350">
              <a:buFont typeface="+mj-lt"/>
              <a:buAutoNum type="arabicPeriod"/>
            </a:pPr>
            <a:endParaRPr lang="en-US" sz="2400" dirty="0"/>
          </a:p>
          <a:p>
            <a:pPr marL="514350" indent="-514350">
              <a:buFont typeface="+mj-lt"/>
              <a:buAutoNum type="arabicPeriod"/>
            </a:pPr>
            <a:r>
              <a:rPr lang="en-US" sz="2400" dirty="0"/>
              <a:t>Can we change education fast enough to outpace </a:t>
            </a:r>
            <a:r>
              <a:rPr lang="en-US" sz="2400" dirty="0" smtClean="0"/>
              <a:t>the demands of the digital future?</a:t>
            </a:r>
          </a:p>
          <a:p>
            <a:pPr marL="514350" indent="-514350">
              <a:buFont typeface="+mj-lt"/>
              <a:buAutoNum type="arabicPeriod"/>
            </a:pPr>
            <a:endParaRPr lang="en-US" sz="2400" dirty="0" smtClean="0"/>
          </a:p>
          <a:p>
            <a:pPr marL="514350" indent="-514350">
              <a:buFont typeface="+mj-lt"/>
              <a:buAutoNum type="arabicPeriod"/>
            </a:pPr>
            <a:r>
              <a:rPr lang="en-US" sz="2400" dirty="0"/>
              <a:t>Will college degrees still be important</a:t>
            </a:r>
            <a:r>
              <a:rPr lang="en-US" sz="2400" dirty="0" smtClean="0"/>
              <a:t>?</a:t>
            </a:r>
          </a:p>
          <a:p>
            <a:pPr marL="514350" indent="-514350">
              <a:buFont typeface="+mj-lt"/>
              <a:buAutoNum type="arabicPeriod"/>
            </a:pPr>
            <a:endParaRPr lang="en-US" sz="2400" dirty="0" smtClean="0"/>
          </a:p>
          <a:p>
            <a:pPr marL="514350" indent="-514350">
              <a:buFont typeface="+mj-lt"/>
              <a:buAutoNum type="arabicPeriod"/>
            </a:pPr>
            <a:r>
              <a:rPr lang="en-US" sz="2400" dirty="0"/>
              <a:t>What can workers do now to prepare</a:t>
            </a:r>
            <a:r>
              <a:rPr lang="en-US" sz="2400" dirty="0" smtClean="0"/>
              <a:t>?</a:t>
            </a:r>
          </a:p>
          <a:p>
            <a:pPr marL="514350" indent="-514350">
              <a:buFont typeface="+mj-lt"/>
              <a:buAutoNum type="arabicPeriod"/>
            </a:pPr>
            <a:endParaRPr lang="en-US" sz="2400" dirty="0" smtClean="0"/>
          </a:p>
          <a:p>
            <a:pPr marL="514350" indent="-514350">
              <a:buFont typeface="+mj-lt"/>
              <a:buAutoNum type="arabicPeriod"/>
            </a:pPr>
            <a:r>
              <a:rPr lang="en-US" sz="2400" dirty="0"/>
              <a:t>Even if we do all these things, will there be enough jobs?</a:t>
            </a:r>
            <a:endParaRPr lang="en-US" sz="2400" dirty="0" smtClean="0"/>
          </a:p>
          <a:p>
            <a:endParaRPr lang="en-US" dirty="0"/>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1059943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216400"/>
            <a:ext cx="7772400" cy="1362075"/>
          </a:xfrm>
        </p:spPr>
        <p:txBody>
          <a:bodyPr/>
          <a:lstStyle/>
          <a:p>
            <a:pPr algn="ctr"/>
            <a:r>
              <a:rPr lang="en-US" b="0" dirty="0" smtClean="0">
                <a:solidFill>
                  <a:schemeClr val="bg2">
                    <a:lumMod val="25000"/>
                  </a:schemeClr>
                </a:solidFill>
              </a:rPr>
              <a:t>Thanks!</a:t>
            </a:r>
            <a:r>
              <a:rPr lang="en-US" dirty="0" smtClean="0">
                <a:solidFill>
                  <a:schemeClr val="bg2">
                    <a:lumMod val="25000"/>
                  </a:schemeClr>
                </a:solidFill>
              </a:rPr>
              <a:t/>
            </a:r>
            <a:br>
              <a:rPr lang="en-US" dirty="0" smtClean="0">
                <a:solidFill>
                  <a:schemeClr val="bg2">
                    <a:lumMod val="25000"/>
                  </a:schemeClr>
                </a:solidFill>
              </a:rPr>
            </a:br>
            <a:r>
              <a:rPr lang="en-US" sz="2800" b="0" cap="small" dirty="0" err="1" smtClean="0">
                <a:solidFill>
                  <a:schemeClr val="bg2">
                    <a:lumMod val="25000"/>
                  </a:schemeClr>
                </a:solidFill>
              </a:rPr>
              <a:t>Valmeida@cyber.harvard.edu</a:t>
            </a:r>
            <a:endParaRPr lang="en-US" sz="2800" b="0" cap="small" dirty="0">
              <a:solidFill>
                <a:schemeClr val="bg2">
                  <a:lumMod val="25000"/>
                </a:schemeClr>
              </a:solidFill>
            </a:endParaRPr>
          </a:p>
        </p:txBody>
      </p:sp>
      <p:sp>
        <p:nvSpPr>
          <p:cNvPr id="2" name="Footer Placeholder 1"/>
          <p:cNvSpPr>
            <a:spLocks noGrp="1"/>
          </p:cNvSpPr>
          <p:nvPr>
            <p:ph type="ftr" sz="quarter" idx="11"/>
          </p:nvPr>
        </p:nvSpPr>
        <p:spPr/>
        <p:txBody>
          <a:bodyPr/>
          <a:lstStyle/>
          <a:p>
            <a:pPr>
              <a:defRPr/>
            </a:pPr>
            <a:r>
              <a:rPr lang="en-US" smtClean="0"/>
              <a:t>(c) Virgilio Almeida, June 2017</a:t>
            </a:r>
            <a:endParaRPr lang="en-US"/>
          </a:p>
        </p:txBody>
      </p:sp>
    </p:spTree>
    <p:extLst>
      <p:ext uri="{BB962C8B-B14F-4D97-AF65-F5344CB8AC3E}">
        <p14:creationId xmlns:p14="http://schemas.microsoft.com/office/powerpoint/2010/main" val="645165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60000"/>
              <a:lumOff val="40000"/>
            </a:schemeClr>
          </a:solidFill>
        </p:spPr>
        <p:txBody>
          <a:bodyPr>
            <a:normAutofit/>
          </a:bodyPr>
          <a:lstStyle/>
          <a:p>
            <a:r>
              <a:rPr lang="en-US" sz="3400" dirty="0" err="1" smtClean="0"/>
              <a:t>Série</a:t>
            </a:r>
            <a:r>
              <a:rPr lang="en-US" sz="3400" dirty="0" smtClean="0"/>
              <a:t> de </a:t>
            </a:r>
            <a:r>
              <a:rPr lang="en-US" sz="3400" dirty="0" err="1" smtClean="0"/>
              <a:t>artigos</a:t>
            </a:r>
            <a:r>
              <a:rPr lang="en-US" sz="3400" dirty="0" smtClean="0"/>
              <a:t> </a:t>
            </a:r>
            <a:r>
              <a:rPr lang="en-US" sz="3400" dirty="0" err="1" smtClean="0"/>
              <a:t>recentes</a:t>
            </a:r>
            <a:r>
              <a:rPr lang="en-US" sz="3400" dirty="0" smtClean="0"/>
              <a:t>  no </a:t>
            </a:r>
            <a:r>
              <a:rPr lang="en-US" sz="3400" i="1" dirty="0" smtClean="0"/>
              <a:t>Valor </a:t>
            </a:r>
            <a:r>
              <a:rPr lang="en-US" sz="3400" i="1" dirty="0" err="1" smtClean="0"/>
              <a:t>Economico</a:t>
            </a:r>
            <a:r>
              <a:rPr lang="en-US" sz="3400" i="1" dirty="0" smtClean="0"/>
              <a:t/>
            </a:r>
            <a:br>
              <a:rPr lang="en-US" sz="3400" i="1" dirty="0" smtClean="0"/>
            </a:br>
            <a:r>
              <a:rPr lang="en-US" sz="2400" i="1" dirty="0" smtClean="0"/>
              <a:t>Virgilio Almeida</a:t>
            </a:r>
            <a:endParaRPr lang="en-US" sz="2400" i="1" dirty="0"/>
          </a:p>
        </p:txBody>
      </p:sp>
      <p:sp>
        <p:nvSpPr>
          <p:cNvPr id="3" name="Content Placeholder 2"/>
          <p:cNvSpPr>
            <a:spLocks noGrp="1"/>
          </p:cNvSpPr>
          <p:nvPr>
            <p:ph idx="1"/>
          </p:nvPr>
        </p:nvSpPr>
        <p:spPr/>
        <p:txBody>
          <a:bodyPr>
            <a:normAutofit fontScale="92500" lnSpcReduction="10000"/>
          </a:bodyPr>
          <a:lstStyle/>
          <a:p>
            <a:endParaRPr lang="en-US" sz="2600" dirty="0" smtClean="0"/>
          </a:p>
          <a:p>
            <a:r>
              <a:rPr lang="en-US" sz="2600" dirty="0" err="1" smtClean="0"/>
              <a:t>Desafios</a:t>
            </a:r>
            <a:r>
              <a:rPr lang="en-US" sz="2600" dirty="0" smtClean="0"/>
              <a:t> </a:t>
            </a:r>
            <a:r>
              <a:rPr lang="en-US" sz="2600" dirty="0" err="1" smtClean="0"/>
              <a:t>sociais</a:t>
            </a:r>
            <a:r>
              <a:rPr lang="en-US" sz="2600" dirty="0" smtClean="0"/>
              <a:t> e </a:t>
            </a:r>
            <a:r>
              <a:rPr lang="en-US" sz="2600" dirty="0" err="1" smtClean="0"/>
              <a:t>políticos</a:t>
            </a:r>
            <a:r>
              <a:rPr lang="en-US" sz="2600" dirty="0" smtClean="0"/>
              <a:t> da </a:t>
            </a:r>
            <a:r>
              <a:rPr lang="en-US" sz="2600" dirty="0" err="1" smtClean="0"/>
              <a:t>inteligência</a:t>
            </a:r>
            <a:r>
              <a:rPr lang="en-US" sz="2600" dirty="0" smtClean="0"/>
              <a:t> artificial </a:t>
            </a:r>
          </a:p>
          <a:p>
            <a:endParaRPr lang="pt-PT" sz="2600" dirty="0" smtClean="0"/>
          </a:p>
          <a:p>
            <a:r>
              <a:rPr lang="pt-PT" sz="2600" dirty="0" smtClean="0"/>
              <a:t>As novas faces do poder no mundo digital </a:t>
            </a:r>
            <a:endParaRPr lang="en-US" sz="2600" dirty="0" smtClean="0"/>
          </a:p>
          <a:p>
            <a:endParaRPr lang="en-US" sz="2600" dirty="0" smtClean="0"/>
          </a:p>
          <a:p>
            <a:r>
              <a:rPr lang="en-US" sz="2600" dirty="0" smtClean="0"/>
              <a:t>O ``</a:t>
            </a:r>
            <a:r>
              <a:rPr lang="en-US" sz="2600" dirty="0" err="1" smtClean="0"/>
              <a:t>fator</a:t>
            </a:r>
            <a:r>
              <a:rPr lang="en-US" sz="2600" dirty="0" smtClean="0"/>
              <a:t> digital' </a:t>
            </a:r>
            <a:r>
              <a:rPr lang="en-US" sz="2600" dirty="0" err="1" smtClean="0"/>
              <a:t>nas</a:t>
            </a:r>
            <a:r>
              <a:rPr lang="en-US" sz="2600" dirty="0" smtClean="0"/>
              <a:t> </a:t>
            </a:r>
            <a:r>
              <a:rPr lang="en-US" sz="2600" dirty="0" err="1" smtClean="0"/>
              <a:t>eleições</a:t>
            </a:r>
            <a:r>
              <a:rPr lang="en-US" sz="2600" dirty="0" smtClean="0"/>
              <a:t> </a:t>
            </a:r>
            <a:r>
              <a:rPr lang="en-US" sz="2600" dirty="0" err="1" smtClean="0"/>
              <a:t>nos</a:t>
            </a:r>
            <a:r>
              <a:rPr lang="en-US" sz="2600" dirty="0" smtClean="0"/>
              <a:t> </a:t>
            </a:r>
            <a:r>
              <a:rPr lang="en-US" sz="2600" dirty="0" err="1"/>
              <a:t>E</a:t>
            </a:r>
            <a:r>
              <a:rPr lang="en-US" sz="2600" dirty="0" err="1" smtClean="0"/>
              <a:t>stados</a:t>
            </a:r>
            <a:r>
              <a:rPr lang="en-US" sz="2600" dirty="0" smtClean="0"/>
              <a:t> </a:t>
            </a:r>
            <a:r>
              <a:rPr lang="en-US" sz="2600" dirty="0" err="1"/>
              <a:t>U</a:t>
            </a:r>
            <a:r>
              <a:rPr lang="en-US" sz="2600" dirty="0" err="1" smtClean="0"/>
              <a:t>nidos</a:t>
            </a:r>
            <a:r>
              <a:rPr lang="en-US" sz="2600" dirty="0" smtClean="0"/>
              <a:t> E </a:t>
            </a:r>
            <a:r>
              <a:rPr lang="en-US" sz="2600" dirty="0" err="1" smtClean="0"/>
              <a:t>brasil</a:t>
            </a:r>
            <a:r>
              <a:rPr lang="en-US" sz="2600" dirty="0" smtClean="0"/>
              <a:t> </a:t>
            </a:r>
          </a:p>
          <a:p>
            <a:endParaRPr lang="pt-BR" sz="2600" dirty="0" smtClean="0"/>
          </a:p>
          <a:p>
            <a:r>
              <a:rPr lang="pt-BR" sz="2600" dirty="0" smtClean="0"/>
              <a:t>A escalada de conflitos e ataques cibernéticos no cenário internacional </a:t>
            </a:r>
          </a:p>
          <a:p>
            <a:endParaRPr lang="pt-BR" sz="2600" dirty="0"/>
          </a:p>
          <a:p>
            <a:r>
              <a:rPr lang="pt-BR" sz="2600" dirty="0" smtClean="0"/>
              <a:t>O emprego e o futuro digital</a:t>
            </a:r>
            <a:endParaRPr lang="en-US" sz="2800"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151882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Autofit/>
          </a:bodyPr>
          <a:lstStyle/>
          <a:p>
            <a:pPr algn="just"/>
            <a:r>
              <a:rPr lang="en-US" sz="2400" dirty="0"/>
              <a:t>“The education system will need to adapt to prepare individuals for the changing labor market. At the same time, recent IT advances offer new and potentially more widely accessible ways to access education</a:t>
            </a:r>
            <a:r>
              <a:rPr lang="en-US" sz="2400" dirty="0" smtClean="0"/>
              <a:t>.” (report NAS, 2017)</a:t>
            </a:r>
            <a:endParaRPr lang="en-US" sz="2400" dirty="0"/>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1214342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3000" dirty="0" smtClean="0"/>
              <a:t>Machines, it seems, can do almost anything human beings can.</a:t>
            </a:r>
            <a:endParaRPr lang="en-US" sz="3000" dirty="0"/>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192462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800" dirty="0" smtClean="0"/>
              <a:t>Digital Future: What does it mean?</a:t>
            </a:r>
            <a:endParaRPr lang="en-US" sz="2800" dirty="0"/>
          </a:p>
        </p:txBody>
      </p:sp>
      <p:sp>
        <p:nvSpPr>
          <p:cNvPr id="7" name="Text Placeholder 6"/>
          <p:cNvSpPr>
            <a:spLocks noGrp="1"/>
          </p:cNvSpPr>
          <p:nvPr>
            <p:ph type="body" sz="half" idx="2"/>
          </p:nvPr>
        </p:nvSpPr>
        <p:spPr/>
        <p:txBody>
          <a:bodyPr/>
          <a:lstStyle/>
          <a:p>
            <a:endParaRPr lang="en-US" dirty="0"/>
          </a:p>
        </p:txBody>
      </p:sp>
      <p:pic>
        <p:nvPicPr>
          <p:cNvPr id="4" name="Picture 3"/>
          <p:cNvPicPr>
            <a:picLocks noChangeAspect="1"/>
          </p:cNvPicPr>
          <p:nvPr/>
        </p:nvPicPr>
        <p:blipFill>
          <a:blip r:embed="rId3"/>
          <a:stretch>
            <a:fillRect/>
          </a:stretch>
        </p:blipFill>
        <p:spPr>
          <a:xfrm>
            <a:off x="5125433" y="0"/>
            <a:ext cx="3837665" cy="6858000"/>
          </a:xfrm>
          <a:prstGeom prst="rect">
            <a:avLst/>
          </a:prstGeom>
        </p:spPr>
      </p:pic>
      <p:sp>
        <p:nvSpPr>
          <p:cNvPr id="2" name="Footer Placeholder 1"/>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231780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4467"/>
            <a:ext cx="9144000" cy="2806672"/>
          </a:xfrm>
          <a:prstGeom prst="rect">
            <a:avLst/>
          </a:prstGeom>
        </p:spPr>
      </p:pic>
      <p:pic>
        <p:nvPicPr>
          <p:cNvPr id="7" name="Picture 6"/>
          <p:cNvPicPr>
            <a:picLocks noChangeAspect="1"/>
          </p:cNvPicPr>
          <p:nvPr/>
        </p:nvPicPr>
        <p:blipFill>
          <a:blip r:embed="rId3"/>
          <a:stretch>
            <a:fillRect/>
          </a:stretch>
        </p:blipFill>
        <p:spPr>
          <a:xfrm>
            <a:off x="0" y="3772013"/>
            <a:ext cx="9144000" cy="2565170"/>
          </a:xfrm>
          <a:prstGeom prst="rect">
            <a:avLst/>
          </a:prstGeom>
        </p:spPr>
      </p:pic>
      <p:sp>
        <p:nvSpPr>
          <p:cNvPr id="8" name="Rectangle 7"/>
          <p:cNvSpPr/>
          <p:nvPr/>
        </p:nvSpPr>
        <p:spPr>
          <a:xfrm>
            <a:off x="0" y="5334000"/>
            <a:ext cx="9144000" cy="1003183"/>
          </a:xfrm>
          <a:prstGeom prst="rect">
            <a:avLst/>
          </a:prstGeom>
          <a:noFill/>
          <a:ln w="28575">
            <a:solidFill>
              <a:srgbClr val="C00000">
                <a:alpha val="84000"/>
              </a:srgb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3611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7"/>
            <a:ext cx="8229600" cy="840111"/>
          </a:xfrm>
          <a:solidFill>
            <a:srgbClr val="4F81BD"/>
          </a:solidFill>
        </p:spPr>
        <p:txBody>
          <a:bodyPr>
            <a:normAutofit/>
          </a:bodyPr>
          <a:lstStyle/>
          <a:p>
            <a:r>
              <a:rPr lang="en-US" sz="3000" dirty="0" smtClean="0">
                <a:latin typeface="Arial Rounded MT Bold"/>
                <a:cs typeface="Arial Rounded MT Bold"/>
              </a:rPr>
              <a:t>The Largest Companies by Market Cap</a:t>
            </a:r>
            <a:endParaRPr lang="en-US" sz="3000" dirty="0">
              <a:latin typeface="Arial Rounded MT Bold"/>
              <a:cs typeface="Arial Rounded MT Bold"/>
            </a:endParaRPr>
          </a:p>
        </p:txBody>
      </p:sp>
      <p:pic>
        <p:nvPicPr>
          <p:cNvPr id="4" name="Picture 3"/>
          <p:cNvPicPr>
            <a:picLocks noChangeAspect="1"/>
          </p:cNvPicPr>
          <p:nvPr/>
        </p:nvPicPr>
        <p:blipFill>
          <a:blip r:embed="rId2"/>
          <a:stretch>
            <a:fillRect/>
          </a:stretch>
        </p:blipFill>
        <p:spPr>
          <a:xfrm>
            <a:off x="1174703" y="1080797"/>
            <a:ext cx="6918762" cy="5694157"/>
          </a:xfrm>
          <a:prstGeom prst="rect">
            <a:avLst/>
          </a:prstGeom>
        </p:spPr>
      </p:pic>
      <p:sp>
        <p:nvSpPr>
          <p:cNvPr id="3" name="Footer Placeholder 2"/>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57638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7"/>
            <a:ext cx="8229600" cy="961495"/>
          </a:xfrm>
          <a:solidFill>
            <a:schemeClr val="tx2">
              <a:lumMod val="40000"/>
              <a:lumOff val="60000"/>
            </a:schemeClr>
          </a:solidFill>
        </p:spPr>
        <p:txBody>
          <a:bodyPr/>
          <a:lstStyle/>
          <a:p>
            <a:r>
              <a:rPr lang="en-US" dirty="0" smtClean="0"/>
              <a:t>Jobs Shift</a:t>
            </a:r>
            <a:endParaRPr lang="en-US" dirty="0"/>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pic>
        <p:nvPicPr>
          <p:cNvPr id="5" name="Picture 4"/>
          <p:cNvPicPr>
            <a:picLocks noChangeAspect="1"/>
          </p:cNvPicPr>
          <p:nvPr/>
        </p:nvPicPr>
        <p:blipFill>
          <a:blip r:embed="rId2"/>
          <a:stretch>
            <a:fillRect/>
          </a:stretch>
        </p:blipFill>
        <p:spPr>
          <a:xfrm>
            <a:off x="0" y="1417639"/>
            <a:ext cx="9144000" cy="4981846"/>
          </a:xfrm>
          <a:prstGeom prst="rect">
            <a:avLst/>
          </a:prstGeom>
        </p:spPr>
      </p:pic>
    </p:spTree>
    <p:extLst>
      <p:ext uri="{BB962C8B-B14F-4D97-AF65-F5344CB8AC3E}">
        <p14:creationId xmlns:p14="http://schemas.microsoft.com/office/powerpoint/2010/main" val="672981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7"/>
            <a:ext cx="8229600" cy="988722"/>
          </a:xfrm>
        </p:spPr>
        <p:txBody>
          <a:bodyPr>
            <a:normAutofit/>
          </a:bodyPr>
          <a:lstStyle/>
          <a:p>
            <a:r>
              <a:rPr lang="en-US" sz="2800" u="sng" dirty="0">
                <a:hlinkClick r:id="rId2"/>
              </a:rPr>
              <a:t>There are now more Americans working for online-only outlets than </a:t>
            </a:r>
            <a:r>
              <a:rPr lang="en-US" sz="2800" u="sng" dirty="0" smtClean="0">
                <a:hlinkClick r:id="rId2"/>
              </a:rPr>
              <a:t>newspapers</a:t>
            </a:r>
            <a:r>
              <a:rPr lang="en-US" sz="2800" u="sng" dirty="0" smtClean="0"/>
              <a:t> </a:t>
            </a:r>
            <a:r>
              <a:rPr lang="en-US" sz="2800" dirty="0" smtClean="0"/>
              <a:t>1990-2016  </a:t>
            </a:r>
            <a:r>
              <a:rPr lang="en-US" sz="1400" dirty="0" smtClean="0"/>
              <a:t>(</a:t>
            </a:r>
            <a:r>
              <a:rPr lang="en-US" sz="1400" dirty="0" err="1" smtClean="0"/>
              <a:t>nieman</a:t>
            </a:r>
            <a:r>
              <a:rPr lang="en-US" sz="1400" dirty="0" smtClean="0"/>
              <a:t> lab)</a:t>
            </a:r>
            <a:endParaRPr lang="en-US" sz="1400" dirty="0"/>
          </a:p>
        </p:txBody>
      </p:sp>
      <p:pic>
        <p:nvPicPr>
          <p:cNvPr id="4" name="Picture 3"/>
          <p:cNvPicPr>
            <a:picLocks noChangeAspect="1"/>
          </p:cNvPicPr>
          <p:nvPr/>
        </p:nvPicPr>
        <p:blipFill>
          <a:blip r:embed="rId3"/>
          <a:stretch>
            <a:fillRect/>
          </a:stretch>
        </p:blipFill>
        <p:spPr>
          <a:xfrm>
            <a:off x="581001" y="1269341"/>
            <a:ext cx="6593678" cy="5588658"/>
          </a:xfrm>
          <a:prstGeom prst="rect">
            <a:avLst/>
          </a:prstGeom>
        </p:spPr>
      </p:pic>
      <p:sp>
        <p:nvSpPr>
          <p:cNvPr id="3" name="Footer Placeholder 2"/>
          <p:cNvSpPr>
            <a:spLocks noGrp="1"/>
          </p:cNvSpPr>
          <p:nvPr>
            <p:ph type="ftr" sz="quarter" idx="11"/>
          </p:nvPr>
        </p:nvSpPr>
        <p:spPr/>
        <p:txBody>
          <a:bodyPr/>
          <a:lstStyle/>
          <a:p>
            <a:r>
              <a:rPr lang="en-US" smtClean="0"/>
              <a:t>(c) Virgilio Almeida, June 2017</a:t>
            </a:r>
            <a:endParaRPr lang="en-US"/>
          </a:p>
        </p:txBody>
      </p:sp>
    </p:spTree>
    <p:extLst>
      <p:ext uri="{BB962C8B-B14F-4D97-AF65-F5344CB8AC3E}">
        <p14:creationId xmlns:p14="http://schemas.microsoft.com/office/powerpoint/2010/main" val="2080425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 Virgilio Almeida, June 2017</a:t>
            </a:r>
            <a:endParaRPr lang="en-US"/>
          </a:p>
        </p:txBody>
      </p:sp>
      <p:pic>
        <p:nvPicPr>
          <p:cNvPr id="5" name="Picture 4"/>
          <p:cNvPicPr>
            <a:picLocks noChangeAspect="1"/>
          </p:cNvPicPr>
          <p:nvPr/>
        </p:nvPicPr>
        <p:blipFill>
          <a:blip r:embed="rId2"/>
          <a:stretch>
            <a:fillRect/>
          </a:stretch>
        </p:blipFill>
        <p:spPr>
          <a:xfrm>
            <a:off x="0" y="29234"/>
            <a:ext cx="9144000" cy="6799531"/>
          </a:xfrm>
          <a:prstGeom prst="rect">
            <a:avLst/>
          </a:prstGeom>
        </p:spPr>
      </p:pic>
    </p:spTree>
    <p:extLst>
      <p:ext uri="{BB962C8B-B14F-4D97-AF65-F5344CB8AC3E}">
        <p14:creationId xmlns:p14="http://schemas.microsoft.com/office/powerpoint/2010/main" val="2145992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14355</TotalTime>
  <Words>489</Words>
  <Application>Microsoft Office PowerPoint</Application>
  <PresentationFormat>Apresentação na tela (4:3)</PresentationFormat>
  <Paragraphs>70</Paragraphs>
  <Slides>17</Slides>
  <Notes>2</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17</vt:i4>
      </vt:variant>
    </vt:vector>
  </HeadingPairs>
  <TitlesOfParts>
    <vt:vector size="21" baseType="lpstr">
      <vt:lpstr>Arial</vt:lpstr>
      <vt:lpstr>Arial Rounded MT Bold</vt:lpstr>
      <vt:lpstr>Calibri</vt:lpstr>
      <vt:lpstr>Office Theme</vt:lpstr>
      <vt:lpstr>Apresentação do PowerPoint</vt:lpstr>
      <vt:lpstr>Apresentação do PowerPoint</vt:lpstr>
      <vt:lpstr>Apresentação do PowerPoint</vt:lpstr>
      <vt:lpstr>Digital Future: What does it mean?</vt:lpstr>
      <vt:lpstr>Apresentação do PowerPoint</vt:lpstr>
      <vt:lpstr>The Largest Companies by Market Cap</vt:lpstr>
      <vt:lpstr>Jobs Shift</vt:lpstr>
      <vt:lpstr>There are now more Americans working for online-only outlets than newspapers 1990-2016  (nieman lab)</vt:lpstr>
      <vt:lpstr>Apresentação do PowerPoint</vt:lpstr>
      <vt:lpstr>Apresentação do PowerPoint</vt:lpstr>
      <vt:lpstr>Apresentação do PowerPoint</vt:lpstr>
      <vt:lpstr> The Future of Jobs and Jobs Training </vt:lpstr>
      <vt:lpstr>Major Themes about the future of jobs training in the tech age</vt:lpstr>
      <vt:lpstr>Apresentação do PowerPoint</vt:lpstr>
      <vt:lpstr>How to Prepare for the Digital Future (algorithmic and automated future)</vt:lpstr>
      <vt:lpstr>Thanks! Valmeida@cyber.harvard.edu</vt:lpstr>
      <vt:lpstr>Série de artigos recentes  no Valor Economico Virgilio Almeida</vt:lpstr>
    </vt:vector>
  </TitlesOfParts>
  <Company>NYU Shanghai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to Be Forgotten:  A Data-Driven Study</dc:title>
  <dc:creator>Keith Ross</dc:creator>
  <cp:lastModifiedBy>Natália Guerra da Rocha Macedo</cp:lastModifiedBy>
  <cp:revision>456</cp:revision>
  <cp:lastPrinted>2016-11-24T10:50:42Z</cp:lastPrinted>
  <dcterms:created xsi:type="dcterms:W3CDTF">2016-07-18T09:26:36Z</dcterms:created>
  <dcterms:modified xsi:type="dcterms:W3CDTF">2017-06-21T18:56:30Z</dcterms:modified>
</cp:coreProperties>
</file>