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-3304" y="-16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36" r="50000"/>
          <a:stretch/>
        </p:blipFill>
        <p:spPr>
          <a:xfrm>
            <a:off x="0" y="0"/>
            <a:ext cx="3611984" cy="1054274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75" t="22271"/>
          <a:stretch/>
        </p:blipFill>
        <p:spPr>
          <a:xfrm>
            <a:off x="6454883" y="50799"/>
            <a:ext cx="2689117" cy="996159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434"/>
          <a:stretch/>
        </p:blipFill>
        <p:spPr>
          <a:xfrm>
            <a:off x="685800" y="6180666"/>
            <a:ext cx="7772400" cy="668191"/>
          </a:xfrm>
          <a:prstGeom prst="rect">
            <a:avLst/>
          </a:prstGeom>
        </p:spPr>
      </p:pic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>
          <a:xfrm>
            <a:off x="406400" y="1071206"/>
            <a:ext cx="8292570" cy="5102143"/>
          </a:xfrm>
        </p:spPr>
        <p:txBody>
          <a:bodyPr/>
          <a:lstStyle>
            <a:lvl1pPr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7548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36" r="50000"/>
          <a:stretch/>
        </p:blipFill>
        <p:spPr>
          <a:xfrm>
            <a:off x="0" y="0"/>
            <a:ext cx="3611984" cy="1054274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75" t="25574"/>
          <a:stretch/>
        </p:blipFill>
        <p:spPr>
          <a:xfrm>
            <a:off x="6454883" y="93133"/>
            <a:ext cx="2689117" cy="953826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434"/>
          <a:stretch/>
        </p:blipFill>
        <p:spPr>
          <a:xfrm>
            <a:off x="685800" y="6180666"/>
            <a:ext cx="7772400" cy="668191"/>
          </a:xfrm>
          <a:prstGeom prst="rect">
            <a:avLst/>
          </a:prstGeom>
        </p:spPr>
      </p:pic>
      <p:sp>
        <p:nvSpPr>
          <p:cNvPr id="6" name="Marcador de texto 2"/>
          <p:cNvSpPr>
            <a:spLocks noGrp="1"/>
          </p:cNvSpPr>
          <p:nvPr>
            <p:ph type="body" sz="quarter" idx="10"/>
          </p:nvPr>
        </p:nvSpPr>
        <p:spPr>
          <a:xfrm>
            <a:off x="406400" y="1071206"/>
            <a:ext cx="8292570" cy="5102143"/>
          </a:xfrm>
        </p:spPr>
        <p:txBody>
          <a:bodyPr/>
          <a:lstStyle>
            <a:lvl1pPr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9436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17600"/>
            <a:ext cx="78867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E67C5-39FB-4DE7-B6D7-5778963E5A87}" type="datetimeFigureOut">
              <a:rPr lang="es-ES" smtClean="0"/>
              <a:pPr/>
              <a:t>19/06/17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60F2E-B5C1-4100-AD64-4C5FB4C1981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6982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>
          <a:xfrm>
            <a:off x="406400" y="1466850"/>
            <a:ext cx="8413750" cy="470649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00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es-VE" dirty="0"/>
              <a:t>ESCUELA NACIONAL DE ADMINISTRACIÓN PÚBLICA (ENAP) </a:t>
            </a:r>
            <a:endParaRPr lang="es-VE" dirty="0" smtClean="0"/>
          </a:p>
          <a:p>
            <a:pPr marL="0" indent="0" algn="ctr">
              <a:lnSpc>
                <a:spcPct val="100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endParaRPr lang="es-VE" dirty="0"/>
          </a:p>
          <a:p>
            <a:pPr marL="0" indent="0" algn="ctr">
              <a:lnSpc>
                <a:spcPct val="100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es-VE" dirty="0"/>
              <a:t>ENCUENTRO DE LA RED DE ESCUELAS DE GOBIERNO 2017: ENSEÑANZA, PROFESIONALIZACIÓN E INVESTIGACIÓN </a:t>
            </a:r>
            <a:endParaRPr lang="es-VE" dirty="0" smtClean="0"/>
          </a:p>
          <a:p>
            <a:pPr marL="0" indent="0" algn="ctr">
              <a:lnSpc>
                <a:spcPct val="100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endParaRPr lang="es-VE" sz="2200" dirty="0"/>
          </a:p>
          <a:p>
            <a:pPr marL="0" indent="0" algn="ctr">
              <a:lnSpc>
                <a:spcPct val="73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es-VE" sz="2400" dirty="0"/>
              <a:t>PANEL: DESARROLLO PROFESIONAL PARA LA </a:t>
            </a:r>
            <a:r>
              <a:rPr lang="es-VE" sz="2400" dirty="0" smtClean="0"/>
              <a:t>FUNCIÓN</a:t>
            </a:r>
          </a:p>
          <a:p>
            <a:pPr marL="0" indent="0" algn="ctr">
              <a:lnSpc>
                <a:spcPct val="73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es-VE" sz="2400" dirty="0" smtClean="0"/>
              <a:t> </a:t>
            </a:r>
            <a:r>
              <a:rPr lang="es-VE" sz="2400" dirty="0"/>
              <a:t>PÚBLICA. UNA PERSEPCTIVA INTERNACIONAL</a:t>
            </a:r>
          </a:p>
          <a:p>
            <a:pPr>
              <a:lnSpc>
                <a:spcPct val="7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endParaRPr lang="es-VE" sz="2400" dirty="0"/>
          </a:p>
          <a:p>
            <a:pPr marL="0" indent="0" algn="ctr">
              <a:lnSpc>
                <a:spcPct val="73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es-VE" sz="2200" dirty="0"/>
              <a:t>Junio 20 de 2017, Rio de Janeiro, Brasil  </a:t>
            </a:r>
          </a:p>
          <a:p>
            <a:pPr algn="ctr">
              <a:lnSpc>
                <a:spcPct val="7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endParaRPr lang="es-VE" sz="2200" dirty="0"/>
          </a:p>
          <a:p>
            <a:pPr marL="0" indent="0" algn="ctr">
              <a:lnSpc>
                <a:spcPct val="73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es-VE" sz="2200" dirty="0"/>
              <a:t>Gregorio Montero</a:t>
            </a:r>
          </a:p>
          <a:p>
            <a:pPr marL="0" indent="0" algn="ctr">
              <a:lnSpc>
                <a:spcPct val="73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es-VE" sz="2200" dirty="0"/>
              <a:t>Secretario General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280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>
          <a:xfrm>
            <a:off x="247650" y="1257300"/>
            <a:ext cx="8705850" cy="4916049"/>
          </a:xfrm>
        </p:spPr>
        <p:txBody>
          <a:bodyPr>
            <a:normAutofit lnSpcReduction="10000"/>
          </a:bodyPr>
          <a:lstStyle/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sz="2400" dirty="0"/>
              <a:t>Estado </a:t>
            </a:r>
            <a:r>
              <a:rPr lang="es-DO" sz="2400" dirty="0" smtClean="0"/>
              <a:t>y Administración </a:t>
            </a:r>
            <a:r>
              <a:rPr lang="es-DO" sz="2400" dirty="0"/>
              <a:t>Pública del Siglo XXI</a:t>
            </a:r>
          </a:p>
          <a:p>
            <a:pPr marL="831850" lvl="1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/>
              <a:t>Estado y Sociedad/Cambios </a:t>
            </a:r>
            <a:r>
              <a:rPr lang="es-DO" dirty="0" smtClean="0"/>
              <a:t>Profundos/Rol </a:t>
            </a:r>
            <a:r>
              <a:rPr lang="es-DO" dirty="0"/>
              <a:t>de la </a:t>
            </a:r>
            <a:r>
              <a:rPr lang="es-DO" dirty="0" smtClean="0"/>
              <a:t>Ciudadanía</a:t>
            </a:r>
            <a:endParaRPr lang="es-DO" dirty="0"/>
          </a:p>
          <a:p>
            <a:pPr marL="831850" lvl="1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/>
              <a:t>Estado Social, Democrático, de Derecho y de Justicia</a:t>
            </a:r>
          </a:p>
          <a:p>
            <a:pPr marL="831850" lvl="1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Reforma y Transformación del </a:t>
            </a:r>
            <a:r>
              <a:rPr lang="es-ES" dirty="0" smtClean="0"/>
              <a:t>Estado</a:t>
            </a:r>
          </a:p>
          <a:p>
            <a:pPr marL="831850" lvl="1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 smtClean="0"/>
              <a:t>Modernización de la Administración Pública/Institucionalidad</a:t>
            </a:r>
            <a:endParaRPr lang="es-DO" dirty="0"/>
          </a:p>
          <a:p>
            <a:pPr marL="831850" lvl="1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/>
              <a:t>Objetivos de Desarrollo Sostenible (ODS</a:t>
            </a:r>
            <a:r>
              <a:rPr lang="es-DO" dirty="0" smtClean="0"/>
              <a:t>)</a:t>
            </a:r>
          </a:p>
          <a:p>
            <a:pPr marL="831850" lvl="1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/>
              <a:t>Metas de la Agenda 2030</a:t>
            </a:r>
          </a:p>
          <a:p>
            <a:pPr marL="1231900" lvl="2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/>
              <a:t>Eliminación de la Pobreza</a:t>
            </a:r>
          </a:p>
          <a:p>
            <a:pPr marL="1231900" lvl="2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/>
              <a:t>Reducción de la Desigualdad</a:t>
            </a:r>
          </a:p>
          <a:p>
            <a:pPr marL="1231900" lvl="2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/>
              <a:t>Revertir Cambio Climático</a:t>
            </a:r>
          </a:p>
          <a:p>
            <a:pPr marL="1231900" lvl="2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/>
              <a:t>Ciudades Seguras</a:t>
            </a:r>
          </a:p>
          <a:p>
            <a:pPr marL="1231900" lvl="2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/>
              <a:t>Instituciones Solidas y Eficaces</a:t>
            </a:r>
            <a:endParaRPr lang="es-DO" dirty="0" smtClean="0"/>
          </a:p>
          <a:p>
            <a:pPr marL="831850" lvl="1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 smtClean="0"/>
              <a:t>Administración y Principios </a:t>
            </a:r>
            <a:r>
              <a:rPr lang="es-DO" dirty="0"/>
              <a:t>de Buen </a:t>
            </a:r>
            <a:r>
              <a:rPr lang="es-DO" dirty="0" smtClean="0"/>
              <a:t>Gobierno</a:t>
            </a:r>
          </a:p>
          <a:p>
            <a:pPr marL="831850" lvl="1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/>
              <a:t>Ciclo de las Políticas </a:t>
            </a:r>
            <a:r>
              <a:rPr lang="es-DO" dirty="0" smtClean="0"/>
              <a:t>Públicas</a:t>
            </a:r>
          </a:p>
          <a:p>
            <a:pPr marL="831850" lvl="1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 smtClean="0"/>
              <a:t>Del Gobierno Abierto al Estado Abierto</a:t>
            </a:r>
            <a:endParaRPr lang="es-DO" dirty="0"/>
          </a:p>
          <a:p>
            <a:pPr marL="831850" lvl="1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37726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>
          <a:xfrm>
            <a:off x="304800" y="1390650"/>
            <a:ext cx="8515350" cy="4782699"/>
          </a:xfrm>
        </p:spPr>
        <p:txBody>
          <a:bodyPr/>
          <a:lstStyle/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sz="2400" dirty="0"/>
              <a:t>Función Publica para los ODS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sz="2200" dirty="0"/>
              <a:t>Actividad Administrativa del Estado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sz="2200" dirty="0"/>
              <a:t>El Servicio Civil del Siglo XXI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sz="2200" dirty="0"/>
              <a:t>Profesionalización del Servicio Público 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sz="2200" dirty="0"/>
              <a:t>Gestión de Personas </a:t>
            </a:r>
          </a:p>
          <a:p>
            <a:pPr marL="1689100" lvl="3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Procesos de Ingreso por Mérito</a:t>
            </a:r>
          </a:p>
          <a:p>
            <a:pPr marL="1689100" lvl="3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Formación y Capacitación </a:t>
            </a:r>
          </a:p>
          <a:p>
            <a:pPr marL="1689100" lvl="3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Evaluación, Estabilidad y Desarrollo </a:t>
            </a:r>
          </a:p>
          <a:p>
            <a:pPr marL="1689100" lvl="3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Modelos de Carrera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sz="2200" dirty="0"/>
              <a:t>Nuevo Perfil del Servidor Público</a:t>
            </a:r>
          </a:p>
          <a:p>
            <a:pPr marL="1689100" lvl="3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Capacidad y Honestidad</a:t>
            </a:r>
          </a:p>
          <a:p>
            <a:pPr marL="1689100" lvl="3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Compromiso y Sensibilidad Social</a:t>
            </a:r>
          </a:p>
          <a:p>
            <a:pPr marL="1689100" lvl="3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Liderazgo y Responsabilidad</a:t>
            </a:r>
          </a:p>
          <a:p>
            <a:pPr marL="1689100" lvl="3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Gestión por Competencias</a:t>
            </a:r>
          </a:p>
        </p:txBody>
      </p:sp>
    </p:spTree>
    <p:extLst>
      <p:ext uri="{BB962C8B-B14F-4D97-AF65-F5344CB8AC3E}">
        <p14:creationId xmlns:p14="http://schemas.microsoft.com/office/powerpoint/2010/main" val="1459807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8610600" cy="4877949"/>
          </a:xfrm>
        </p:spPr>
        <p:txBody>
          <a:bodyPr>
            <a:normAutofit/>
          </a:bodyPr>
          <a:lstStyle/>
          <a:p>
            <a:pPr marL="431800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sz="2400" dirty="0"/>
              <a:t>Formación y Capacitación de Funcionarios Públicos  </a:t>
            </a:r>
          </a:p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Escuelas e Institutos </a:t>
            </a:r>
          </a:p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Diseño de Programas y Metodologías </a:t>
            </a:r>
          </a:p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Herramientas Tecnológicas </a:t>
            </a:r>
          </a:p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Investigación en Gestión Pública</a:t>
            </a:r>
          </a:p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Intercambio de Experiencias </a:t>
            </a:r>
          </a:p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Rol de la Universidades</a:t>
            </a:r>
          </a:p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Rol del CLAD y la EIAPP </a:t>
            </a:r>
          </a:p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Contenido Temático de los Programas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Derecho Administrativo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Los Ejes del Desarrollo </a:t>
            </a:r>
            <a:r>
              <a:rPr lang="es-ES" dirty="0" smtClean="0"/>
              <a:t>Sostenible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 smtClean="0"/>
              <a:t>Pobreza/Desigualdad/Inseguridad/Ciudadana/Cambio Climático</a:t>
            </a:r>
            <a:endParaRPr lang="es-ES" dirty="0"/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Planificación y Desarrollo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Políticas </a:t>
            </a:r>
            <a:r>
              <a:rPr lang="es-ES" dirty="0" smtClean="0"/>
              <a:t>Públicas Inclusivas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95765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>
          <a:xfrm>
            <a:off x="406400" y="1238250"/>
            <a:ext cx="8292570" cy="4935099"/>
          </a:xfrm>
        </p:spPr>
        <p:txBody>
          <a:bodyPr/>
          <a:lstStyle/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Contenido Temático de los Programas (Cont.)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Modelos de Excelencia y Calidad en la Gestión 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Gestión para Resultados y Evaluación 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Innovación en la Gestión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Fortalecimiento y Desarrollo Institucional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Profesionalización de la Función Pública 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Gestión del Talento Humano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Derechos y Deberes de los Ciudadanos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Administración Pública y Democracia 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Gobernanza Pública  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Gobierno Abierto 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Ética, Integridad y Transparencia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Acceso a la Información Pública y Datos Abiertos </a:t>
            </a:r>
          </a:p>
          <a:p>
            <a:pPr marL="1231900" lvl="2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Liderazgo y Gerencia Pública</a:t>
            </a:r>
          </a:p>
        </p:txBody>
      </p:sp>
    </p:spTree>
    <p:extLst>
      <p:ext uri="{BB962C8B-B14F-4D97-AF65-F5344CB8AC3E}">
        <p14:creationId xmlns:p14="http://schemas.microsoft.com/office/powerpoint/2010/main" val="1828628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>
          <a:xfrm>
            <a:off x="247650" y="1409700"/>
            <a:ext cx="8591550" cy="4763649"/>
          </a:xfrm>
        </p:spPr>
        <p:txBody>
          <a:bodyPr/>
          <a:lstStyle/>
          <a:p>
            <a:pPr marL="431800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sz="2400" dirty="0"/>
              <a:t>Algunos Desafíos Importantes </a:t>
            </a:r>
            <a:endParaRPr lang="es-DO" sz="2200" dirty="0"/>
          </a:p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/>
              <a:t>Gestión Pública y ODS </a:t>
            </a:r>
          </a:p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/>
              <a:t>Fortalecimiento de los Institutos y Escuelas </a:t>
            </a:r>
          </a:p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/>
              <a:t>Inversión Adecuada en Capacitación e Investigación </a:t>
            </a:r>
          </a:p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/>
              <a:t>Detección de Necesidades de Capacitación </a:t>
            </a:r>
          </a:p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Programas Pertinentes y Gestión del Conocimiento</a:t>
            </a:r>
          </a:p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ES" dirty="0"/>
              <a:t>Crear Valor Público </a:t>
            </a:r>
          </a:p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/>
              <a:t>Confianza de la Ciudadanía</a:t>
            </a:r>
          </a:p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/>
              <a:t>Fortalecimiento del Liderazgo Político y Gerencial</a:t>
            </a:r>
          </a:p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/>
              <a:t>Lucha contra la Corrupción Administrativa</a:t>
            </a:r>
          </a:p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/>
              <a:t>Alianza Estado-Academia</a:t>
            </a:r>
          </a:p>
          <a:p>
            <a:pPr marL="831850" lvl="1" indent="-323850">
              <a:lnSpc>
                <a:spcPct val="83000"/>
              </a:lnSpc>
              <a:buFont typeface="Times New Roman" pitchFamily="18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dirty="0"/>
              <a:t>Reforma y Transformación del Estado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5948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>
          <a:xfrm>
            <a:off x="406400" y="1071206"/>
            <a:ext cx="8451850" cy="5102143"/>
          </a:xfrm>
        </p:spPr>
        <p:txBody>
          <a:bodyPr/>
          <a:lstStyle/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s-ES" dirty="0" smtClean="0"/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s-ES" dirty="0"/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s-ES" dirty="0" smtClean="0"/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s-ES" dirty="0"/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s-ES" dirty="0" smtClean="0"/>
          </a:p>
          <a:p>
            <a:pPr marL="107950" indent="0" algn="ctr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s-DO" altLang="es-VE" sz="2800"/>
              <a:t>¡MUCHAS GRACIAS!</a:t>
            </a:r>
          </a:p>
          <a:p>
            <a:pPr marL="431800" indent="-323850">
              <a:buSzPct val="45000"/>
              <a:buFont typeface="Wingdings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9266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lantillaCLAD.potx" id="{2FE29711-16C2-4141-B12F-9FBBCF572369}" vid="{65CB3122-1D72-4C12-8B63-63CE7CAEE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384</Words>
  <Application>Microsoft Macintosh PowerPoint</Application>
  <PresentationFormat>On-screen Show (4:3)</PresentationFormat>
  <Paragraphs>86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Nahir Ochoa</dc:creator>
  <cp:lastModifiedBy>Roberta Tiemi Saita</cp:lastModifiedBy>
  <cp:revision>13</cp:revision>
  <dcterms:created xsi:type="dcterms:W3CDTF">2017-06-14T15:17:14Z</dcterms:created>
  <dcterms:modified xsi:type="dcterms:W3CDTF">2017-06-19T21:33:09Z</dcterms:modified>
</cp:coreProperties>
</file>