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2" r:id="rId1"/>
  </p:sldMasterIdLst>
  <p:notesMasterIdLst>
    <p:notesMasterId r:id="rId13"/>
  </p:notesMasterIdLst>
  <p:handoutMasterIdLst>
    <p:handoutMasterId r:id="rId14"/>
  </p:handoutMasterIdLst>
  <p:sldIdLst>
    <p:sldId id="289" r:id="rId2"/>
    <p:sldId id="303" r:id="rId3"/>
    <p:sldId id="301" r:id="rId4"/>
    <p:sldId id="296" r:id="rId5"/>
    <p:sldId id="290" r:id="rId6"/>
    <p:sldId id="291" r:id="rId7"/>
    <p:sldId id="292" r:id="rId8"/>
    <p:sldId id="293" r:id="rId9"/>
    <p:sldId id="304" r:id="rId10"/>
    <p:sldId id="294" r:id="rId11"/>
    <p:sldId id="298" r:id="rId1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00"/>
    <a:srgbClr val="FF9933"/>
    <a:srgbClr val="FFCC99"/>
    <a:srgbClr val="FFFF00"/>
    <a:srgbClr val="008000"/>
    <a:srgbClr val="FF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095" autoAdjust="0"/>
  </p:normalViewPr>
  <p:slideViewPr>
    <p:cSldViewPr>
      <p:cViewPr varScale="1">
        <p:scale>
          <a:sx n="67" d="100"/>
          <a:sy n="67" d="100"/>
        </p:scale>
        <p:origin x="63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pPr>
              <a:defRPr/>
            </a:pPr>
            <a:r>
              <a:rPr lang="en-GB"/>
              <a:t>Salvador Parrado Díez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pPr>
              <a:defRPr/>
            </a:pPr>
            <a:fld id="{404AFDE3-8E3A-46F6-A8A2-7D148CDC79D7}" type="datetime1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pPr>
              <a:defRPr/>
            </a:pPr>
            <a:r>
              <a:rPr lang="en-GB"/>
              <a:t>gm - de spd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pPr>
              <a:defRPr/>
            </a:pPr>
            <a:fld id="{F9370D59-96F6-4722-B36A-E9EDA44025A1}" type="slidenum">
              <a:rPr lang="en-GB" altLang="es-ES"/>
              <a:pPr>
                <a:defRPr/>
              </a:pPr>
              <a:t>‹Nº›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3979841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pPr>
              <a:defRPr/>
            </a:pPr>
            <a:r>
              <a:rPr lang="en-GB"/>
              <a:t>Salvador Parrado Díez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pPr>
              <a:defRPr/>
            </a:pPr>
            <a:fld id="{64529083-1DBD-4D63-BFFE-B379A7EB9D4E}" type="datetime1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5175"/>
            <a:ext cx="512127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Haga clic para modificar el estilo de texto del patrón</a:t>
            </a:r>
          </a:p>
          <a:p>
            <a:pPr lvl="1"/>
            <a:r>
              <a:rPr lang="en-GB" noProof="0" smtClean="0"/>
              <a:t>Segundo nivel</a:t>
            </a:r>
          </a:p>
          <a:p>
            <a:pPr lvl="2"/>
            <a:r>
              <a:rPr lang="en-GB" noProof="0" smtClean="0"/>
              <a:t>Tercer nivel</a:t>
            </a:r>
          </a:p>
          <a:p>
            <a:pPr lvl="3"/>
            <a:r>
              <a:rPr lang="en-GB" noProof="0" smtClean="0"/>
              <a:t>Cuarto nivel</a:t>
            </a:r>
          </a:p>
          <a:p>
            <a:pPr lvl="4"/>
            <a:r>
              <a:rPr lang="en-GB" noProof="0" smtClean="0"/>
              <a:t>Quinto nivel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pPr>
              <a:defRPr/>
            </a:pPr>
            <a:r>
              <a:rPr lang="en-GB"/>
              <a:t>gm - de spd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3" tIns="48217" rIns="96433" bIns="48217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pPr>
              <a:defRPr/>
            </a:pPr>
            <a:fld id="{CF26D66E-B635-493C-8B39-3C8A5B47351C}" type="slidenum">
              <a:rPr lang="en-GB" altLang="es-ES"/>
              <a:pPr>
                <a:defRPr/>
              </a:pPr>
              <a:t>‹Nº›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3980677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Salvador Parrado Díez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4529083-1DBD-4D63-BFFE-B379A7EB9D4E}" type="datetime1">
              <a:rPr lang="en-GB" smtClean="0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gm - de spd</a:t>
            </a:r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F26D66E-B635-493C-8B39-3C8A5B47351C}" type="slidenum">
              <a:rPr lang="en-GB" altLang="es-ES" smtClean="0"/>
              <a:pPr>
                <a:defRPr/>
              </a:pPr>
              <a:t>1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90441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Salvador Parrado Díez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4529083-1DBD-4D63-BFFE-B379A7EB9D4E}" type="datetime1">
              <a:rPr lang="en-GB" smtClean="0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gm - de spd</a:t>
            </a:r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F26D66E-B635-493C-8B39-3C8A5B47351C}" type="slidenum">
              <a:rPr lang="en-GB" altLang="es-ES" smtClean="0"/>
              <a:pPr>
                <a:defRPr/>
              </a:pPr>
              <a:t>4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4169041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CC0000"/>
                </a:solidFill>
              </a:rPr>
              <a:t>Data from UK on knowledge</a:t>
            </a:r>
          </a:p>
          <a:p>
            <a:endParaRPr lang="en-GB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Salvador Parrado Díez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4529083-1DBD-4D63-BFFE-B379A7EB9D4E}" type="datetime1">
              <a:rPr lang="en-GB" smtClean="0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gm - de spd</a:t>
            </a:r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F26D66E-B635-493C-8B39-3C8A5B47351C}" type="slidenum">
              <a:rPr lang="en-GB" altLang="es-ES" smtClean="0"/>
              <a:pPr>
                <a:defRPr/>
              </a:pPr>
              <a:t>5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3345458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i="1" dirty="0" smtClean="0"/>
              <a:t>Contextually, all governments are underfunding according to auditors and assessors: </a:t>
            </a:r>
            <a:r>
              <a:rPr lang="en-GB" i="1" dirty="0" smtClean="0">
                <a:solidFill>
                  <a:srgbClr val="FF0000"/>
                </a:solidFill>
              </a:rPr>
              <a:t>547 pounds per person in UK (2015); €21 in Albania (2015)</a:t>
            </a:r>
            <a:endParaRPr lang="en-GB" i="1" dirty="0" smtClean="0"/>
          </a:p>
          <a:p>
            <a:endParaRPr lang="en-GB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Salvador Parrado Díez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4529083-1DBD-4D63-BFFE-B379A7EB9D4E}" type="datetime1">
              <a:rPr lang="en-GB" smtClean="0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gm - de spd</a:t>
            </a:r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F26D66E-B635-493C-8B39-3C8A5B47351C}" type="slidenum">
              <a:rPr lang="en-GB" altLang="es-ES" smtClean="0"/>
              <a:pPr>
                <a:defRPr/>
              </a:pPr>
              <a:t>6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1948059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Training may help the introduction of reform not capacity building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Performance appraisal  is not linked to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Training is not helpful in promotions</a:t>
            </a:r>
          </a:p>
          <a:p>
            <a:endParaRPr lang="en-GB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Salvador Parrado Díez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4529083-1DBD-4D63-BFFE-B379A7EB9D4E}" type="datetime1">
              <a:rPr lang="en-GB" smtClean="0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gm - de spd</a:t>
            </a:r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F26D66E-B635-493C-8B39-3C8A5B47351C}" type="slidenum">
              <a:rPr lang="en-GB" altLang="es-ES" smtClean="0"/>
              <a:pPr>
                <a:defRPr/>
              </a:pPr>
              <a:t>7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251726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Data from training as change facilitator, or UK on effectiveness</a:t>
            </a:r>
            <a:endParaRPr lang="en-GB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Salvador Parrado Díez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4529083-1DBD-4D63-BFFE-B379A7EB9D4E}" type="datetime1">
              <a:rPr lang="en-GB" smtClean="0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gm - de spd</a:t>
            </a:r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F26D66E-B635-493C-8B39-3C8A5B47351C}" type="slidenum">
              <a:rPr lang="en-GB" altLang="es-ES" smtClean="0"/>
              <a:pPr>
                <a:defRPr/>
              </a:pPr>
              <a:t>8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224218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10E3FA-141C-4F57-9FA9-654904EAEAAD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86EFE53A-37E1-4901-9217-75CB8F1D8844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4AB449-98C5-4B0B-A464-93887695E224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5BCE634-0A11-4F0A-BB0B-DC3EB9EBE206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25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3628C6-8D83-4B76-BF39-A528FA19FD04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2EC60B04-A8D3-419A-B1D7-C6657F4B0467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8189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932603-71CB-487A-A0C8-28912480C3E3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1FD53F0-4717-4BEB-8FCC-BEA7527983C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773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510393-6E3E-4461-B864-EFBB4665DD2A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B4D03DA-D7C0-44FC-A9A7-1171A7EB8386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1035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9B1959-8E73-4EA9-89FD-0DAE84DEB999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62A8574D-65A8-4687-8810-A45AA62DC42F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65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12B8A0-C00B-447E-93DD-54C532D1691C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46447-6BFD-4DC5-9319-DC8240FA8C92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77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7DC6F-F9D2-4DB5-9B28-06BB1C312624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349F39-B0BF-4031-8320-B9B36699BE6A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5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02B755-3EC1-4B63-87C4-11FE7A1710AD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5C31D-E161-4ECD-8223-6DFF22304CA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8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BF62CB-9225-4A20-A9C5-F6130C791F67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0F1A5897-4985-458E-BE4F-FC2DE64B5488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09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4BD95-13E2-4F4F-8AAF-C3182B476169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D3F1EF31-5A9A-43DE-BBCA-3540E1D0E79B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9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91E511-C610-4C88-A92B-9A4BB22B9565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E7DB71CF-687B-43FF-8DF0-41C7561E8F27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6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314264-7075-4D3F-8BF6-F8438758CA7D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CC3D4-C733-448A-B06C-FFFE82C1B236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54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7820A7-A502-4BA1-8FE1-CD0AA4A66FBF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6E00C-C2AC-4F86-8A17-6828F2A694C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2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1EA26-6594-4DD0-96AC-301689E6D8D9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C93ED-FA09-4E22-BD9F-01E2592736FB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1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B4D1D4-79BD-4CF1-B19B-F9FB97B2FF51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C38BE5D3-FE39-4F94-8EE6-5B63FFC60C65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7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D47ABD-D35B-4CB6-A811-91C664A66B02}" type="datetimeFigureOut">
              <a:rPr lang="en-US" smtClean="0"/>
              <a:pPr>
                <a:defRPr/>
              </a:pPr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EE422869-E61C-4C6A-9E64-5D56A1B479D2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13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331640" y="1124744"/>
            <a:ext cx="7632848" cy="51398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Desafios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no campo da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Administraçao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pública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Ensino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profissionalizaçao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e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Pesquisa</a:t>
            </a:r>
            <a:r>
              <a:rPr lang="en-US" b="1" dirty="0">
                <a:latin typeface="+mj-lt"/>
              </a:rPr>
              <a:t> </a:t>
            </a:r>
            <a:endParaRPr lang="en-US" b="1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en-US" sz="2000" dirty="0" err="1" smtClean="0">
                <a:latin typeface="+mj-lt"/>
              </a:rPr>
              <a:t>Encontro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Redes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Escolas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Governo</a:t>
            </a:r>
            <a:endParaRPr lang="en-US" sz="2000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en-US" sz="2000" dirty="0" smtClean="0">
                <a:latin typeface="+mj-lt"/>
              </a:rPr>
              <a:t>Rio de Janeiro, 2017</a:t>
            </a:r>
          </a:p>
          <a:p>
            <a:pPr algn="ctr" eaLnBrk="1" hangingPunct="1">
              <a:defRPr/>
            </a:pPr>
            <a:endParaRPr lang="en-US" b="1" dirty="0" smtClean="0">
              <a:solidFill>
                <a:schemeClr val="accent1"/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b="1" dirty="0" smtClean="0">
                <a:solidFill>
                  <a:schemeClr val="accent1"/>
                </a:solidFill>
                <a:latin typeface="+mj-lt"/>
              </a:rPr>
              <a:t>Training </a:t>
            </a:r>
            <a:r>
              <a:rPr lang="en-US" b="1" dirty="0" smtClean="0">
                <a:solidFill>
                  <a:schemeClr val="accent1"/>
                </a:solidFill>
                <a:latin typeface="+mj-lt"/>
              </a:rPr>
              <a:t>for a present that cannot wait</a:t>
            </a:r>
            <a:endParaRPr lang="en-US" b="1" dirty="0">
              <a:solidFill>
                <a:schemeClr val="accent1"/>
              </a:solidFill>
              <a:latin typeface="+mj-lt"/>
            </a:endParaRPr>
          </a:p>
          <a:p>
            <a:pPr algn="ctr" eaLnBrk="1" hangingPunct="1">
              <a:defRPr/>
            </a:pPr>
            <a:endParaRPr lang="en-US" b="1" dirty="0">
              <a:solidFill>
                <a:schemeClr val="accent1"/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Salvador Parrado </a:t>
            </a:r>
            <a:endParaRPr lang="en-US" b="1" dirty="0" smtClean="0">
              <a:solidFill>
                <a:schemeClr val="bg1"/>
              </a:solidFill>
              <a:latin typeface="+mj-lt"/>
            </a:endParaRPr>
          </a:p>
          <a:p>
            <a:pPr algn="ctr" eaLnBrk="1" hangingPunct="1">
              <a:defRPr/>
            </a:pPr>
            <a:endParaRPr lang="en-US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en-US" sz="200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UNED, Madrid)</a:t>
            </a:r>
            <a:endParaRPr lang="en-US" sz="2000" dirty="0">
              <a:latin typeface="+mj-lt"/>
            </a:endParaRPr>
          </a:p>
          <a:p>
            <a:pPr algn="ctr" eaLnBrk="1" hangingPunct="1">
              <a:defRPr/>
            </a:pPr>
            <a:r>
              <a:rPr lang="en-US" sz="2000" dirty="0" smtClean="0">
                <a:latin typeface="+mj-lt"/>
              </a:rPr>
              <a:t>and </a:t>
            </a:r>
            <a:r>
              <a:rPr lang="en-US" sz="2000" dirty="0" err="1" smtClean="0">
                <a:latin typeface="+mj-lt"/>
              </a:rPr>
              <a:t>Hertie</a:t>
            </a:r>
            <a:r>
              <a:rPr lang="en-US" sz="2000" dirty="0" smtClean="0">
                <a:latin typeface="+mj-lt"/>
              </a:rPr>
              <a:t> School of Government, </a:t>
            </a:r>
            <a:r>
              <a:rPr lang="en-US" sz="2000" dirty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Berlin, Germany)</a:t>
            </a:r>
            <a:endParaRPr lang="en-US" sz="2000" dirty="0" smtClean="0">
              <a:latin typeface="+mj-lt"/>
            </a:endParaRPr>
          </a:p>
          <a:p>
            <a:pPr algn="ctr" eaLnBrk="1" hangingPunct="1">
              <a:defRPr/>
            </a:pPr>
            <a:endParaRPr lang="en-US" b="1" dirty="0" smtClean="0">
              <a:solidFill>
                <a:schemeClr val="bg1"/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sparrado@poli.uned.es</a:t>
            </a: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algn="ctr" eaLnBrk="1" hangingPunct="1">
              <a:defRPr/>
            </a:pPr>
            <a:endParaRPr lang="en-US" b="1" dirty="0">
              <a:solidFill>
                <a:schemeClr val="accent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2415" y="476672"/>
            <a:ext cx="6589199" cy="1280890"/>
          </a:xfrm>
        </p:spPr>
        <p:txBody>
          <a:bodyPr/>
          <a:lstStyle/>
          <a:p>
            <a:r>
              <a:rPr lang="en-US" dirty="0"/>
              <a:t>Rotation of staff with </a:t>
            </a:r>
            <a:r>
              <a:rPr lang="en-US" b="1" dirty="0"/>
              <a:t>low consolidation</a:t>
            </a:r>
            <a:r>
              <a:rPr lang="en-US" dirty="0"/>
              <a:t> </a:t>
            </a:r>
            <a:r>
              <a:rPr lang="en-US" b="1" dirty="0"/>
              <a:t>of skills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7985" y="1916832"/>
            <a:ext cx="6878057" cy="3777622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chemeClr val="accent1"/>
                </a:solidFill>
              </a:rPr>
              <a:t>Skills cannot consolidate </a:t>
            </a:r>
            <a:r>
              <a:rPr lang="en-GB" sz="2000" dirty="0" smtClean="0">
                <a:solidFill>
                  <a:schemeClr val="accent1"/>
                </a:solidFill>
              </a:rPr>
              <a:t>because…</a:t>
            </a:r>
            <a:endParaRPr lang="en-GB" sz="2000" dirty="0" smtClean="0">
              <a:solidFill>
                <a:schemeClr val="accent1"/>
              </a:solidFill>
            </a:endParaRPr>
          </a:p>
          <a:p>
            <a:pPr lvl="1"/>
            <a:r>
              <a:rPr lang="en-GB" sz="2000" dirty="0" smtClean="0"/>
              <a:t>“Go anywhere” generalists </a:t>
            </a:r>
            <a:r>
              <a:rPr lang="en-GB" sz="2000" dirty="0" smtClean="0"/>
              <a:t>move continuously </a:t>
            </a:r>
            <a:endParaRPr lang="en-GB" sz="2000" dirty="0" smtClean="0"/>
          </a:p>
          <a:p>
            <a:pPr lvl="1"/>
            <a:endParaRPr lang="en-GB" sz="2000" dirty="0"/>
          </a:p>
          <a:p>
            <a:pPr lvl="1"/>
            <a:r>
              <a:rPr lang="en-GB" sz="2000" dirty="0" smtClean="0"/>
              <a:t>Non-merit based promotions reduce stocks of </a:t>
            </a:r>
            <a:r>
              <a:rPr lang="en-GB" sz="2000" dirty="0" smtClean="0"/>
              <a:t>skills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 smtClean="0"/>
              <a:t>Civil servants searching for positions in different professions / scales</a:t>
            </a:r>
            <a:endParaRPr lang="en-GB" sz="2000" dirty="0" smtClean="0"/>
          </a:p>
          <a:p>
            <a:pPr lvl="1"/>
            <a:endParaRPr lang="en-GB" sz="2000" dirty="0"/>
          </a:p>
          <a:p>
            <a:r>
              <a:rPr lang="en-GB" sz="2000" b="1" dirty="0" smtClean="0">
                <a:solidFill>
                  <a:schemeClr val="accent1"/>
                </a:solidFill>
              </a:rPr>
              <a:t>Remedies are context specific but include transfer </a:t>
            </a:r>
            <a:r>
              <a:rPr lang="en-GB" sz="2000" b="1" dirty="0" smtClean="0">
                <a:solidFill>
                  <a:schemeClr val="accent1"/>
                </a:solidFill>
              </a:rPr>
              <a:t>after </a:t>
            </a:r>
            <a:r>
              <a:rPr lang="en-GB" sz="2000" b="1" dirty="0" smtClean="0">
                <a:solidFill>
                  <a:schemeClr val="accent1"/>
                </a:solidFill>
              </a:rPr>
              <a:t>assessment of organizational capability gaps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12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6589199" cy="1280890"/>
          </a:xfrm>
        </p:spPr>
        <p:txBody>
          <a:bodyPr>
            <a:normAutofit/>
          </a:bodyPr>
          <a:lstStyle/>
          <a:p>
            <a:r>
              <a:rPr lang="en-GB" dirty="0"/>
              <a:t>In a present that cannot wait,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1680" y="1844824"/>
            <a:ext cx="6591985" cy="4319736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chemeClr val="accent1"/>
                </a:solidFill>
              </a:rPr>
              <a:t>Major </a:t>
            </a:r>
            <a:r>
              <a:rPr lang="en-GB" sz="2000" b="1" dirty="0">
                <a:solidFill>
                  <a:schemeClr val="accent1"/>
                </a:solidFill>
              </a:rPr>
              <a:t>problems can be tackled through small steps…</a:t>
            </a:r>
            <a:br>
              <a:rPr lang="en-GB" sz="2000" b="1" dirty="0">
                <a:solidFill>
                  <a:schemeClr val="accent1"/>
                </a:solidFill>
              </a:rPr>
            </a:br>
            <a:endParaRPr lang="en-GB" sz="2000" b="1" dirty="0" smtClean="0">
              <a:solidFill>
                <a:schemeClr val="accent1"/>
              </a:solidFill>
            </a:endParaRPr>
          </a:p>
          <a:p>
            <a:pPr lvl="1"/>
            <a:r>
              <a:rPr lang="en-GB" sz="2000" dirty="0" smtClean="0"/>
              <a:t>Increasing knowledge on skill gaps for particular projects</a:t>
            </a:r>
          </a:p>
          <a:p>
            <a:pPr lvl="1"/>
            <a:r>
              <a:rPr lang="en-GB" sz="2000" dirty="0" smtClean="0"/>
              <a:t>Introducing transparent co-responsibility of individual ministries and agencies in funding training</a:t>
            </a:r>
          </a:p>
          <a:p>
            <a:pPr lvl="1"/>
            <a:r>
              <a:rPr lang="en-GB" sz="2000" dirty="0" smtClean="0"/>
              <a:t>Promoting that managers </a:t>
            </a:r>
            <a:r>
              <a:rPr lang="en-GB" sz="2000" dirty="0" smtClean="0"/>
              <a:t>integrate </a:t>
            </a:r>
            <a:r>
              <a:rPr lang="en-GB" sz="2000" dirty="0" smtClean="0"/>
              <a:t>formal and informal training</a:t>
            </a:r>
          </a:p>
          <a:p>
            <a:pPr lvl="1"/>
            <a:r>
              <a:rPr lang="en-GB" sz="2000" dirty="0" smtClean="0"/>
              <a:t>Implementing strategies on the consolidation of skills in departments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3193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sources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1680" y="1932608"/>
            <a:ext cx="7056784" cy="4592735"/>
          </a:xfrm>
        </p:spPr>
        <p:txBody>
          <a:bodyPr>
            <a:noAutofit/>
          </a:bodyPr>
          <a:lstStyle/>
          <a:p>
            <a:r>
              <a:rPr lang="en-GB" b="1" dirty="0" smtClean="0"/>
              <a:t>Very limited number of articles in high-quality </a:t>
            </a:r>
            <a:r>
              <a:rPr lang="en-GB" dirty="0" smtClean="0"/>
              <a:t>peer reviewed </a:t>
            </a:r>
            <a:r>
              <a:rPr lang="en-GB" b="1" dirty="0" smtClean="0"/>
              <a:t>journals</a:t>
            </a:r>
            <a:r>
              <a:rPr lang="en-GB" dirty="0" smtClean="0"/>
              <a:t>: </a:t>
            </a:r>
            <a:r>
              <a:rPr lang="en-GB" dirty="0"/>
              <a:t>(Kroll &amp; Moynihan 2015, </a:t>
            </a:r>
            <a:r>
              <a:rPr lang="en-GB" dirty="0" err="1"/>
              <a:t>Knassmuller</a:t>
            </a:r>
            <a:r>
              <a:rPr lang="en-GB" dirty="0"/>
              <a:t> &amp; </a:t>
            </a:r>
            <a:r>
              <a:rPr lang="en-GB" dirty="0" err="1"/>
              <a:t>Veit</a:t>
            </a:r>
            <a:r>
              <a:rPr lang="en-GB" dirty="0"/>
              <a:t> 2015, Lee &amp; Shu 2016, Mosher 2000, Yang &amp; Wu 2012, </a:t>
            </a:r>
            <a:r>
              <a:rPr lang="en-GB" dirty="0" err="1"/>
              <a:t>Witesman</a:t>
            </a:r>
            <a:r>
              <a:rPr lang="en-GB" dirty="0"/>
              <a:t> &amp; Wise 2012, </a:t>
            </a:r>
            <a:r>
              <a:rPr lang="en-GB" dirty="0" err="1"/>
              <a:t>Liesbeth</a:t>
            </a:r>
            <a:r>
              <a:rPr lang="en-GB" dirty="0"/>
              <a:t> &amp; Pollitt 2010, </a:t>
            </a:r>
            <a:r>
              <a:rPr lang="en-GB" dirty="0" err="1"/>
              <a:t>Seidle</a:t>
            </a:r>
            <a:r>
              <a:rPr lang="en-GB" dirty="0"/>
              <a:t>, </a:t>
            </a:r>
            <a:r>
              <a:rPr lang="en-GB" dirty="0" err="1"/>
              <a:t>Fernández</a:t>
            </a:r>
            <a:r>
              <a:rPr lang="en-GB" dirty="0"/>
              <a:t> &amp; Perry 2016</a:t>
            </a:r>
            <a:r>
              <a:rPr lang="en-GB" dirty="0" smtClean="0"/>
              <a:t>)</a:t>
            </a:r>
            <a:endParaRPr lang="en-GB" dirty="0"/>
          </a:p>
          <a:p>
            <a:endParaRPr lang="en-GB" dirty="0" smtClean="0"/>
          </a:p>
          <a:p>
            <a:r>
              <a:rPr lang="en-GB" b="1" dirty="0" smtClean="0"/>
              <a:t>Good quality reviews </a:t>
            </a:r>
            <a:r>
              <a:rPr lang="en-GB" dirty="0" smtClean="0"/>
              <a:t>of training and capability gaps in the United Kingdom by NAO (</a:t>
            </a:r>
            <a:r>
              <a:rPr lang="en-GB" b="1" dirty="0" smtClean="0"/>
              <a:t>National Audit Office, UK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My experience as </a:t>
            </a:r>
            <a:r>
              <a:rPr lang="en-GB" b="1" dirty="0" smtClean="0"/>
              <a:t>evaluator of civil service principles </a:t>
            </a:r>
            <a:r>
              <a:rPr lang="en-GB" dirty="0" smtClean="0"/>
              <a:t>in 7 accession countries for the EU Commission; 5 neighbourhood countries for SIGMA-OECD and 7 OECD countries on the senior civil service.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96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5608" y="1556792"/>
            <a:ext cx="7128792" cy="4764360"/>
          </a:xfrm>
        </p:spPr>
        <p:txBody>
          <a:bodyPr>
            <a:noAutofit/>
          </a:bodyPr>
          <a:lstStyle/>
          <a:p>
            <a:pPr lvl="0"/>
            <a:r>
              <a:rPr lang="en-GB" sz="2000" b="1" dirty="0">
                <a:solidFill>
                  <a:schemeClr val="accent1"/>
                </a:solidFill>
              </a:rPr>
              <a:t>The present cannot </a:t>
            </a:r>
            <a:r>
              <a:rPr lang="en-GB" sz="2000" b="1" dirty="0" smtClean="0">
                <a:solidFill>
                  <a:schemeClr val="accent1"/>
                </a:solidFill>
              </a:rPr>
              <a:t>wait </a:t>
            </a:r>
            <a:r>
              <a:rPr lang="en-GB" sz="2000" dirty="0" smtClean="0"/>
              <a:t>because</a:t>
            </a:r>
            <a:r>
              <a:rPr lang="en-GB" sz="2000" b="1" dirty="0" smtClean="0"/>
              <a:t>, </a:t>
            </a:r>
            <a:r>
              <a:rPr lang="en-GB" sz="2000" dirty="0" smtClean="0"/>
              <a:t>governments have </a:t>
            </a:r>
            <a:r>
              <a:rPr lang="en-GB" sz="2000" b="1" dirty="0" smtClean="0">
                <a:solidFill>
                  <a:schemeClr val="accent1"/>
                </a:solidFill>
              </a:rPr>
              <a:t>shortage of skills in</a:t>
            </a:r>
            <a:r>
              <a:rPr lang="en-GB" sz="2000" b="1" dirty="0" smtClean="0"/>
              <a:t>…</a:t>
            </a:r>
            <a:endParaRPr lang="en-GB" sz="2000" b="1" dirty="0" smtClean="0"/>
          </a:p>
          <a:p>
            <a:pPr lvl="1"/>
            <a:r>
              <a:rPr lang="en-GB" sz="2000" dirty="0" smtClean="0"/>
              <a:t>… </a:t>
            </a:r>
            <a:r>
              <a:rPr lang="en-GB" sz="2000" b="1" dirty="0" smtClean="0"/>
              <a:t>digital </a:t>
            </a:r>
            <a:r>
              <a:rPr lang="en-GB" sz="2000" dirty="0" smtClean="0"/>
              <a:t>service delivery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b="1" dirty="0" smtClean="0"/>
              <a:t>… </a:t>
            </a:r>
            <a:r>
              <a:rPr lang="en-GB" sz="2000" b="1" dirty="0" smtClean="0"/>
              <a:t>complex contract </a:t>
            </a:r>
            <a:r>
              <a:rPr lang="en-GB" sz="2000" dirty="0" smtClean="0"/>
              <a:t>management</a:t>
            </a:r>
          </a:p>
          <a:p>
            <a:pPr lvl="1"/>
            <a:endParaRPr lang="es-ES" sz="2000" dirty="0"/>
          </a:p>
          <a:p>
            <a:pPr lvl="1"/>
            <a:r>
              <a:rPr lang="en-GB" sz="2000" b="1" dirty="0" smtClean="0"/>
              <a:t>…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management</a:t>
            </a:r>
            <a:r>
              <a:rPr lang="es-ES" sz="2000" b="1" dirty="0" smtClean="0"/>
              <a:t> of </a:t>
            </a:r>
            <a:r>
              <a:rPr lang="es-ES" sz="2000" b="1" dirty="0" err="1" smtClean="0"/>
              <a:t>multi</a:t>
            </a:r>
            <a:r>
              <a:rPr lang="es-ES" sz="2000" b="1" dirty="0" smtClean="0"/>
              <a:t>-actor </a:t>
            </a:r>
            <a:r>
              <a:rPr lang="es-ES" sz="2000" b="1" dirty="0" err="1" smtClean="0"/>
              <a:t>projects</a:t>
            </a:r>
            <a:r>
              <a:rPr lang="es-ES" sz="2000" b="1" dirty="0" smtClean="0"/>
              <a:t>…</a:t>
            </a:r>
          </a:p>
          <a:p>
            <a:pPr lvl="1"/>
            <a:endParaRPr lang="es-ES" sz="2000" dirty="0"/>
          </a:p>
          <a:p>
            <a:pPr lvl="1"/>
            <a:r>
              <a:rPr lang="en-GB" sz="2000" b="1" dirty="0" smtClean="0"/>
              <a:t>… </a:t>
            </a:r>
            <a:r>
              <a:rPr lang="en-GB" sz="2000" b="1" dirty="0" smtClean="0"/>
              <a:t>the capacity to customize services </a:t>
            </a:r>
            <a:r>
              <a:rPr lang="en-GB" sz="2000" dirty="0" smtClean="0"/>
              <a:t>in order to meet diversity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 smtClean="0"/>
              <a:t>… and many </a:t>
            </a:r>
            <a:r>
              <a:rPr lang="en-GB" sz="2000" b="1" dirty="0" smtClean="0">
                <a:solidFill>
                  <a:schemeClr val="accent1"/>
                </a:solidFill>
              </a:rPr>
              <a:t>others</a:t>
            </a:r>
            <a:r>
              <a:rPr lang="en-GB" sz="2000" b="1" dirty="0" smtClean="0"/>
              <a:t> </a:t>
            </a:r>
            <a:r>
              <a:rPr lang="en-GB" sz="2000" dirty="0" smtClean="0"/>
              <a:t>that are </a:t>
            </a:r>
            <a:r>
              <a:rPr lang="en-GB" sz="2000" b="1" dirty="0" smtClean="0">
                <a:solidFill>
                  <a:schemeClr val="accent1"/>
                </a:solidFill>
              </a:rPr>
              <a:t>context specific</a:t>
            </a:r>
            <a:endParaRPr lang="es-ES" sz="2000" b="1" dirty="0">
              <a:solidFill>
                <a:schemeClr val="accent1"/>
              </a:solidFill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260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7019287" cy="1280890"/>
          </a:xfrm>
        </p:spPr>
        <p:txBody>
          <a:bodyPr>
            <a:normAutofit/>
          </a:bodyPr>
          <a:lstStyle/>
          <a:p>
            <a:r>
              <a:rPr lang="en-GB" dirty="0" smtClean="0"/>
              <a:t>The menu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5201" y="1772816"/>
            <a:ext cx="6734041" cy="34556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b="1" dirty="0">
                <a:solidFill>
                  <a:schemeClr val="accent1"/>
                </a:solidFill>
              </a:rPr>
              <a:t>The government is challenged  in training </a:t>
            </a:r>
            <a:r>
              <a:rPr lang="en-GB" sz="2000" dirty="0">
                <a:solidFill>
                  <a:schemeClr val="accent1"/>
                </a:solidFill>
              </a:rPr>
              <a:t>because there is…</a:t>
            </a:r>
            <a:r>
              <a:rPr lang="en-GB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/>
              <a:t>Scarce </a:t>
            </a:r>
            <a:r>
              <a:rPr lang="en-GB" sz="2000" b="1" dirty="0" smtClean="0"/>
              <a:t>knowledge </a:t>
            </a:r>
            <a:r>
              <a:rPr lang="en-GB" sz="2000" dirty="0" smtClean="0"/>
              <a:t>of </a:t>
            </a:r>
            <a:r>
              <a:rPr lang="en-GB" sz="2000" dirty="0" smtClean="0">
                <a:solidFill>
                  <a:schemeClr val="tx1"/>
                </a:solidFill>
              </a:rPr>
              <a:t>capability</a:t>
            </a:r>
            <a:r>
              <a:rPr lang="en-GB" sz="2000" dirty="0" smtClean="0">
                <a:solidFill>
                  <a:srgbClr val="CC0000"/>
                </a:solidFill>
              </a:rPr>
              <a:t> </a:t>
            </a:r>
            <a:r>
              <a:rPr lang="en-GB" sz="2000" dirty="0" smtClean="0"/>
              <a:t>gaps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 </a:t>
            </a:r>
            <a:r>
              <a:rPr lang="en-GB" sz="2000" b="1" dirty="0" smtClean="0"/>
              <a:t>Underinvestment</a:t>
            </a:r>
            <a:r>
              <a:rPr lang="en-GB" sz="2000" dirty="0" smtClean="0"/>
              <a:t> in training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 </a:t>
            </a:r>
            <a:r>
              <a:rPr lang="en-GB" sz="2000" b="1" dirty="0" smtClean="0"/>
              <a:t>No</a:t>
            </a:r>
            <a:r>
              <a:rPr lang="en-GB" sz="2000" dirty="0" smtClean="0"/>
              <a:t> information of the </a:t>
            </a:r>
            <a:r>
              <a:rPr lang="en-GB" sz="2000" b="1" dirty="0" smtClean="0"/>
              <a:t>impact of training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 </a:t>
            </a:r>
            <a:r>
              <a:rPr lang="en-GB" sz="2000" b="1" dirty="0" smtClean="0"/>
              <a:t>Lack of integration </a:t>
            </a:r>
            <a:r>
              <a:rPr lang="en-GB" sz="2000" dirty="0" smtClean="0"/>
              <a:t>of informal and formal training 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Rotation </a:t>
            </a:r>
            <a:r>
              <a:rPr lang="en-GB" sz="2000" dirty="0" smtClean="0"/>
              <a:t>of staff with </a:t>
            </a:r>
            <a:r>
              <a:rPr lang="en-GB" sz="2000" b="1" dirty="0" smtClean="0"/>
              <a:t>low consolidation of skills</a:t>
            </a:r>
          </a:p>
        </p:txBody>
      </p:sp>
    </p:spTree>
    <p:extLst>
      <p:ext uri="{BB962C8B-B14F-4D97-AF65-F5344CB8AC3E}">
        <p14:creationId xmlns:p14="http://schemas.microsoft.com/office/powerpoint/2010/main" val="78512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6984776" cy="128089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Scarce </a:t>
            </a:r>
            <a:r>
              <a:rPr lang="en-GB" b="1" dirty="0"/>
              <a:t>knowledge </a:t>
            </a:r>
            <a:r>
              <a:rPr lang="en-GB" dirty="0"/>
              <a:t>of </a:t>
            </a:r>
            <a:r>
              <a:rPr lang="en-GB" dirty="0">
                <a:solidFill>
                  <a:schemeClr val="tx1"/>
                </a:solidFill>
              </a:rPr>
              <a:t>capability</a:t>
            </a:r>
            <a:r>
              <a:rPr lang="en-GB" dirty="0">
                <a:solidFill>
                  <a:srgbClr val="CC0000"/>
                </a:solidFill>
              </a:rPr>
              <a:t> </a:t>
            </a:r>
            <a:r>
              <a:rPr lang="en-GB" dirty="0"/>
              <a:t>gaps</a:t>
            </a:r>
            <a:br>
              <a:rPr lang="en-GB" dirty="0"/>
            </a:b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19672" y="1905000"/>
            <a:ext cx="7024033" cy="3239616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chemeClr val="accent1"/>
                </a:solidFill>
              </a:rPr>
              <a:t>Governments don’t know</a:t>
            </a:r>
            <a:endParaRPr lang="en-GB" sz="2000" b="1" dirty="0" smtClean="0">
              <a:solidFill>
                <a:schemeClr val="accent1"/>
              </a:solidFill>
            </a:endParaRPr>
          </a:p>
          <a:p>
            <a:pPr lvl="1"/>
            <a:r>
              <a:rPr lang="en-GB" sz="2000" b="1" dirty="0" smtClean="0"/>
              <a:t>Who </a:t>
            </a:r>
            <a:r>
              <a:rPr lang="en-GB" sz="2000" b="1" dirty="0"/>
              <a:t>has what skills and where </a:t>
            </a:r>
            <a:endParaRPr lang="en-GB" sz="2000" b="1" dirty="0" smtClean="0"/>
          </a:p>
          <a:p>
            <a:pPr lvl="1"/>
            <a:endParaRPr lang="en-GB" sz="2000" b="1" dirty="0"/>
          </a:p>
          <a:p>
            <a:pPr lvl="1"/>
            <a:r>
              <a:rPr lang="en-GB" sz="2000" b="1" dirty="0" smtClean="0"/>
              <a:t>Generic </a:t>
            </a:r>
            <a:r>
              <a:rPr lang="en-GB" sz="2000" b="1" dirty="0" smtClean="0"/>
              <a:t>organizational capability gaps </a:t>
            </a:r>
            <a:r>
              <a:rPr lang="en-GB" sz="2000" dirty="0" smtClean="0"/>
              <a:t>and </a:t>
            </a:r>
            <a:r>
              <a:rPr lang="en-GB" sz="2000" dirty="0"/>
              <a:t>specific skill needs for particular projects</a:t>
            </a:r>
            <a:endParaRPr lang="en-GB" sz="2000" dirty="0" smtClean="0"/>
          </a:p>
          <a:p>
            <a:pPr lvl="1"/>
            <a:endParaRPr lang="en-GB" sz="2000" b="1" dirty="0" smtClean="0"/>
          </a:p>
          <a:p>
            <a:pPr lvl="1"/>
            <a:r>
              <a:rPr lang="en-GB" sz="2000" b="1" dirty="0" smtClean="0"/>
              <a:t>The </a:t>
            </a:r>
            <a:r>
              <a:rPr lang="en-GB" sz="2000" b="1" dirty="0" smtClean="0"/>
              <a:t>capacity of the private sector </a:t>
            </a:r>
            <a:r>
              <a:rPr lang="en-GB" sz="2000" dirty="0" smtClean="0"/>
              <a:t>to deliver missing skills</a:t>
            </a:r>
          </a:p>
          <a:p>
            <a:endParaRPr lang="en-GB" sz="2000" dirty="0" smtClean="0"/>
          </a:p>
          <a:p>
            <a:r>
              <a:rPr lang="en-GB" sz="2000" b="1" dirty="0" smtClean="0">
                <a:solidFill>
                  <a:schemeClr val="accent1"/>
                </a:solidFill>
              </a:rPr>
              <a:t>In </a:t>
            </a:r>
            <a:r>
              <a:rPr lang="en-GB" sz="2000" b="1" dirty="0" smtClean="0">
                <a:solidFill>
                  <a:schemeClr val="accent1"/>
                </a:solidFill>
              </a:rPr>
              <a:t>a state of urgency, governments </a:t>
            </a:r>
            <a:r>
              <a:rPr lang="en-GB" sz="2000" b="1" dirty="0" smtClean="0">
                <a:solidFill>
                  <a:schemeClr val="accent1"/>
                </a:solidFill>
              </a:rPr>
              <a:t>may </a:t>
            </a:r>
            <a:r>
              <a:rPr lang="en-GB" sz="2000" b="1" dirty="0" smtClean="0">
                <a:solidFill>
                  <a:schemeClr val="accent1"/>
                </a:solidFill>
              </a:rPr>
              <a:t>mandate </a:t>
            </a:r>
            <a:r>
              <a:rPr lang="en-GB" sz="2000" b="1" dirty="0" smtClean="0">
                <a:solidFill>
                  <a:schemeClr val="accent1"/>
                </a:solidFill>
              </a:rPr>
              <a:t>capability gaps for particular </a:t>
            </a:r>
            <a:r>
              <a:rPr lang="en-GB" sz="2000" b="1" dirty="0" smtClean="0">
                <a:solidFill>
                  <a:schemeClr val="accent1"/>
                </a:solidFill>
              </a:rPr>
              <a:t>projects (NAO, 2015, UK)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09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0046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Underinvestment</a:t>
            </a:r>
            <a:r>
              <a:rPr lang="en-GB" dirty="0"/>
              <a:t> in training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75657" y="2133600"/>
            <a:ext cx="7416823" cy="4391744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chemeClr val="accent1"/>
                </a:solidFill>
              </a:rPr>
              <a:t>Governments don’t invest because…</a:t>
            </a:r>
          </a:p>
          <a:p>
            <a:pPr lvl="1"/>
            <a:r>
              <a:rPr lang="en-GB" sz="2000" dirty="0" smtClean="0"/>
              <a:t>Training </a:t>
            </a:r>
            <a:r>
              <a:rPr lang="en-GB" sz="2000" dirty="0" smtClean="0"/>
              <a:t>is considered </a:t>
            </a:r>
            <a:r>
              <a:rPr lang="en-GB" sz="2000" dirty="0" smtClean="0"/>
              <a:t>a cost, </a:t>
            </a:r>
            <a:r>
              <a:rPr lang="en-GB" sz="2000" dirty="0" smtClean="0"/>
              <a:t>not </a:t>
            </a:r>
            <a:r>
              <a:rPr lang="en-GB" sz="2000" dirty="0" smtClean="0"/>
              <a:t>investment </a:t>
            </a:r>
            <a:endParaRPr lang="en-GB" sz="2000" dirty="0" smtClean="0"/>
          </a:p>
          <a:p>
            <a:pPr lvl="1"/>
            <a:r>
              <a:rPr lang="en-GB" sz="2000" dirty="0"/>
              <a:t>The budget can be hidden in the personnel appropriations</a:t>
            </a:r>
          </a:p>
          <a:p>
            <a:pPr lvl="1"/>
            <a:r>
              <a:rPr lang="en-GB" sz="2000" dirty="0" smtClean="0"/>
              <a:t>The allocated budget is </a:t>
            </a:r>
            <a:r>
              <a:rPr lang="en-GB" sz="2000" dirty="0"/>
              <a:t>easy to slash </a:t>
            </a:r>
            <a:r>
              <a:rPr lang="en-GB" sz="2000" dirty="0" smtClean="0"/>
              <a:t>in times of crisis</a:t>
            </a:r>
            <a:endParaRPr lang="en-GB" sz="2000" dirty="0"/>
          </a:p>
          <a:p>
            <a:endParaRPr lang="en-GB" sz="2000" dirty="0" smtClean="0"/>
          </a:p>
          <a:p>
            <a:endParaRPr lang="en-GB" sz="2000" dirty="0" smtClean="0">
              <a:solidFill>
                <a:srgbClr val="FF0000"/>
              </a:solidFill>
            </a:endParaRPr>
          </a:p>
          <a:p>
            <a:r>
              <a:rPr lang="en-GB" sz="2000" b="1" dirty="0" smtClean="0">
                <a:solidFill>
                  <a:schemeClr val="accent1"/>
                </a:solidFill>
              </a:rPr>
              <a:t>SIGMA/OECD requests m</a:t>
            </a:r>
            <a:r>
              <a:rPr lang="en-GB" sz="2000" b="1" dirty="0" smtClean="0">
                <a:solidFill>
                  <a:schemeClr val="accent1"/>
                </a:solidFill>
              </a:rPr>
              <a:t>inistries </a:t>
            </a:r>
            <a:r>
              <a:rPr lang="en-GB" sz="2000" b="1" dirty="0" smtClean="0">
                <a:solidFill>
                  <a:schemeClr val="accent1"/>
                </a:solidFill>
              </a:rPr>
              <a:t>and agencies </a:t>
            </a:r>
            <a:r>
              <a:rPr lang="en-GB" sz="2000" b="1" dirty="0" smtClean="0">
                <a:solidFill>
                  <a:schemeClr val="accent1"/>
                </a:solidFill>
              </a:rPr>
              <a:t>of accession countries to </a:t>
            </a:r>
            <a:r>
              <a:rPr lang="en-GB" sz="2000" b="1" dirty="0" smtClean="0">
                <a:solidFill>
                  <a:schemeClr val="accent1"/>
                </a:solidFill>
              </a:rPr>
              <a:t>devote </a:t>
            </a:r>
            <a:r>
              <a:rPr lang="en-GB" sz="2000" b="1" dirty="0" smtClean="0">
                <a:solidFill>
                  <a:schemeClr val="accent1"/>
                </a:solidFill>
              </a:rPr>
              <a:t>budget </a:t>
            </a:r>
            <a:r>
              <a:rPr lang="en-GB" sz="2000" b="1" dirty="0" smtClean="0">
                <a:solidFill>
                  <a:schemeClr val="accent1"/>
                </a:solidFill>
              </a:rPr>
              <a:t>for </a:t>
            </a:r>
            <a:r>
              <a:rPr lang="en-GB" sz="2000" b="1" dirty="0" smtClean="0">
                <a:solidFill>
                  <a:schemeClr val="accent1"/>
                </a:solidFill>
              </a:rPr>
              <a:t>training</a:t>
            </a:r>
            <a:endParaRPr lang="en-GB" sz="2000" b="1" dirty="0">
              <a:solidFill>
                <a:schemeClr val="accent1"/>
              </a:solidFill>
            </a:endParaRPr>
          </a:p>
          <a:p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15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No</a:t>
            </a:r>
            <a:r>
              <a:rPr lang="en-GB" dirty="0" smtClean="0"/>
              <a:t> </a:t>
            </a:r>
            <a:r>
              <a:rPr lang="en-GB" dirty="0"/>
              <a:t>information </a:t>
            </a:r>
            <a:r>
              <a:rPr lang="en-GB" dirty="0" smtClean="0"/>
              <a:t>on the </a:t>
            </a:r>
            <a:r>
              <a:rPr lang="en-GB" b="1" dirty="0"/>
              <a:t>impact of training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319736"/>
          </a:xfrm>
        </p:spPr>
        <p:txBody>
          <a:bodyPr>
            <a:noAutofit/>
          </a:bodyPr>
          <a:lstStyle/>
          <a:p>
            <a:r>
              <a:rPr lang="en-GB" sz="2400" dirty="0" smtClean="0"/>
              <a:t>Scarce research shows </a:t>
            </a:r>
            <a:r>
              <a:rPr lang="en-GB" sz="2400" dirty="0" smtClean="0"/>
              <a:t>some </a:t>
            </a:r>
            <a:r>
              <a:rPr lang="en-GB" sz="2400" dirty="0" smtClean="0"/>
              <a:t>benefits </a:t>
            </a:r>
            <a:r>
              <a:rPr lang="en-GB" sz="2400" dirty="0" smtClean="0"/>
              <a:t>of training </a:t>
            </a:r>
            <a:r>
              <a:rPr lang="en-GB" sz="2400" dirty="0" smtClean="0"/>
              <a:t>…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But</a:t>
            </a:r>
            <a:r>
              <a:rPr lang="en-GB" sz="2400" dirty="0" smtClean="0"/>
              <a:t>, can we really identify the impact of training on its intended outcomes?</a:t>
            </a:r>
          </a:p>
          <a:p>
            <a:endParaRPr lang="en-GB" sz="2400" dirty="0"/>
          </a:p>
          <a:p>
            <a:r>
              <a:rPr lang="en-GB" sz="2400" b="1" dirty="0" smtClean="0">
                <a:solidFill>
                  <a:schemeClr val="accent1"/>
                </a:solidFill>
              </a:rPr>
              <a:t>Some academics propose experiments, but maybe better the analysis </a:t>
            </a:r>
            <a:r>
              <a:rPr lang="en-GB" sz="2400" b="1" dirty="0" smtClean="0">
                <a:solidFill>
                  <a:schemeClr val="accent1"/>
                </a:solidFill>
              </a:rPr>
              <a:t>of causal </a:t>
            </a:r>
            <a:r>
              <a:rPr lang="en-GB" sz="2400" b="1" dirty="0" smtClean="0">
                <a:solidFill>
                  <a:schemeClr val="accent1"/>
                </a:solidFill>
              </a:rPr>
              <a:t>mechanisms, panel studies…</a:t>
            </a:r>
            <a:endParaRPr lang="en-GB" sz="2400" b="1" dirty="0" smtClean="0">
              <a:solidFill>
                <a:schemeClr val="accent1"/>
              </a:solidFill>
            </a:endParaRP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19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Lack of integration </a:t>
            </a:r>
            <a:r>
              <a:rPr lang="en-GB" dirty="0"/>
              <a:t>of informal and formal </a:t>
            </a:r>
            <a:r>
              <a:rPr lang="en-GB" dirty="0" smtClean="0"/>
              <a:t>training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b="1" dirty="0"/>
              <a:t>Training in seminars </a:t>
            </a:r>
            <a:r>
              <a:rPr lang="en-GB" sz="2000" dirty="0"/>
              <a:t>seem to be </a:t>
            </a:r>
            <a:r>
              <a:rPr lang="en-GB" sz="2000" b="1" dirty="0"/>
              <a:t>ineffective</a:t>
            </a:r>
            <a:r>
              <a:rPr lang="en-GB" sz="2000" dirty="0"/>
              <a:t> for particular purposes</a:t>
            </a:r>
          </a:p>
          <a:p>
            <a:endParaRPr lang="en-GB" sz="2000" dirty="0" smtClean="0"/>
          </a:p>
          <a:p>
            <a:r>
              <a:rPr lang="en-GB" sz="2000" b="1" dirty="0" smtClean="0"/>
              <a:t>Informal </a:t>
            </a:r>
            <a:r>
              <a:rPr lang="en-GB" sz="2000" b="1" dirty="0" smtClean="0"/>
              <a:t>training </a:t>
            </a:r>
            <a:r>
              <a:rPr lang="en-GB" sz="2000" dirty="0" smtClean="0"/>
              <a:t>is </a:t>
            </a:r>
            <a:r>
              <a:rPr lang="en-GB" sz="2000" b="1" dirty="0" smtClean="0"/>
              <a:t>not </a:t>
            </a:r>
            <a:r>
              <a:rPr lang="en-GB" sz="2000" dirty="0" smtClean="0"/>
              <a:t>given </a:t>
            </a:r>
            <a:r>
              <a:rPr lang="en-GB" sz="2000" b="1" dirty="0" smtClean="0"/>
              <a:t>relevance</a:t>
            </a:r>
            <a:r>
              <a:rPr lang="en-GB" sz="2000" dirty="0" smtClean="0"/>
              <a:t>.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Senior executives/</a:t>
            </a:r>
            <a:r>
              <a:rPr lang="en-GB" sz="2000" b="1" dirty="0" smtClean="0"/>
              <a:t>line managers </a:t>
            </a:r>
            <a:r>
              <a:rPr lang="en-GB" sz="2000" b="1" dirty="0" smtClean="0"/>
              <a:t>do not manage human resources</a:t>
            </a:r>
          </a:p>
          <a:p>
            <a:endParaRPr lang="en-GB" sz="2000" dirty="0"/>
          </a:p>
          <a:p>
            <a:r>
              <a:rPr lang="en-GB" sz="2000" b="1" dirty="0" smtClean="0">
                <a:solidFill>
                  <a:schemeClr val="accent1"/>
                </a:solidFill>
              </a:rPr>
              <a:t>Integration of training might be a solution …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75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Maybe, governments should integrate…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2415" y="2133600"/>
            <a:ext cx="6806049" cy="439174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dirty="0" smtClean="0"/>
              <a:t>“The </a:t>
            </a:r>
            <a:r>
              <a:rPr lang="en-US" sz="2400" dirty="0"/>
              <a:t>findings indicate that </a:t>
            </a:r>
            <a:r>
              <a:rPr lang="en-US" sz="2400" b="1" dirty="0"/>
              <a:t>a combination of coaching, classroom instruction, feedback, and experiential training has a significant impact on leader performance</a:t>
            </a:r>
            <a:r>
              <a:rPr lang="en-US" sz="2400" dirty="0"/>
              <a:t>. In addition, organizational effectiveness improves for organizations whose </a:t>
            </a:r>
            <a:r>
              <a:rPr lang="en-GB" sz="2400" dirty="0"/>
              <a:t>leaders received the intervention</a:t>
            </a:r>
            <a:r>
              <a:rPr lang="en-GB" sz="2400" dirty="0" smtClean="0"/>
              <a:t>.”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900" dirty="0"/>
              <a:t>(</a:t>
            </a:r>
            <a:r>
              <a:rPr lang="en-US" sz="1900" dirty="0" err="1" smtClean="0"/>
              <a:t>Seidle</a:t>
            </a:r>
            <a:r>
              <a:rPr lang="en-US" sz="1900" dirty="0" smtClean="0"/>
              <a:t>, B., S. </a:t>
            </a:r>
            <a:r>
              <a:rPr lang="en-US" sz="1900" dirty="0" err="1" smtClean="0"/>
              <a:t>Fernández</a:t>
            </a:r>
            <a:r>
              <a:rPr lang="en-US" sz="1900" dirty="0" smtClean="0"/>
              <a:t> &amp; J. Perry (2016) Do </a:t>
            </a:r>
            <a:r>
              <a:rPr lang="en-US" sz="1900" dirty="0"/>
              <a:t>Leadership Training and Development Make a </a:t>
            </a:r>
            <a:r>
              <a:rPr lang="en-US" sz="1900" dirty="0" smtClean="0"/>
              <a:t>Difference in </a:t>
            </a:r>
            <a:r>
              <a:rPr lang="en-US" sz="1900" dirty="0"/>
              <a:t>the Public Sector? A Panel </a:t>
            </a:r>
            <a:r>
              <a:rPr lang="en-US" sz="1900" dirty="0" smtClean="0"/>
              <a:t>Study, </a:t>
            </a:r>
            <a:r>
              <a:rPr lang="en-US" sz="1900" i="1" dirty="0" smtClean="0"/>
              <a:t>PAR, </a:t>
            </a:r>
            <a:r>
              <a:rPr lang="en-GB" sz="1900" dirty="0"/>
              <a:t>DOI: 10.1111/puar.12531.</a:t>
            </a:r>
            <a:r>
              <a:rPr lang="en-US" sz="1900" i="1" dirty="0" smtClean="0"/>
              <a:t>)</a:t>
            </a:r>
            <a:r>
              <a:rPr lang="en-US" sz="2400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Panel study in an U.S. Department of Defense installation</a:t>
            </a:r>
            <a:endParaRPr lang="en-GB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150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9332</TotalTime>
  <Words>727</Words>
  <Application>Microsoft Office PowerPoint</Application>
  <PresentationFormat>Presentación en pantalla (4:3)</PresentationFormat>
  <Paragraphs>118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Espiral</vt:lpstr>
      <vt:lpstr>Presentación de PowerPoint</vt:lpstr>
      <vt:lpstr>The sources</vt:lpstr>
      <vt:lpstr>The problem</vt:lpstr>
      <vt:lpstr>The menu</vt:lpstr>
      <vt:lpstr>Scarce knowledge of capability gaps </vt:lpstr>
      <vt:lpstr>Underinvestment in training</vt:lpstr>
      <vt:lpstr>No information on the impact of training </vt:lpstr>
      <vt:lpstr>Lack of integration of informal and formal training</vt:lpstr>
      <vt:lpstr>Maybe, governments should integrate…</vt:lpstr>
      <vt:lpstr>Rotation of staff with low consolidation of skills</vt:lpstr>
      <vt:lpstr>In a present that cannot wait, </vt:lpstr>
    </vt:vector>
  </TitlesOfParts>
  <Company>Univ. Carlos III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Procesos (1)</dc:title>
  <dc:creator>Salvador Parrado Díez</dc:creator>
  <cp:lastModifiedBy>Salvador Parrado</cp:lastModifiedBy>
  <cp:revision>307</cp:revision>
  <cp:lastPrinted>1998-12-09T16:40:56Z</cp:lastPrinted>
  <dcterms:created xsi:type="dcterms:W3CDTF">1998-12-04T14:43:58Z</dcterms:created>
  <dcterms:modified xsi:type="dcterms:W3CDTF">2017-06-21T11:07:30Z</dcterms:modified>
</cp:coreProperties>
</file>