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embeddings/oleObject2.bin" ContentType="application/vnd.openxmlformats-officedocument.oleObject"/>
  <Override PartName="/ppt/charts/chart1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699" r:id="rId3"/>
  </p:sldMasterIdLst>
  <p:notesMasterIdLst>
    <p:notesMasterId r:id="rId39"/>
  </p:notesMasterIdLst>
  <p:handoutMasterIdLst>
    <p:handoutMasterId r:id="rId40"/>
  </p:handoutMasterIdLst>
  <p:sldIdLst>
    <p:sldId id="256" r:id="rId4"/>
    <p:sldId id="405" r:id="rId5"/>
    <p:sldId id="368" r:id="rId6"/>
    <p:sldId id="406" r:id="rId7"/>
    <p:sldId id="427" r:id="rId8"/>
    <p:sldId id="429" r:id="rId9"/>
    <p:sldId id="407" r:id="rId10"/>
    <p:sldId id="408" r:id="rId11"/>
    <p:sldId id="409" r:id="rId12"/>
    <p:sldId id="443" r:id="rId13"/>
    <p:sldId id="424" r:id="rId14"/>
    <p:sldId id="383" r:id="rId15"/>
    <p:sldId id="462" r:id="rId16"/>
    <p:sldId id="437" r:id="rId17"/>
    <p:sldId id="399" r:id="rId18"/>
    <p:sldId id="343" r:id="rId19"/>
    <p:sldId id="385" r:id="rId20"/>
    <p:sldId id="463" r:id="rId21"/>
    <p:sldId id="374" r:id="rId22"/>
    <p:sldId id="460" r:id="rId23"/>
    <p:sldId id="450" r:id="rId24"/>
    <p:sldId id="451" r:id="rId25"/>
    <p:sldId id="452" r:id="rId26"/>
    <p:sldId id="449" r:id="rId27"/>
    <p:sldId id="455" r:id="rId28"/>
    <p:sldId id="457" r:id="rId29"/>
    <p:sldId id="456" r:id="rId30"/>
    <p:sldId id="430" r:id="rId31"/>
    <p:sldId id="432" r:id="rId32"/>
    <p:sldId id="433" r:id="rId33"/>
    <p:sldId id="435" r:id="rId34"/>
    <p:sldId id="436" r:id="rId35"/>
    <p:sldId id="425" r:id="rId36"/>
    <p:sldId id="441" r:id="rId37"/>
    <p:sldId id="263" r:id="rId38"/>
  </p:sldIdLst>
  <p:sldSz cx="9144000" cy="5143500" type="screen16x9"/>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E80B33-FCF4-46F9-BB72-6685AC82D7A2}">
          <p14:sldIdLst>
            <p14:sldId id="256"/>
            <p14:sldId id="405"/>
            <p14:sldId id="368"/>
            <p14:sldId id="406"/>
            <p14:sldId id="427"/>
            <p14:sldId id="429"/>
            <p14:sldId id="407"/>
            <p14:sldId id="408"/>
            <p14:sldId id="409"/>
            <p14:sldId id="443"/>
            <p14:sldId id="424"/>
            <p14:sldId id="383"/>
            <p14:sldId id="462"/>
            <p14:sldId id="437"/>
            <p14:sldId id="399"/>
            <p14:sldId id="343"/>
            <p14:sldId id="385"/>
            <p14:sldId id="463"/>
            <p14:sldId id="374"/>
            <p14:sldId id="460"/>
            <p14:sldId id="450"/>
            <p14:sldId id="451"/>
            <p14:sldId id="452"/>
            <p14:sldId id="449"/>
            <p14:sldId id="455"/>
            <p14:sldId id="457"/>
            <p14:sldId id="456"/>
            <p14:sldId id="430"/>
            <p14:sldId id="432"/>
            <p14:sldId id="433"/>
            <p14:sldId id="435"/>
            <p14:sldId id="436"/>
            <p14:sldId id="425"/>
            <p14:sldId id="441"/>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82771" autoAdjust="0"/>
  </p:normalViewPr>
  <p:slideViewPr>
    <p:cSldViewPr>
      <p:cViewPr>
        <p:scale>
          <a:sx n="90" d="100"/>
          <a:sy n="90" d="100"/>
        </p:scale>
        <p:origin x="-682" y="-192"/>
      </p:cViewPr>
      <p:guideLst>
        <p:guide orient="horz" pos="1620"/>
        <p:guide pos="2880"/>
      </p:guideLst>
    </p:cSldViewPr>
  </p:slideViewPr>
  <p:outlineViewPr>
    <p:cViewPr>
      <p:scale>
        <a:sx n="33" d="100"/>
        <a:sy n="33" d="100"/>
      </p:scale>
      <p:origin x="0" y="6798"/>
    </p:cViewPr>
  </p:outlineViewPr>
  <p:notesTextViewPr>
    <p:cViewPr>
      <p:scale>
        <a:sx n="1" d="1"/>
        <a:sy n="1" d="1"/>
      </p:scale>
      <p:origin x="0" y="0"/>
    </p:cViewPr>
  </p:notesTextViewPr>
  <p:sorterViewPr>
    <p:cViewPr>
      <p:scale>
        <a:sx n="65" d="100"/>
        <a:sy n="65" d="100"/>
      </p:scale>
      <p:origin x="0" y="0"/>
    </p:cViewPr>
  </p:sorterViewPr>
  <p:notesViewPr>
    <p:cSldViewPr>
      <p:cViewPr varScale="1">
        <p:scale>
          <a:sx n="85" d="100"/>
          <a:sy n="85" d="100"/>
        </p:scale>
        <p:origin x="-3150"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main.oecd.org\sdataGOV\Data\GaaG5\Surveys\SHRM%20survey\2016%20Final%20survey%20and%20documents\data%20and%20analysis\SHRM%20for%20Brazi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2.bin"/></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gonzalez_sa\AppData\Local\Microsoft\Windows\Temporary%20Internet%20Files\Content.IE5\QERPD8WR\422014091P1T01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ain.oecd.org\sdataSTD\Data\Santiago\LAC_G@G_2016\RIA.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Gonzalez_Sa\AppData\Local\Microsoft\Windows\Temporary%20Internet%20Files\Content.IE5\Z01B95EA\422016341p1g046.xlsx" TargetMode="External"/><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gonzalez_sa\AppData\Local\Microsoft\Windows\Temporary%20Internet%20Files\Content.Outlook\LFWER04M\Copy%20of%20Copy%20of%20Open_Data_LAC%20(GL)%20(2)rev.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S-CH-1.main.oecd.org\Users3\mendes_c\Desktop\Inovation%20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S-CH-1.main.oecd.org\Users3\mendes_c\Desktop\Inovation%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latin typeface="Segoe UI Semibold" panose="020B0702040204020203" pitchFamily="34" charset="0"/>
              </a:defRPr>
            </a:pPr>
            <a:r>
              <a:rPr lang="en-US" b="0">
                <a:latin typeface="Segoe UI Semibold" panose="020B0702040204020203" pitchFamily="34" charset="0"/>
              </a:rPr>
              <a:t>Employee Engagement Index</a:t>
            </a:r>
          </a:p>
        </c:rich>
      </c:tx>
      <c:layout>
        <c:manualLayout>
          <c:xMode val="edge"/>
          <c:yMode val="edge"/>
          <c:x val="0.0228868071368236"/>
          <c:y val="0.0657600496048248"/>
        </c:manualLayout>
      </c:layout>
      <c:overlay val="1"/>
    </c:title>
    <c:autoTitleDeleted val="0"/>
    <c:plotArea>
      <c:layout>
        <c:manualLayout>
          <c:layoutTarget val="inner"/>
          <c:xMode val="edge"/>
          <c:yMode val="edge"/>
          <c:x val="0.0382560518732773"/>
          <c:y val="0.176649923069961"/>
          <c:w val="0.944452492610966"/>
          <c:h val="0.661868377563916"/>
        </c:manualLayout>
      </c:layout>
      <c:lineChart>
        <c:grouping val="standard"/>
        <c:varyColors val="0"/>
        <c:ser>
          <c:idx val="0"/>
          <c:order val="0"/>
          <c:tx>
            <c:strRef>
              <c:f>Sheet1!$B$1</c:f>
              <c:strCache>
                <c:ptCount val="1"/>
                <c:pt idx="0">
                  <c:v>High Department Score</c:v>
                </c:pt>
              </c:strCache>
            </c:strRef>
          </c:tx>
          <c:spPr>
            <a:ln w="19050">
              <a:solidFill>
                <a:schemeClr val="accent1"/>
              </a:solidFill>
              <a:prstDash val="dash"/>
            </a:ln>
          </c:spPr>
          <c:marker>
            <c:symbol val="diamond"/>
            <c:size val="8"/>
            <c:spPr>
              <a:solidFill>
                <a:schemeClr val="accent1"/>
              </a:solidFill>
              <a:ln>
                <a:noFill/>
              </a:ln>
            </c:spPr>
          </c:marker>
          <c:dLbls>
            <c:dLbl>
              <c:idx val="0"/>
              <c:layout/>
              <c:dLblPos val="l"/>
              <c:showLegendKey val="0"/>
              <c:showVal val="1"/>
              <c:showCatName val="0"/>
              <c:showSerName val="0"/>
              <c:showPercent val="0"/>
              <c:showBubbleSize val="0"/>
            </c:dLbl>
            <c:dLbl>
              <c:idx val="1"/>
              <c:delete val="1"/>
            </c:dLbl>
            <c:dLbl>
              <c:idx val="2"/>
              <c:delete val="1"/>
            </c:dLbl>
            <c:dLbl>
              <c:idx val="3"/>
              <c:delete val="1"/>
            </c:dLbl>
            <c:showLegendKey val="0"/>
            <c:showVal val="1"/>
            <c:showCatName val="0"/>
            <c:showSerName val="0"/>
            <c:showPercent val="0"/>
            <c:showBubbleSize val="0"/>
            <c:showLeaderLines val="0"/>
          </c:dLbls>
          <c:cat>
            <c:numRef>
              <c:f>Sheet1!$A$2:$A$6</c:f>
              <c:numCache>
                <c:formatCode>General</c:formatCode>
                <c:ptCount val="5"/>
                <c:pt idx="0">
                  <c:v>2010.0</c:v>
                </c:pt>
                <c:pt idx="1">
                  <c:v>2011.0</c:v>
                </c:pt>
                <c:pt idx="2">
                  <c:v>2012.0</c:v>
                </c:pt>
                <c:pt idx="3">
                  <c:v>2013.0</c:v>
                </c:pt>
                <c:pt idx="4">
                  <c:v>2014.0</c:v>
                </c:pt>
              </c:numCache>
            </c:numRef>
          </c:cat>
          <c:val>
            <c:numRef>
              <c:f>Sheet1!$B$2:$B$6</c:f>
              <c:numCache>
                <c:formatCode>0%</c:formatCode>
                <c:ptCount val="5"/>
                <c:pt idx="0">
                  <c:v>0.8</c:v>
                </c:pt>
                <c:pt idx="1">
                  <c:v>0.79</c:v>
                </c:pt>
                <c:pt idx="2">
                  <c:v>0.76</c:v>
                </c:pt>
                <c:pt idx="3">
                  <c:v>0.77</c:v>
                </c:pt>
                <c:pt idx="4">
                  <c:v>0.773</c:v>
                </c:pt>
              </c:numCache>
            </c:numRef>
          </c:val>
          <c:smooth val="0"/>
        </c:ser>
        <c:ser>
          <c:idx val="1"/>
          <c:order val="1"/>
          <c:tx>
            <c:strRef>
              <c:f>Sheet1!$C$1</c:f>
              <c:strCache>
                <c:ptCount val="1"/>
                <c:pt idx="0">
                  <c:v>Governmentwide</c:v>
                </c:pt>
              </c:strCache>
            </c:strRef>
          </c:tx>
          <c:spPr>
            <a:ln w="25400">
              <a:solidFill>
                <a:schemeClr val="accent1">
                  <a:lumMod val="50000"/>
                </a:schemeClr>
              </a:solidFill>
            </a:ln>
          </c:spPr>
          <c:marker>
            <c:symbol val="square"/>
            <c:size val="7"/>
            <c:spPr>
              <a:solidFill>
                <a:schemeClr val="accent1">
                  <a:lumMod val="50000"/>
                </a:schemeClr>
              </a:solidFill>
              <a:ln>
                <a:noFill/>
              </a:ln>
            </c:spPr>
          </c:marker>
          <c:dLbls>
            <c:dLbl>
              <c:idx val="0"/>
              <c:layout/>
              <c:dLblPos val="l"/>
              <c:showLegendKey val="0"/>
              <c:showVal val="1"/>
              <c:showCatName val="0"/>
              <c:showSerName val="0"/>
              <c:showPercent val="0"/>
              <c:showBubbleSize val="0"/>
            </c:dLbl>
            <c:dLbl>
              <c:idx val="1"/>
              <c:delete val="1"/>
            </c:dLbl>
            <c:dLbl>
              <c:idx val="2"/>
              <c:delete val="1"/>
            </c:dLbl>
            <c:dLbl>
              <c:idx val="3"/>
              <c:delete val="1"/>
            </c:dLbl>
            <c:txPr>
              <a:bodyPr/>
              <a:lstStyle/>
              <a:p>
                <a:pPr algn="ctr">
                  <a:defRPr/>
                </a:pPr>
                <a:endParaRPr lang="en-US"/>
              </a:p>
            </c:txPr>
            <c:showLegendKey val="0"/>
            <c:showVal val="1"/>
            <c:showCatName val="0"/>
            <c:showSerName val="0"/>
            <c:showPercent val="0"/>
            <c:showBubbleSize val="0"/>
            <c:showLeaderLines val="0"/>
          </c:dLbls>
          <c:cat>
            <c:numRef>
              <c:f>Sheet1!$A$2:$A$6</c:f>
              <c:numCache>
                <c:formatCode>General</c:formatCode>
                <c:ptCount val="5"/>
                <c:pt idx="0">
                  <c:v>2010.0</c:v>
                </c:pt>
                <c:pt idx="1">
                  <c:v>2011.0</c:v>
                </c:pt>
                <c:pt idx="2">
                  <c:v>2012.0</c:v>
                </c:pt>
                <c:pt idx="3">
                  <c:v>2013.0</c:v>
                </c:pt>
                <c:pt idx="4">
                  <c:v>2014.0</c:v>
                </c:pt>
              </c:numCache>
            </c:numRef>
          </c:cat>
          <c:val>
            <c:numRef>
              <c:f>Sheet1!$C$2:$C$6</c:f>
              <c:numCache>
                <c:formatCode>0%</c:formatCode>
                <c:ptCount val="5"/>
                <c:pt idx="0">
                  <c:v>0.66</c:v>
                </c:pt>
                <c:pt idx="1">
                  <c:v>0.67</c:v>
                </c:pt>
                <c:pt idx="2">
                  <c:v>0.65</c:v>
                </c:pt>
                <c:pt idx="3">
                  <c:v>0.64</c:v>
                </c:pt>
                <c:pt idx="4">
                  <c:v>0.631</c:v>
                </c:pt>
              </c:numCache>
            </c:numRef>
          </c:val>
          <c:smooth val="0"/>
        </c:ser>
        <c:ser>
          <c:idx val="2"/>
          <c:order val="2"/>
          <c:tx>
            <c:strRef>
              <c:f>Sheet1!$D$1</c:f>
              <c:strCache>
                <c:ptCount val="1"/>
                <c:pt idx="0">
                  <c:v>Low Department Score</c:v>
                </c:pt>
              </c:strCache>
            </c:strRef>
          </c:tx>
          <c:spPr>
            <a:ln w="15875">
              <a:solidFill>
                <a:schemeClr val="accent1"/>
              </a:solidFill>
              <a:prstDash val="dash"/>
            </a:ln>
          </c:spPr>
          <c:marker>
            <c:symbol val="triangle"/>
            <c:size val="7"/>
            <c:spPr>
              <a:solidFill>
                <a:schemeClr val="accent1"/>
              </a:solidFill>
              <a:ln>
                <a:noFill/>
              </a:ln>
            </c:spPr>
          </c:marker>
          <c:dLbls>
            <c:dLbl>
              <c:idx val="0"/>
              <c:layout/>
              <c:dLblPos val="l"/>
              <c:showLegendKey val="0"/>
              <c:showVal val="1"/>
              <c:showCatName val="0"/>
              <c:showSerName val="0"/>
              <c:showPercent val="0"/>
              <c:showBubbleSize val="0"/>
            </c:dLbl>
            <c:dLbl>
              <c:idx val="1"/>
              <c:delete val="1"/>
            </c:dLbl>
            <c:dLbl>
              <c:idx val="2"/>
              <c:delete val="1"/>
            </c:dLbl>
            <c:dLbl>
              <c:idx val="3"/>
              <c:delete val="1"/>
            </c:dLbl>
            <c:showLegendKey val="0"/>
            <c:showVal val="1"/>
            <c:showCatName val="0"/>
            <c:showSerName val="0"/>
            <c:showPercent val="0"/>
            <c:showBubbleSize val="0"/>
            <c:showLeaderLines val="0"/>
          </c:dLbls>
          <c:cat>
            <c:numRef>
              <c:f>Sheet1!$A$2:$A$6</c:f>
              <c:numCache>
                <c:formatCode>General</c:formatCode>
                <c:ptCount val="5"/>
                <c:pt idx="0">
                  <c:v>2010.0</c:v>
                </c:pt>
                <c:pt idx="1">
                  <c:v>2011.0</c:v>
                </c:pt>
                <c:pt idx="2">
                  <c:v>2012.0</c:v>
                </c:pt>
                <c:pt idx="3">
                  <c:v>2013.0</c:v>
                </c:pt>
                <c:pt idx="4">
                  <c:v>2014.0</c:v>
                </c:pt>
              </c:numCache>
            </c:numRef>
          </c:cat>
          <c:val>
            <c:numRef>
              <c:f>Sheet1!$D$2:$D$6</c:f>
              <c:numCache>
                <c:formatCode>0%</c:formatCode>
                <c:ptCount val="5"/>
                <c:pt idx="0">
                  <c:v>0.56</c:v>
                </c:pt>
                <c:pt idx="1">
                  <c:v>0.57</c:v>
                </c:pt>
                <c:pt idx="2">
                  <c:v>0.56</c:v>
                </c:pt>
                <c:pt idx="3">
                  <c:v>0.56</c:v>
                </c:pt>
                <c:pt idx="4">
                  <c:v>0.538</c:v>
                </c:pt>
              </c:numCache>
            </c:numRef>
          </c:val>
          <c:smooth val="0"/>
        </c:ser>
        <c:dLbls>
          <c:showLegendKey val="0"/>
          <c:showVal val="0"/>
          <c:showCatName val="0"/>
          <c:showSerName val="0"/>
          <c:showPercent val="0"/>
          <c:showBubbleSize val="0"/>
        </c:dLbls>
        <c:marker val="1"/>
        <c:smooth val="0"/>
        <c:axId val="-2127932072"/>
        <c:axId val="-2127958520"/>
      </c:lineChart>
      <c:catAx>
        <c:axId val="-2127932072"/>
        <c:scaling>
          <c:orientation val="minMax"/>
        </c:scaling>
        <c:delete val="0"/>
        <c:axPos val="b"/>
        <c:numFmt formatCode="General" sourceLinked="1"/>
        <c:majorTickMark val="out"/>
        <c:minorTickMark val="none"/>
        <c:tickLblPos val="nextTo"/>
        <c:crossAx val="-2127958520"/>
        <c:crosses val="autoZero"/>
        <c:auto val="1"/>
        <c:lblAlgn val="ctr"/>
        <c:lblOffset val="100"/>
        <c:noMultiLvlLbl val="0"/>
      </c:catAx>
      <c:valAx>
        <c:axId val="-2127958520"/>
        <c:scaling>
          <c:orientation val="minMax"/>
          <c:max val="1.0"/>
          <c:min val="0.4"/>
        </c:scaling>
        <c:delete val="1"/>
        <c:axPos val="l"/>
        <c:numFmt formatCode="0%" sourceLinked="1"/>
        <c:majorTickMark val="out"/>
        <c:minorTickMark val="none"/>
        <c:tickLblPos val="nextTo"/>
        <c:crossAx val="-2127932072"/>
        <c:crosses val="autoZero"/>
        <c:crossBetween val="between"/>
        <c:majorUnit val="0.2"/>
      </c:valAx>
    </c:plotArea>
    <c:legend>
      <c:legendPos val="t"/>
      <c:layout>
        <c:manualLayout>
          <c:xMode val="edge"/>
          <c:yMode val="edge"/>
          <c:x val="0.525100658055613"/>
          <c:y val="0.00198574637979925"/>
          <c:w val="0.460250892211874"/>
          <c:h val="0.306760275493184"/>
        </c:manualLayout>
      </c:layout>
      <c:overlay val="0"/>
    </c:legend>
    <c:plotVisOnly val="1"/>
    <c:dispBlanksAs val="gap"/>
    <c:showDLblsOverMax val="0"/>
  </c:chart>
  <c:spPr>
    <a:solidFill>
      <a:schemeClr val="lt1"/>
    </a:solidFill>
    <a:ln w="9525" cap="flat" cmpd="sng" algn="ctr">
      <a:solidFill>
        <a:schemeClr val="accent1">
          <a:lumMod val="50000"/>
        </a:schemeClr>
      </a:solidFill>
      <a:prstDash val="solid"/>
      <a:round/>
    </a:ln>
    <a:effectLst/>
  </c:spPr>
  <c:txPr>
    <a:bodyPr/>
    <a:lstStyle/>
    <a:p>
      <a:pPr>
        <a:defRPr sz="800">
          <a:solidFill>
            <a:schemeClr val="accent1">
              <a:lumMod val="50000"/>
            </a:schemeClr>
          </a:solidFill>
          <a:latin typeface="+mn-lt"/>
          <a:ea typeface="+mn-ea"/>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Lbls>
            <c:txPr>
              <a:bodyPr/>
              <a:lstStyle/>
              <a:p>
                <a:pPr>
                  <a:defRPr sz="1400" b="1">
                    <a:solidFill>
                      <a:schemeClr val="bg1"/>
                    </a:solidFill>
                  </a:defRPr>
                </a:pPr>
                <a:endParaRPr lang="en-US"/>
              </a:p>
            </c:txPr>
            <c:showLegendKey val="0"/>
            <c:showVal val="1"/>
            <c:showCatName val="1"/>
            <c:showSerName val="0"/>
            <c:showPercent val="0"/>
            <c:showBubbleSize val="0"/>
            <c:separator>
</c:separator>
            <c:showLeaderLines val="1"/>
          </c:dLbls>
          <c:cat>
            <c:strRef>
              <c:f>'12.1. Q131-Q131a, b, c, d'!$C$45:$C$46</c:f>
              <c:strCache>
                <c:ptCount val="2"/>
                <c:pt idx="0">
                  <c:v>Yes</c:v>
                </c:pt>
                <c:pt idx="1">
                  <c:v>No</c:v>
                </c:pt>
              </c:strCache>
            </c:strRef>
          </c:cat>
          <c:val>
            <c:numRef>
              <c:f>'12.1. Q131-Q131a, b, c, d'!$D$45:$D$46</c:f>
              <c:numCache>
                <c:formatCode>General</c:formatCode>
                <c:ptCount val="2"/>
                <c:pt idx="0">
                  <c:v>22.0</c:v>
                </c:pt>
                <c:pt idx="1">
                  <c:v>13.0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Main activities of innovation</a:t>
            </a:r>
            <a:r>
              <a:rPr lang="en-US" sz="1400" baseline="0"/>
              <a:t> networks</a:t>
            </a:r>
          </a:p>
        </c:rich>
      </c:tx>
      <c:layout/>
      <c:overlay val="0"/>
    </c:title>
    <c:autoTitleDeleted val="0"/>
    <c:plotArea>
      <c:layout/>
      <c:barChart>
        <c:barDir val="bar"/>
        <c:grouping val="clustered"/>
        <c:varyColors val="0"/>
        <c:ser>
          <c:idx val="0"/>
          <c:order val="0"/>
          <c:invertIfNegative val="0"/>
          <c:cat>
            <c:strRef>
              <c:f>'[Chart in Microsoft PowerPoint]Networks'!$N$48:$S$48</c:f>
              <c:strCache>
                <c:ptCount val="6"/>
                <c:pt idx="0">
                  <c:v>Experience sharing among members</c:v>
                </c:pt>
                <c:pt idx="1">
                  <c:v>Capacity building activities</c:v>
                </c:pt>
                <c:pt idx="2">
                  <c:v>Regular meetings</c:v>
                </c:pt>
                <c:pt idx="3">
                  <c:v>Specific innovation projects</c:v>
                </c:pt>
                <c:pt idx="4">
                  <c:v>Online community building</c:v>
                </c:pt>
                <c:pt idx="5">
                  <c:v>Advice and guidance to ministries / public agencies</c:v>
                </c:pt>
              </c:strCache>
            </c:strRef>
          </c:cat>
          <c:val>
            <c:numRef>
              <c:f>'[Chart in Microsoft PowerPoint]Networks'!$N$49:$S$49</c:f>
              <c:numCache>
                <c:formatCode>General</c:formatCode>
                <c:ptCount val="6"/>
                <c:pt idx="0">
                  <c:v>18.0</c:v>
                </c:pt>
                <c:pt idx="1">
                  <c:v>14.0</c:v>
                </c:pt>
                <c:pt idx="2">
                  <c:v>12.0</c:v>
                </c:pt>
                <c:pt idx="3">
                  <c:v>10.0</c:v>
                </c:pt>
                <c:pt idx="4">
                  <c:v>5.0</c:v>
                </c:pt>
                <c:pt idx="5">
                  <c:v>4.0</c:v>
                </c:pt>
              </c:numCache>
            </c:numRef>
          </c:val>
        </c:ser>
        <c:dLbls>
          <c:showLegendKey val="0"/>
          <c:showVal val="0"/>
          <c:showCatName val="0"/>
          <c:showSerName val="0"/>
          <c:showPercent val="0"/>
          <c:showBubbleSize val="0"/>
        </c:dLbls>
        <c:gapWidth val="150"/>
        <c:axId val="2140228024"/>
        <c:axId val="2140231032"/>
      </c:barChart>
      <c:catAx>
        <c:axId val="2140228024"/>
        <c:scaling>
          <c:orientation val="minMax"/>
        </c:scaling>
        <c:delete val="0"/>
        <c:axPos val="l"/>
        <c:majorTickMark val="out"/>
        <c:minorTickMark val="none"/>
        <c:tickLblPos val="nextTo"/>
        <c:crossAx val="2140231032"/>
        <c:crosses val="autoZero"/>
        <c:auto val="1"/>
        <c:lblAlgn val="ctr"/>
        <c:lblOffset val="100"/>
        <c:noMultiLvlLbl val="0"/>
      </c:catAx>
      <c:valAx>
        <c:axId val="2140231032"/>
        <c:scaling>
          <c:orientation val="minMax"/>
        </c:scaling>
        <c:delete val="0"/>
        <c:axPos val="b"/>
        <c:majorGridlines/>
        <c:numFmt formatCode="General" sourceLinked="1"/>
        <c:majorTickMark val="out"/>
        <c:minorTickMark val="none"/>
        <c:tickLblPos val="nextTo"/>
        <c:crossAx val="2140228024"/>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filled"/>
        <c:varyColors val="0"/>
        <c:ser>
          <c:idx val="0"/>
          <c:order val="0"/>
          <c:tx>
            <c:strRef>
              <c:f>'MK data'!$A$51</c:f>
              <c:strCache>
                <c:ptCount val="1"/>
                <c:pt idx="0">
                  <c:v>Perception of self</c:v>
                </c:pt>
              </c:strCache>
            </c:strRef>
          </c:tx>
          <c:spPr>
            <a:solidFill>
              <a:schemeClr val="accent2">
                <a:lumMod val="60000"/>
                <a:lumOff val="40000"/>
              </a:schemeClr>
            </a:solidFill>
          </c:spPr>
          <c:cat>
            <c:strRef>
              <c:f>'MK data'!$B$49:$G$50</c:f>
              <c:strCache>
                <c:ptCount val="6"/>
                <c:pt idx="0">
                  <c:v>Iteration</c:v>
                </c:pt>
                <c:pt idx="1">
                  <c:v>Data literacy</c:v>
                </c:pt>
                <c:pt idx="2">
                  <c:v>User centricity</c:v>
                </c:pt>
                <c:pt idx="3">
                  <c:v>Curiosity</c:v>
                </c:pt>
                <c:pt idx="4">
                  <c:v>Storytelling</c:v>
                </c:pt>
                <c:pt idx="5">
                  <c:v>Insurgency</c:v>
                </c:pt>
              </c:strCache>
            </c:strRef>
          </c:cat>
          <c:val>
            <c:numRef>
              <c:f>'MK data'!$B$51:$G$51</c:f>
              <c:numCache>
                <c:formatCode>General</c:formatCode>
                <c:ptCount val="6"/>
                <c:pt idx="0">
                  <c:v>0.55625</c:v>
                </c:pt>
                <c:pt idx="1">
                  <c:v>0.725</c:v>
                </c:pt>
                <c:pt idx="2">
                  <c:v>0.585</c:v>
                </c:pt>
                <c:pt idx="3">
                  <c:v>0.7875</c:v>
                </c:pt>
                <c:pt idx="4">
                  <c:v>0.64</c:v>
                </c:pt>
                <c:pt idx="5">
                  <c:v>0.65</c:v>
                </c:pt>
              </c:numCache>
            </c:numRef>
          </c:val>
        </c:ser>
        <c:ser>
          <c:idx val="1"/>
          <c:order val="1"/>
          <c:tx>
            <c:strRef>
              <c:f>'MK data'!$A$52</c:f>
              <c:strCache>
                <c:ptCount val="1"/>
                <c:pt idx="0">
                  <c:v>Perception of manager</c:v>
                </c:pt>
              </c:strCache>
            </c:strRef>
          </c:tx>
          <c:spPr>
            <a:solidFill>
              <a:schemeClr val="tx1">
                <a:lumMod val="20000"/>
                <a:lumOff val="80000"/>
              </a:schemeClr>
            </a:solidFill>
            <a:ln w="25400">
              <a:noFill/>
            </a:ln>
          </c:spPr>
          <c:cat>
            <c:strRef>
              <c:f>'MK data'!$B$49:$G$50</c:f>
              <c:strCache>
                <c:ptCount val="6"/>
                <c:pt idx="0">
                  <c:v>Iteration</c:v>
                </c:pt>
                <c:pt idx="1">
                  <c:v>Data literacy</c:v>
                </c:pt>
                <c:pt idx="2">
                  <c:v>User centricity</c:v>
                </c:pt>
                <c:pt idx="3">
                  <c:v>Curiosity</c:v>
                </c:pt>
                <c:pt idx="4">
                  <c:v>Storytelling</c:v>
                </c:pt>
                <c:pt idx="5">
                  <c:v>Insurgency</c:v>
                </c:pt>
              </c:strCache>
            </c:strRef>
          </c:cat>
          <c:val>
            <c:numRef>
              <c:f>'MK data'!$B$52:$G$52</c:f>
              <c:numCache>
                <c:formatCode>General</c:formatCode>
                <c:ptCount val="6"/>
                <c:pt idx="0">
                  <c:v>0.35</c:v>
                </c:pt>
                <c:pt idx="1">
                  <c:v>0.69</c:v>
                </c:pt>
                <c:pt idx="2">
                  <c:v>0.385</c:v>
                </c:pt>
                <c:pt idx="3">
                  <c:v>0.5125</c:v>
                </c:pt>
                <c:pt idx="4">
                  <c:v>0.46</c:v>
                </c:pt>
                <c:pt idx="5">
                  <c:v>0.365</c:v>
                </c:pt>
              </c:numCache>
            </c:numRef>
          </c:val>
        </c:ser>
        <c:ser>
          <c:idx val="2"/>
          <c:order val="2"/>
          <c:tx>
            <c:strRef>
              <c:f>'MK data'!$A$53</c:f>
              <c:strCache>
                <c:ptCount val="1"/>
                <c:pt idx="0">
                  <c:v>Perception of organisation</c:v>
                </c:pt>
              </c:strCache>
            </c:strRef>
          </c:tx>
          <c:spPr>
            <a:noFill/>
            <a:ln w="19050">
              <a:solidFill>
                <a:schemeClr val="tx1"/>
              </a:solidFill>
              <a:prstDash val="lgDash"/>
            </a:ln>
          </c:spPr>
          <c:cat>
            <c:strRef>
              <c:f>'MK data'!$B$49:$G$50</c:f>
              <c:strCache>
                <c:ptCount val="6"/>
                <c:pt idx="0">
                  <c:v>Iteration</c:v>
                </c:pt>
                <c:pt idx="1">
                  <c:v>Data literacy</c:v>
                </c:pt>
                <c:pt idx="2">
                  <c:v>User centricity</c:v>
                </c:pt>
                <c:pt idx="3">
                  <c:v>Curiosity</c:v>
                </c:pt>
                <c:pt idx="4">
                  <c:v>Storytelling</c:v>
                </c:pt>
                <c:pt idx="5">
                  <c:v>Insurgency</c:v>
                </c:pt>
              </c:strCache>
            </c:strRef>
          </c:cat>
          <c:val>
            <c:numRef>
              <c:f>'MK data'!$B$53:$G$53</c:f>
              <c:numCache>
                <c:formatCode>General</c:formatCode>
                <c:ptCount val="6"/>
                <c:pt idx="0">
                  <c:v>0.35625</c:v>
                </c:pt>
                <c:pt idx="1">
                  <c:v>0.615</c:v>
                </c:pt>
                <c:pt idx="2">
                  <c:v>0.39</c:v>
                </c:pt>
                <c:pt idx="3">
                  <c:v>0.44375</c:v>
                </c:pt>
                <c:pt idx="4">
                  <c:v>0.41</c:v>
                </c:pt>
                <c:pt idx="5">
                  <c:v>0.315</c:v>
                </c:pt>
              </c:numCache>
            </c:numRef>
          </c:val>
        </c:ser>
        <c:dLbls>
          <c:showLegendKey val="0"/>
          <c:showVal val="0"/>
          <c:showCatName val="0"/>
          <c:showSerName val="0"/>
          <c:showPercent val="0"/>
          <c:showBubbleSize val="0"/>
        </c:dLbls>
        <c:axId val="-2133090488"/>
        <c:axId val="-2133087512"/>
      </c:radarChart>
      <c:catAx>
        <c:axId val="-2133090488"/>
        <c:scaling>
          <c:orientation val="minMax"/>
        </c:scaling>
        <c:delete val="0"/>
        <c:axPos val="b"/>
        <c:majorGridlines/>
        <c:majorTickMark val="out"/>
        <c:minorTickMark val="none"/>
        <c:tickLblPos val="nextTo"/>
        <c:crossAx val="-2133087512"/>
        <c:crosses val="autoZero"/>
        <c:auto val="1"/>
        <c:lblAlgn val="ctr"/>
        <c:lblOffset val="100"/>
        <c:noMultiLvlLbl val="0"/>
      </c:catAx>
      <c:valAx>
        <c:axId val="-2133087512"/>
        <c:scaling>
          <c:orientation val="minMax"/>
          <c:max val="1.0"/>
          <c:min val="0.0"/>
        </c:scaling>
        <c:delete val="0"/>
        <c:axPos val="l"/>
        <c:numFmt formatCode="General" sourceLinked="1"/>
        <c:majorTickMark val="cross"/>
        <c:minorTickMark val="none"/>
        <c:tickLblPos val="none"/>
        <c:spPr>
          <a:ln>
            <a:solidFill>
              <a:schemeClr val="bg2">
                <a:lumMod val="75000"/>
              </a:schemeClr>
            </a:solidFill>
          </a:ln>
        </c:spPr>
        <c:crossAx val="-2133090488"/>
        <c:crosses val="autoZero"/>
        <c:crossBetween val="between"/>
        <c:majorUnit val="0.1"/>
      </c:valAx>
    </c:plotArea>
    <c:legend>
      <c:legendPos val="t"/>
      <c:layout/>
      <c:overlay val="0"/>
      <c:txPr>
        <a:bodyPr/>
        <a:lstStyle/>
        <a:p>
          <a:pPr>
            <a:defRPr sz="1200"/>
          </a:pPr>
          <a:endParaRPr lang="en-US"/>
        </a:p>
      </c:txPr>
    </c:legend>
    <c:plotVisOnly val="1"/>
    <c:dispBlanksAs val="gap"/>
    <c:showDLblsOverMax val="0"/>
  </c:chart>
  <c:txPr>
    <a:bodyPr/>
    <a:lstStyle/>
    <a:p>
      <a:pPr>
        <a:defRPr>
          <a:solidFill>
            <a:schemeClr val="tx1">
              <a:lumMod val="75000"/>
            </a:schemeClr>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filled"/>
        <c:varyColors val="0"/>
        <c:ser>
          <c:idx val="0"/>
          <c:order val="0"/>
          <c:tx>
            <c:strRef>
              <c:f>'MK data'!$A$57</c:f>
              <c:strCache>
                <c:ptCount val="1"/>
                <c:pt idx="0">
                  <c:v>Perception of self</c:v>
                </c:pt>
              </c:strCache>
            </c:strRef>
          </c:tx>
          <c:spPr>
            <a:solidFill>
              <a:schemeClr val="accent2">
                <a:lumMod val="60000"/>
                <a:lumOff val="40000"/>
              </a:schemeClr>
            </a:solidFill>
          </c:spPr>
          <c:cat>
            <c:strRef>
              <c:f>'MK data'!$B$56:$AC$56</c:f>
              <c:strCache>
                <c:ptCount val="28"/>
                <c:pt idx="0">
                  <c:v>IT-1</c:v>
                </c:pt>
                <c:pt idx="1">
                  <c:v>IT-2</c:v>
                </c:pt>
                <c:pt idx="2">
                  <c:v>IT-3</c:v>
                </c:pt>
                <c:pt idx="3">
                  <c:v>IT-4</c:v>
                </c:pt>
                <c:pt idx="4">
                  <c:v>DL-1</c:v>
                </c:pt>
                <c:pt idx="5">
                  <c:v>DL-2</c:v>
                </c:pt>
                <c:pt idx="6">
                  <c:v>DL-3</c:v>
                </c:pt>
                <c:pt idx="7">
                  <c:v>DL-4</c:v>
                </c:pt>
                <c:pt idx="8">
                  <c:v>DL-5</c:v>
                </c:pt>
                <c:pt idx="9">
                  <c:v>UC-1</c:v>
                </c:pt>
                <c:pt idx="10">
                  <c:v>UC-2</c:v>
                </c:pt>
                <c:pt idx="11">
                  <c:v>UC-3</c:v>
                </c:pt>
                <c:pt idx="12">
                  <c:v>UC-4</c:v>
                </c:pt>
                <c:pt idx="13">
                  <c:v>UC-5</c:v>
                </c:pt>
                <c:pt idx="14">
                  <c:v>CU-1</c:v>
                </c:pt>
                <c:pt idx="15">
                  <c:v>CU-2</c:v>
                </c:pt>
                <c:pt idx="16">
                  <c:v>CU-3</c:v>
                </c:pt>
                <c:pt idx="17">
                  <c:v>CU-4</c:v>
                </c:pt>
                <c:pt idx="18">
                  <c:v>ST-1</c:v>
                </c:pt>
                <c:pt idx="19">
                  <c:v>ST-2</c:v>
                </c:pt>
                <c:pt idx="20">
                  <c:v>ST-3</c:v>
                </c:pt>
                <c:pt idx="21">
                  <c:v>ST-4</c:v>
                </c:pt>
                <c:pt idx="22">
                  <c:v>ST-5</c:v>
                </c:pt>
                <c:pt idx="23">
                  <c:v>IN-1</c:v>
                </c:pt>
                <c:pt idx="24">
                  <c:v>IN-2</c:v>
                </c:pt>
                <c:pt idx="25">
                  <c:v>IN-3</c:v>
                </c:pt>
                <c:pt idx="26">
                  <c:v>IN-4</c:v>
                </c:pt>
                <c:pt idx="27">
                  <c:v>IN-5</c:v>
                </c:pt>
              </c:strCache>
            </c:strRef>
          </c:cat>
          <c:val>
            <c:numRef>
              <c:f>'MK data'!$B$57:$AC$57</c:f>
              <c:numCache>
                <c:formatCode>General</c:formatCode>
                <c:ptCount val="28"/>
                <c:pt idx="0">
                  <c:v>0.425</c:v>
                </c:pt>
                <c:pt idx="1">
                  <c:v>0.675</c:v>
                </c:pt>
                <c:pt idx="2">
                  <c:v>0.4</c:v>
                </c:pt>
                <c:pt idx="3">
                  <c:v>0.725</c:v>
                </c:pt>
                <c:pt idx="4">
                  <c:v>0.8</c:v>
                </c:pt>
                <c:pt idx="5">
                  <c:v>0.7</c:v>
                </c:pt>
                <c:pt idx="6">
                  <c:v>0.7</c:v>
                </c:pt>
                <c:pt idx="7">
                  <c:v>0.675</c:v>
                </c:pt>
                <c:pt idx="8">
                  <c:v>0.75</c:v>
                </c:pt>
                <c:pt idx="9">
                  <c:v>0.775</c:v>
                </c:pt>
                <c:pt idx="10">
                  <c:v>0.6</c:v>
                </c:pt>
                <c:pt idx="11">
                  <c:v>0.65</c:v>
                </c:pt>
                <c:pt idx="12">
                  <c:v>0.625</c:v>
                </c:pt>
                <c:pt idx="13">
                  <c:v>0.275</c:v>
                </c:pt>
                <c:pt idx="14">
                  <c:v>0.825</c:v>
                </c:pt>
                <c:pt idx="15">
                  <c:v>0.8</c:v>
                </c:pt>
                <c:pt idx="16">
                  <c:v>0.7</c:v>
                </c:pt>
                <c:pt idx="17">
                  <c:v>0.825</c:v>
                </c:pt>
                <c:pt idx="18">
                  <c:v>0.625</c:v>
                </c:pt>
                <c:pt idx="19">
                  <c:v>0.625</c:v>
                </c:pt>
                <c:pt idx="20">
                  <c:v>0.65</c:v>
                </c:pt>
                <c:pt idx="21">
                  <c:v>0.7</c:v>
                </c:pt>
                <c:pt idx="22">
                  <c:v>0.6</c:v>
                </c:pt>
                <c:pt idx="23">
                  <c:v>0.65</c:v>
                </c:pt>
                <c:pt idx="24">
                  <c:v>0.675</c:v>
                </c:pt>
                <c:pt idx="25">
                  <c:v>0.575</c:v>
                </c:pt>
                <c:pt idx="26">
                  <c:v>0.725</c:v>
                </c:pt>
                <c:pt idx="27">
                  <c:v>0.625</c:v>
                </c:pt>
              </c:numCache>
            </c:numRef>
          </c:val>
        </c:ser>
        <c:ser>
          <c:idx val="1"/>
          <c:order val="1"/>
          <c:tx>
            <c:strRef>
              <c:f>'MK data'!$A$58</c:f>
              <c:strCache>
                <c:ptCount val="1"/>
                <c:pt idx="0">
                  <c:v>Perception of manager</c:v>
                </c:pt>
              </c:strCache>
            </c:strRef>
          </c:tx>
          <c:spPr>
            <a:solidFill>
              <a:schemeClr val="tx1">
                <a:lumMod val="20000"/>
                <a:lumOff val="80000"/>
              </a:schemeClr>
            </a:solidFill>
            <a:ln w="25400">
              <a:noFill/>
            </a:ln>
          </c:spPr>
          <c:cat>
            <c:strRef>
              <c:f>'MK data'!$B$56:$AC$56</c:f>
              <c:strCache>
                <c:ptCount val="28"/>
                <c:pt idx="0">
                  <c:v>IT-1</c:v>
                </c:pt>
                <c:pt idx="1">
                  <c:v>IT-2</c:v>
                </c:pt>
                <c:pt idx="2">
                  <c:v>IT-3</c:v>
                </c:pt>
                <c:pt idx="3">
                  <c:v>IT-4</c:v>
                </c:pt>
                <c:pt idx="4">
                  <c:v>DL-1</c:v>
                </c:pt>
                <c:pt idx="5">
                  <c:v>DL-2</c:v>
                </c:pt>
                <c:pt idx="6">
                  <c:v>DL-3</c:v>
                </c:pt>
                <c:pt idx="7">
                  <c:v>DL-4</c:v>
                </c:pt>
                <c:pt idx="8">
                  <c:v>DL-5</c:v>
                </c:pt>
                <c:pt idx="9">
                  <c:v>UC-1</c:v>
                </c:pt>
                <c:pt idx="10">
                  <c:v>UC-2</c:v>
                </c:pt>
                <c:pt idx="11">
                  <c:v>UC-3</c:v>
                </c:pt>
                <c:pt idx="12">
                  <c:v>UC-4</c:v>
                </c:pt>
                <c:pt idx="13">
                  <c:v>UC-5</c:v>
                </c:pt>
                <c:pt idx="14">
                  <c:v>CU-1</c:v>
                </c:pt>
                <c:pt idx="15">
                  <c:v>CU-2</c:v>
                </c:pt>
                <c:pt idx="16">
                  <c:v>CU-3</c:v>
                </c:pt>
                <c:pt idx="17">
                  <c:v>CU-4</c:v>
                </c:pt>
                <c:pt idx="18">
                  <c:v>ST-1</c:v>
                </c:pt>
                <c:pt idx="19">
                  <c:v>ST-2</c:v>
                </c:pt>
                <c:pt idx="20">
                  <c:v>ST-3</c:v>
                </c:pt>
                <c:pt idx="21">
                  <c:v>ST-4</c:v>
                </c:pt>
                <c:pt idx="22">
                  <c:v>ST-5</c:v>
                </c:pt>
                <c:pt idx="23">
                  <c:v>IN-1</c:v>
                </c:pt>
                <c:pt idx="24">
                  <c:v>IN-2</c:v>
                </c:pt>
                <c:pt idx="25">
                  <c:v>IN-3</c:v>
                </c:pt>
                <c:pt idx="26">
                  <c:v>IN-4</c:v>
                </c:pt>
                <c:pt idx="27">
                  <c:v>IN-5</c:v>
                </c:pt>
              </c:strCache>
            </c:strRef>
          </c:cat>
          <c:val>
            <c:numRef>
              <c:f>'MK data'!$B$58:$AC$58</c:f>
              <c:numCache>
                <c:formatCode>General</c:formatCode>
                <c:ptCount val="28"/>
                <c:pt idx="0">
                  <c:v>0.2</c:v>
                </c:pt>
                <c:pt idx="1">
                  <c:v>0.425</c:v>
                </c:pt>
                <c:pt idx="2">
                  <c:v>0.2</c:v>
                </c:pt>
                <c:pt idx="3">
                  <c:v>0.575</c:v>
                </c:pt>
                <c:pt idx="4">
                  <c:v>0.75</c:v>
                </c:pt>
                <c:pt idx="5">
                  <c:v>0.725</c:v>
                </c:pt>
                <c:pt idx="6">
                  <c:v>0.7</c:v>
                </c:pt>
                <c:pt idx="7">
                  <c:v>0.625</c:v>
                </c:pt>
                <c:pt idx="8">
                  <c:v>0.65</c:v>
                </c:pt>
                <c:pt idx="9">
                  <c:v>0.45</c:v>
                </c:pt>
                <c:pt idx="10">
                  <c:v>0.4</c:v>
                </c:pt>
                <c:pt idx="11">
                  <c:v>0.375</c:v>
                </c:pt>
                <c:pt idx="12">
                  <c:v>0.475</c:v>
                </c:pt>
                <c:pt idx="13">
                  <c:v>0.225</c:v>
                </c:pt>
                <c:pt idx="14">
                  <c:v>0.475</c:v>
                </c:pt>
                <c:pt idx="15">
                  <c:v>0.525</c:v>
                </c:pt>
                <c:pt idx="16">
                  <c:v>0.475</c:v>
                </c:pt>
                <c:pt idx="17">
                  <c:v>0.575</c:v>
                </c:pt>
                <c:pt idx="18">
                  <c:v>0.525</c:v>
                </c:pt>
                <c:pt idx="19">
                  <c:v>0.425</c:v>
                </c:pt>
                <c:pt idx="20">
                  <c:v>0.45</c:v>
                </c:pt>
                <c:pt idx="21">
                  <c:v>0.475</c:v>
                </c:pt>
                <c:pt idx="22">
                  <c:v>0.425</c:v>
                </c:pt>
                <c:pt idx="23">
                  <c:v>0.225</c:v>
                </c:pt>
                <c:pt idx="24">
                  <c:v>0.375</c:v>
                </c:pt>
                <c:pt idx="25">
                  <c:v>0.225</c:v>
                </c:pt>
                <c:pt idx="26">
                  <c:v>0.55</c:v>
                </c:pt>
                <c:pt idx="27">
                  <c:v>0.45</c:v>
                </c:pt>
              </c:numCache>
            </c:numRef>
          </c:val>
        </c:ser>
        <c:ser>
          <c:idx val="2"/>
          <c:order val="2"/>
          <c:tx>
            <c:strRef>
              <c:f>'MK data'!$A$59</c:f>
              <c:strCache>
                <c:ptCount val="1"/>
                <c:pt idx="0">
                  <c:v>Perception of organisation</c:v>
                </c:pt>
              </c:strCache>
            </c:strRef>
          </c:tx>
          <c:spPr>
            <a:noFill/>
            <a:ln w="19050">
              <a:solidFill>
                <a:schemeClr val="tx1"/>
              </a:solidFill>
              <a:prstDash val="lgDash"/>
            </a:ln>
          </c:spPr>
          <c:cat>
            <c:strRef>
              <c:f>'MK data'!$B$56:$AC$56</c:f>
              <c:strCache>
                <c:ptCount val="28"/>
                <c:pt idx="0">
                  <c:v>IT-1</c:v>
                </c:pt>
                <c:pt idx="1">
                  <c:v>IT-2</c:v>
                </c:pt>
                <c:pt idx="2">
                  <c:v>IT-3</c:v>
                </c:pt>
                <c:pt idx="3">
                  <c:v>IT-4</c:v>
                </c:pt>
                <c:pt idx="4">
                  <c:v>DL-1</c:v>
                </c:pt>
                <c:pt idx="5">
                  <c:v>DL-2</c:v>
                </c:pt>
                <c:pt idx="6">
                  <c:v>DL-3</c:v>
                </c:pt>
                <c:pt idx="7">
                  <c:v>DL-4</c:v>
                </c:pt>
                <c:pt idx="8">
                  <c:v>DL-5</c:v>
                </c:pt>
                <c:pt idx="9">
                  <c:v>UC-1</c:v>
                </c:pt>
                <c:pt idx="10">
                  <c:v>UC-2</c:v>
                </c:pt>
                <c:pt idx="11">
                  <c:v>UC-3</c:v>
                </c:pt>
                <c:pt idx="12">
                  <c:v>UC-4</c:v>
                </c:pt>
                <c:pt idx="13">
                  <c:v>UC-5</c:v>
                </c:pt>
                <c:pt idx="14">
                  <c:v>CU-1</c:v>
                </c:pt>
                <c:pt idx="15">
                  <c:v>CU-2</c:v>
                </c:pt>
                <c:pt idx="16">
                  <c:v>CU-3</c:v>
                </c:pt>
                <c:pt idx="17">
                  <c:v>CU-4</c:v>
                </c:pt>
                <c:pt idx="18">
                  <c:v>ST-1</c:v>
                </c:pt>
                <c:pt idx="19">
                  <c:v>ST-2</c:v>
                </c:pt>
                <c:pt idx="20">
                  <c:v>ST-3</c:v>
                </c:pt>
                <c:pt idx="21">
                  <c:v>ST-4</c:v>
                </c:pt>
                <c:pt idx="22">
                  <c:v>ST-5</c:v>
                </c:pt>
                <c:pt idx="23">
                  <c:v>IN-1</c:v>
                </c:pt>
                <c:pt idx="24">
                  <c:v>IN-2</c:v>
                </c:pt>
                <c:pt idx="25">
                  <c:v>IN-3</c:v>
                </c:pt>
                <c:pt idx="26">
                  <c:v>IN-4</c:v>
                </c:pt>
                <c:pt idx="27">
                  <c:v>IN-5</c:v>
                </c:pt>
              </c:strCache>
            </c:strRef>
          </c:cat>
          <c:val>
            <c:numRef>
              <c:f>'MK data'!$B$59:$AC$59</c:f>
              <c:numCache>
                <c:formatCode>General</c:formatCode>
                <c:ptCount val="28"/>
                <c:pt idx="0">
                  <c:v>0.3</c:v>
                </c:pt>
                <c:pt idx="1">
                  <c:v>0.4</c:v>
                </c:pt>
                <c:pt idx="2">
                  <c:v>0.225</c:v>
                </c:pt>
                <c:pt idx="3">
                  <c:v>0.5</c:v>
                </c:pt>
                <c:pt idx="4">
                  <c:v>0.675</c:v>
                </c:pt>
                <c:pt idx="5">
                  <c:v>0.625</c:v>
                </c:pt>
                <c:pt idx="6">
                  <c:v>0.6</c:v>
                </c:pt>
                <c:pt idx="7">
                  <c:v>0.55</c:v>
                </c:pt>
                <c:pt idx="8">
                  <c:v>0.625</c:v>
                </c:pt>
                <c:pt idx="9">
                  <c:v>0.45</c:v>
                </c:pt>
                <c:pt idx="10">
                  <c:v>0.425</c:v>
                </c:pt>
                <c:pt idx="11">
                  <c:v>0.325</c:v>
                </c:pt>
                <c:pt idx="12">
                  <c:v>0.475</c:v>
                </c:pt>
                <c:pt idx="13">
                  <c:v>0.275</c:v>
                </c:pt>
                <c:pt idx="14">
                  <c:v>0.325</c:v>
                </c:pt>
                <c:pt idx="15">
                  <c:v>0.475</c:v>
                </c:pt>
                <c:pt idx="16">
                  <c:v>0.4</c:v>
                </c:pt>
                <c:pt idx="17">
                  <c:v>0.575</c:v>
                </c:pt>
                <c:pt idx="18">
                  <c:v>0.425</c:v>
                </c:pt>
                <c:pt idx="19">
                  <c:v>0.375</c:v>
                </c:pt>
                <c:pt idx="20">
                  <c:v>0.375</c:v>
                </c:pt>
                <c:pt idx="21">
                  <c:v>0.5</c:v>
                </c:pt>
                <c:pt idx="22">
                  <c:v>0.375</c:v>
                </c:pt>
                <c:pt idx="23">
                  <c:v>0.15</c:v>
                </c:pt>
                <c:pt idx="24">
                  <c:v>0.375</c:v>
                </c:pt>
                <c:pt idx="25">
                  <c:v>0.2</c:v>
                </c:pt>
                <c:pt idx="26">
                  <c:v>0.45</c:v>
                </c:pt>
                <c:pt idx="27">
                  <c:v>0.4</c:v>
                </c:pt>
              </c:numCache>
            </c:numRef>
          </c:val>
        </c:ser>
        <c:dLbls>
          <c:showLegendKey val="0"/>
          <c:showVal val="0"/>
          <c:showCatName val="0"/>
          <c:showSerName val="0"/>
          <c:showPercent val="0"/>
          <c:showBubbleSize val="0"/>
        </c:dLbls>
        <c:axId val="-2133142344"/>
        <c:axId val="-2133148456"/>
      </c:radarChart>
      <c:catAx>
        <c:axId val="-2133142344"/>
        <c:scaling>
          <c:orientation val="minMax"/>
        </c:scaling>
        <c:delete val="0"/>
        <c:axPos val="b"/>
        <c:majorGridlines/>
        <c:majorTickMark val="out"/>
        <c:minorTickMark val="none"/>
        <c:tickLblPos val="nextTo"/>
        <c:crossAx val="-2133148456"/>
        <c:crosses val="autoZero"/>
        <c:auto val="1"/>
        <c:lblAlgn val="ctr"/>
        <c:lblOffset val="100"/>
        <c:noMultiLvlLbl val="0"/>
      </c:catAx>
      <c:valAx>
        <c:axId val="-2133148456"/>
        <c:scaling>
          <c:orientation val="minMax"/>
          <c:max val="1.0"/>
          <c:min val="0.0"/>
        </c:scaling>
        <c:delete val="0"/>
        <c:axPos val="l"/>
        <c:numFmt formatCode="General" sourceLinked="1"/>
        <c:majorTickMark val="cross"/>
        <c:minorTickMark val="none"/>
        <c:tickLblPos val="none"/>
        <c:spPr>
          <a:ln>
            <a:solidFill>
              <a:schemeClr val="bg2">
                <a:lumMod val="75000"/>
              </a:schemeClr>
            </a:solidFill>
          </a:ln>
        </c:spPr>
        <c:crossAx val="-2133142344"/>
        <c:crosses val="autoZero"/>
        <c:crossBetween val="between"/>
        <c:majorUnit val="0.1"/>
      </c:valAx>
    </c:plotArea>
    <c:legend>
      <c:legendPos val="t"/>
      <c:layout/>
      <c:overlay val="0"/>
      <c:txPr>
        <a:bodyPr/>
        <a:lstStyle/>
        <a:p>
          <a:pPr>
            <a:defRPr sz="1200"/>
          </a:pPr>
          <a:endParaRPr lang="en-US"/>
        </a:p>
      </c:txPr>
    </c:legend>
    <c:plotVisOnly val="1"/>
    <c:dispBlanksAs val="gap"/>
    <c:showDLblsOverMax val="0"/>
  </c:chart>
  <c:spPr>
    <a:solidFill>
      <a:sysClr val="window" lastClr="FFFFFF"/>
    </a:solidFill>
  </c:spPr>
  <c:txPr>
    <a:bodyPr/>
    <a:lstStyle/>
    <a:p>
      <a:pPr>
        <a:defRPr>
          <a:solidFill>
            <a:schemeClr val="tx1">
              <a:lumMod val="75000"/>
            </a:schemeClr>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73398376616805"/>
          <c:y val="0.0544592982388258"/>
          <c:w val="0.908650621757113"/>
          <c:h val="0.744884632888822"/>
        </c:manualLayout>
      </c:layout>
      <c:barChart>
        <c:barDir val="col"/>
        <c:grouping val="clustered"/>
        <c:varyColors val="0"/>
        <c:ser>
          <c:idx val="0"/>
          <c:order val="1"/>
          <c:tx>
            <c:strRef>
              <c:f>'[422014091P1T011.xls]4.8'!$C$36</c:f>
              <c:strCache>
                <c:ptCount val="1"/>
                <c:pt idx="0">
                  <c:v>Value</c:v>
                </c:pt>
              </c:strCache>
            </c:strRef>
          </c:tx>
          <c:spPr>
            <a:solidFill>
              <a:schemeClr val="tx2">
                <a:lumMod val="65000"/>
                <a:lumOff val="35000"/>
              </a:schemeClr>
            </a:solidFill>
          </c:spPr>
          <c:invertIfNegative val="0"/>
          <c:cat>
            <c:strRef>
              <c:f>'[422014091P1T011.xls]4.8'!$B$37:$B$51</c:f>
              <c:strCache>
                <c:ptCount val="15"/>
                <c:pt idx="0">
                  <c:v>Mexico</c:v>
                </c:pt>
                <c:pt idx="1">
                  <c:v>Guatemala</c:v>
                </c:pt>
                <c:pt idx="2">
                  <c:v>Brazil</c:v>
                </c:pt>
                <c:pt idx="3">
                  <c:v>Paraguay </c:v>
                </c:pt>
                <c:pt idx="4">
                  <c:v>Argentina</c:v>
                </c:pt>
                <c:pt idx="5">
                  <c:v>Chile</c:v>
                </c:pt>
                <c:pt idx="6">
                  <c:v>Costa Rica </c:v>
                </c:pt>
                <c:pt idx="7">
                  <c:v>Peru</c:v>
                </c:pt>
                <c:pt idx="8">
                  <c:v>Barbados</c:v>
                </c:pt>
                <c:pt idx="9">
                  <c:v>Ecuador </c:v>
                </c:pt>
                <c:pt idx="10">
                  <c:v>Colombia</c:v>
                </c:pt>
                <c:pt idx="11">
                  <c:v>Panama</c:v>
                </c:pt>
                <c:pt idx="12">
                  <c:v>Honduras</c:v>
                </c:pt>
                <c:pt idx="13">
                  <c:v>El Salvador</c:v>
                </c:pt>
                <c:pt idx="14">
                  <c:v>Dominican Rep.</c:v>
                </c:pt>
              </c:strCache>
            </c:strRef>
          </c:cat>
          <c:val>
            <c:numRef>
              <c:f>'[422014091P1T011.xls]4.8'!$C$37:$C$51</c:f>
              <c:numCache>
                <c:formatCode>0.00</c:formatCode>
                <c:ptCount val="15"/>
                <c:pt idx="0">
                  <c:v>0.64</c:v>
                </c:pt>
                <c:pt idx="1">
                  <c:v>0.57</c:v>
                </c:pt>
                <c:pt idx="2">
                  <c:v>0.55</c:v>
                </c:pt>
                <c:pt idx="3">
                  <c:v>0.5</c:v>
                </c:pt>
                <c:pt idx="4">
                  <c:v>0.48</c:v>
                </c:pt>
                <c:pt idx="5">
                  <c:v>0.43</c:v>
                </c:pt>
                <c:pt idx="6">
                  <c:v>0.41</c:v>
                </c:pt>
                <c:pt idx="7">
                  <c:v>0.33</c:v>
                </c:pt>
                <c:pt idx="8">
                  <c:v>0.33</c:v>
                </c:pt>
                <c:pt idx="9">
                  <c:v>0.32</c:v>
                </c:pt>
                <c:pt idx="10">
                  <c:v>0.29</c:v>
                </c:pt>
                <c:pt idx="11">
                  <c:v>0.23</c:v>
                </c:pt>
                <c:pt idx="12">
                  <c:v>0.2</c:v>
                </c:pt>
                <c:pt idx="13">
                  <c:v>0.17</c:v>
                </c:pt>
                <c:pt idx="14">
                  <c:v>0.11</c:v>
                </c:pt>
              </c:numCache>
            </c:numRef>
          </c:val>
        </c:ser>
        <c:dLbls>
          <c:showLegendKey val="0"/>
          <c:showVal val="0"/>
          <c:showCatName val="0"/>
          <c:showSerName val="0"/>
          <c:showPercent val="0"/>
          <c:showBubbleSize val="0"/>
        </c:dLbls>
        <c:gapWidth val="150"/>
        <c:axId val="-2127662056"/>
        <c:axId val="-2127658744"/>
      </c:barChart>
      <c:lineChart>
        <c:grouping val="standard"/>
        <c:varyColors val="0"/>
        <c:ser>
          <c:idx val="1"/>
          <c:order val="0"/>
          <c:tx>
            <c:strRef>
              <c:f>'[422014091P1T011.xls]4.8'!$D$36</c:f>
              <c:strCache>
                <c:ptCount val="1"/>
                <c:pt idx="0">
                  <c:v>LAC average</c:v>
                </c:pt>
              </c:strCache>
            </c:strRef>
          </c:tx>
          <c:marker>
            <c:symbol val="none"/>
          </c:marker>
          <c:cat>
            <c:strRef>
              <c:f>'[422014091P1T011.xls]4.8'!$B$37:$B$51</c:f>
              <c:strCache>
                <c:ptCount val="15"/>
                <c:pt idx="0">
                  <c:v>Mexico</c:v>
                </c:pt>
                <c:pt idx="1">
                  <c:v>Guatemala</c:v>
                </c:pt>
                <c:pt idx="2">
                  <c:v>Brazil</c:v>
                </c:pt>
                <c:pt idx="3">
                  <c:v>Paraguay </c:v>
                </c:pt>
                <c:pt idx="4">
                  <c:v>Argentina</c:v>
                </c:pt>
                <c:pt idx="5">
                  <c:v>Chile</c:v>
                </c:pt>
                <c:pt idx="6">
                  <c:v>Costa Rica </c:v>
                </c:pt>
                <c:pt idx="7">
                  <c:v>Peru</c:v>
                </c:pt>
                <c:pt idx="8">
                  <c:v>Barbados</c:v>
                </c:pt>
                <c:pt idx="9">
                  <c:v>Ecuador </c:v>
                </c:pt>
                <c:pt idx="10">
                  <c:v>Colombia</c:v>
                </c:pt>
                <c:pt idx="11">
                  <c:v>Panama</c:v>
                </c:pt>
                <c:pt idx="12">
                  <c:v>Honduras</c:v>
                </c:pt>
                <c:pt idx="13">
                  <c:v>El Salvador</c:v>
                </c:pt>
                <c:pt idx="14">
                  <c:v>Dominican Rep.</c:v>
                </c:pt>
              </c:strCache>
            </c:strRef>
          </c:cat>
          <c:val>
            <c:numRef>
              <c:f>'[422014091P1T011.xls]4.8'!$D$37:$D$51</c:f>
              <c:numCache>
                <c:formatCode>0.00</c:formatCode>
                <c:ptCount val="15"/>
                <c:pt idx="0">
                  <c:v>0.37</c:v>
                </c:pt>
                <c:pt idx="1">
                  <c:v>0.37</c:v>
                </c:pt>
                <c:pt idx="2">
                  <c:v>0.37</c:v>
                </c:pt>
                <c:pt idx="3">
                  <c:v>0.37</c:v>
                </c:pt>
                <c:pt idx="4">
                  <c:v>0.37</c:v>
                </c:pt>
                <c:pt idx="5">
                  <c:v>0.37</c:v>
                </c:pt>
                <c:pt idx="6">
                  <c:v>0.37</c:v>
                </c:pt>
                <c:pt idx="7">
                  <c:v>0.37</c:v>
                </c:pt>
                <c:pt idx="8">
                  <c:v>0.37</c:v>
                </c:pt>
                <c:pt idx="9">
                  <c:v>0.37</c:v>
                </c:pt>
                <c:pt idx="10">
                  <c:v>0.37</c:v>
                </c:pt>
                <c:pt idx="11">
                  <c:v>0.37</c:v>
                </c:pt>
                <c:pt idx="12">
                  <c:v>0.37</c:v>
                </c:pt>
                <c:pt idx="13">
                  <c:v>0.37</c:v>
                </c:pt>
                <c:pt idx="14">
                  <c:v>0.37</c:v>
                </c:pt>
              </c:numCache>
            </c:numRef>
          </c:val>
          <c:smooth val="0"/>
        </c:ser>
        <c:ser>
          <c:idx val="2"/>
          <c:order val="2"/>
          <c:tx>
            <c:strRef>
              <c:f>'[422014091P1T011.xls]4.8'!$E$36</c:f>
              <c:strCache>
                <c:ptCount val="1"/>
                <c:pt idx="0">
                  <c:v>OECD average</c:v>
                </c:pt>
              </c:strCache>
            </c:strRef>
          </c:tx>
          <c:spPr>
            <a:ln>
              <a:solidFill>
                <a:srgbClr val="E2411A"/>
              </a:solidFill>
            </a:ln>
          </c:spPr>
          <c:marker>
            <c:symbol val="none"/>
          </c:marker>
          <c:cat>
            <c:strRef>
              <c:f>'[422014091P1T011.xls]4.8'!$B$37:$B$51</c:f>
              <c:strCache>
                <c:ptCount val="15"/>
                <c:pt idx="0">
                  <c:v>Mexico</c:v>
                </c:pt>
                <c:pt idx="1">
                  <c:v>Guatemala</c:v>
                </c:pt>
                <c:pt idx="2">
                  <c:v>Brazil</c:v>
                </c:pt>
                <c:pt idx="3">
                  <c:v>Paraguay </c:v>
                </c:pt>
                <c:pt idx="4">
                  <c:v>Argentina</c:v>
                </c:pt>
                <c:pt idx="5">
                  <c:v>Chile</c:v>
                </c:pt>
                <c:pt idx="6">
                  <c:v>Costa Rica </c:v>
                </c:pt>
                <c:pt idx="7">
                  <c:v>Peru</c:v>
                </c:pt>
                <c:pt idx="8">
                  <c:v>Barbados</c:v>
                </c:pt>
                <c:pt idx="9">
                  <c:v>Ecuador </c:v>
                </c:pt>
                <c:pt idx="10">
                  <c:v>Colombia</c:v>
                </c:pt>
                <c:pt idx="11">
                  <c:v>Panama</c:v>
                </c:pt>
                <c:pt idx="12">
                  <c:v>Honduras</c:v>
                </c:pt>
                <c:pt idx="13">
                  <c:v>El Salvador</c:v>
                </c:pt>
                <c:pt idx="14">
                  <c:v>Dominican Rep.</c:v>
                </c:pt>
              </c:strCache>
            </c:strRef>
          </c:cat>
          <c:val>
            <c:numRef>
              <c:f>'[422014091P1T011.xls]4.8'!$E$37:$E$51</c:f>
              <c:numCache>
                <c:formatCode>0.00</c:formatCode>
                <c:ptCount val="15"/>
                <c:pt idx="0">
                  <c:v>0.38</c:v>
                </c:pt>
                <c:pt idx="1">
                  <c:v>0.38</c:v>
                </c:pt>
                <c:pt idx="2">
                  <c:v>0.38</c:v>
                </c:pt>
                <c:pt idx="3">
                  <c:v>0.38</c:v>
                </c:pt>
                <c:pt idx="4">
                  <c:v>0.38</c:v>
                </c:pt>
                <c:pt idx="5">
                  <c:v>0.38</c:v>
                </c:pt>
                <c:pt idx="6">
                  <c:v>0.38</c:v>
                </c:pt>
                <c:pt idx="7">
                  <c:v>0.38</c:v>
                </c:pt>
                <c:pt idx="8">
                  <c:v>0.38</c:v>
                </c:pt>
                <c:pt idx="9">
                  <c:v>0.38</c:v>
                </c:pt>
                <c:pt idx="10">
                  <c:v>0.38</c:v>
                </c:pt>
                <c:pt idx="11">
                  <c:v>0.38</c:v>
                </c:pt>
                <c:pt idx="12">
                  <c:v>0.38</c:v>
                </c:pt>
                <c:pt idx="13">
                  <c:v>0.38</c:v>
                </c:pt>
                <c:pt idx="14">
                  <c:v>0.38</c:v>
                </c:pt>
              </c:numCache>
            </c:numRef>
          </c:val>
          <c:smooth val="0"/>
        </c:ser>
        <c:dLbls>
          <c:showLegendKey val="0"/>
          <c:showVal val="0"/>
          <c:showCatName val="0"/>
          <c:showSerName val="0"/>
          <c:showPercent val="0"/>
          <c:showBubbleSize val="0"/>
        </c:dLbls>
        <c:marker val="1"/>
        <c:smooth val="0"/>
        <c:axId val="-2127662056"/>
        <c:axId val="-2127658744"/>
      </c:lineChart>
      <c:catAx>
        <c:axId val="-2127662056"/>
        <c:scaling>
          <c:orientation val="minMax"/>
        </c:scaling>
        <c:delete val="0"/>
        <c:axPos val="b"/>
        <c:numFmt formatCode="General" sourceLinked="1"/>
        <c:majorTickMark val="none"/>
        <c:minorTickMark val="none"/>
        <c:tickLblPos val="nextTo"/>
        <c:spPr>
          <a:ln>
            <a:solidFill>
              <a:schemeClr val="tx1">
                <a:alpha val="30000"/>
              </a:schemeClr>
            </a:solidFill>
          </a:ln>
        </c:spPr>
        <c:txPr>
          <a:bodyPr rot="-2340000" vert="horz"/>
          <a:lstStyle/>
          <a:p>
            <a:pPr>
              <a:defRPr sz="1200" baseline="0">
                <a:latin typeface="Calibri" panose="020F0502020204030204" pitchFamily="34" charset="0"/>
              </a:defRPr>
            </a:pPr>
            <a:endParaRPr lang="en-US"/>
          </a:p>
        </c:txPr>
        <c:crossAx val="-2127658744"/>
        <c:crosses val="autoZero"/>
        <c:auto val="1"/>
        <c:lblAlgn val="ctr"/>
        <c:lblOffset val="100"/>
        <c:noMultiLvlLbl val="0"/>
      </c:catAx>
      <c:valAx>
        <c:axId val="-2127658744"/>
        <c:scaling>
          <c:orientation val="minMax"/>
          <c:max val="1.0"/>
        </c:scaling>
        <c:delete val="0"/>
        <c:axPos val="l"/>
        <c:majorGridlines>
          <c:spPr>
            <a:ln>
              <a:solidFill>
                <a:schemeClr val="bg1">
                  <a:lumMod val="50000"/>
                  <a:alpha val="20000"/>
                </a:schemeClr>
              </a:solidFill>
            </a:ln>
          </c:spPr>
        </c:majorGridlines>
        <c:numFmt formatCode="0.0" sourceLinked="0"/>
        <c:majorTickMark val="in"/>
        <c:minorTickMark val="none"/>
        <c:tickLblPos val="nextTo"/>
        <c:spPr>
          <a:ln>
            <a:solidFill>
              <a:schemeClr val="tx1">
                <a:alpha val="30000"/>
              </a:schemeClr>
            </a:solidFill>
          </a:ln>
        </c:spPr>
        <c:txPr>
          <a:bodyPr/>
          <a:lstStyle/>
          <a:p>
            <a:pPr>
              <a:defRPr sz="800" baseline="0">
                <a:latin typeface="Calibri" panose="020F0502020204030204" pitchFamily="34" charset="0"/>
              </a:defRPr>
            </a:pPr>
            <a:endParaRPr lang="en-US"/>
          </a:p>
        </c:txPr>
        <c:crossAx val="-2127662056"/>
        <c:crosses val="autoZero"/>
        <c:crossBetween val="between"/>
      </c:valAx>
      <c:spPr>
        <a:noFill/>
        <a:ln>
          <a:solidFill>
            <a:schemeClr val="bg1">
              <a:lumMod val="50000"/>
              <a:alpha val="30000"/>
            </a:schemeClr>
          </a:solidFill>
        </a:ln>
      </c:spPr>
    </c:plotArea>
    <c:legend>
      <c:legendPos val="r"/>
      <c:legendEntry>
        <c:idx val="0"/>
        <c:delete val="1"/>
      </c:legendEntry>
      <c:layout>
        <c:manualLayout>
          <c:xMode val="edge"/>
          <c:yMode val="edge"/>
          <c:x val="0.629045370015713"/>
          <c:y val="0.0585172051057696"/>
          <c:w val="0.293035720607272"/>
          <c:h val="0.204737065529887"/>
        </c:manualLayout>
      </c:layout>
      <c:overlay val="0"/>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0.0102458995728388"/>
          <c:y val="0.0452567267257204"/>
          <c:w val="0.987192625533951"/>
          <c:h val="0.953046813931865"/>
        </c:manualLayout>
      </c:layout>
      <c:barChart>
        <c:barDir val="col"/>
        <c:grouping val="stacked"/>
        <c:varyColors val="0"/>
        <c:ser>
          <c:idx val="0"/>
          <c:order val="0"/>
          <c:tx>
            <c:strRef>
              <c:f>'Fig. 7.5'!$K$2</c:f>
              <c:strCache>
                <c:ptCount val="1"/>
                <c:pt idx="0">
                  <c:v>Requirement to conduct</c:v>
                </c:pt>
              </c:strCache>
            </c:strRef>
          </c:tx>
          <c:spPr>
            <a:solidFill>
              <a:srgbClr val="4F81BD"/>
            </a:solidFill>
            <a:ln w="6350" cmpd="sng">
              <a:solidFill>
                <a:srgbClr val="000000"/>
              </a:solidFill>
              <a:round/>
            </a:ln>
            <a:effectLst/>
          </c:spPr>
          <c:invertIfNegative val="0"/>
          <c:dPt>
            <c:idx val="9"/>
            <c:invertIfNegative val="0"/>
            <c:bubble3D val="0"/>
            <c:spPr>
              <a:solidFill>
                <a:schemeClr val="accent1"/>
              </a:solidFill>
              <a:ln w="6350" cmpd="sng">
                <a:solidFill>
                  <a:srgbClr val="000000"/>
                </a:solidFill>
                <a:round/>
              </a:ln>
              <a:effectLst/>
            </c:spPr>
          </c:dPt>
          <c:cat>
            <c:strRef>
              <c:f>'Fig. 7.5'!$J$3:$J$12</c:f>
              <c:strCache>
                <c:ptCount val="10"/>
                <c:pt idx="0">
                  <c:v>Peru</c:v>
                </c:pt>
                <c:pt idx="1">
                  <c:v>Chile</c:v>
                </c:pt>
                <c:pt idx="2">
                  <c:v>Colombia</c:v>
                </c:pt>
                <c:pt idx="3">
                  <c:v>Ecuador </c:v>
                </c:pt>
                <c:pt idx="4">
                  <c:v>Brazil</c:v>
                </c:pt>
                <c:pt idx="5">
                  <c:v>Costa Rica</c:v>
                </c:pt>
                <c:pt idx="6">
                  <c:v>Mexico</c:v>
                </c:pt>
                <c:pt idx="8">
                  <c:v>LAC</c:v>
                </c:pt>
                <c:pt idx="9">
                  <c:v>OECD</c:v>
                </c:pt>
              </c:strCache>
            </c:strRef>
          </c:cat>
          <c:val>
            <c:numRef>
              <c:f>'Fig. 7.5'!$K$3:$K$12</c:f>
              <c:numCache>
                <c:formatCode>General</c:formatCode>
                <c:ptCount val="10"/>
                <c:pt idx="0">
                  <c:v>0.0</c:v>
                </c:pt>
                <c:pt idx="1">
                  <c:v>0.0</c:v>
                </c:pt>
                <c:pt idx="2">
                  <c:v>0.0</c:v>
                </c:pt>
                <c:pt idx="3">
                  <c:v>0.0</c:v>
                </c:pt>
                <c:pt idx="4">
                  <c:v>0.5</c:v>
                </c:pt>
                <c:pt idx="5">
                  <c:v>1.0</c:v>
                </c:pt>
                <c:pt idx="6">
                  <c:v>1.0</c:v>
                </c:pt>
                <c:pt idx="8" formatCode="0.00">
                  <c:v>0.328571428571429</c:v>
                </c:pt>
                <c:pt idx="9">
                  <c:v>0.79</c:v>
                </c:pt>
              </c:numCache>
            </c:numRef>
          </c:val>
        </c:ser>
        <c:ser>
          <c:idx val="1"/>
          <c:order val="1"/>
          <c:tx>
            <c:strRef>
              <c:f>'Fig. 7.5'!$L$2</c:f>
              <c:strCache>
                <c:ptCount val="1"/>
                <c:pt idx="0">
                  <c:v>Done in practice</c:v>
                </c:pt>
              </c:strCache>
            </c:strRef>
          </c:tx>
          <c:spPr>
            <a:solidFill>
              <a:srgbClr val="CCCCCC"/>
            </a:solidFill>
            <a:ln w="6350" cmpd="sng">
              <a:solidFill>
                <a:srgbClr val="000000"/>
              </a:solidFill>
              <a:round/>
            </a:ln>
            <a:effectLst/>
          </c:spPr>
          <c:invertIfNegative val="0"/>
          <c:dPt>
            <c:idx val="9"/>
            <c:invertIfNegative val="0"/>
            <c:bubble3D val="0"/>
            <c:spPr>
              <a:solidFill>
                <a:schemeClr val="bg1">
                  <a:lumMod val="85000"/>
                </a:schemeClr>
              </a:solidFill>
              <a:ln w="6350" cmpd="sng">
                <a:solidFill>
                  <a:srgbClr val="000000"/>
                </a:solidFill>
                <a:round/>
              </a:ln>
              <a:effectLst/>
            </c:spPr>
          </c:dPt>
          <c:cat>
            <c:strRef>
              <c:f>'Fig. 7.5'!$J$3:$J$12</c:f>
              <c:strCache>
                <c:ptCount val="10"/>
                <c:pt idx="0">
                  <c:v>Peru</c:v>
                </c:pt>
                <c:pt idx="1">
                  <c:v>Chile</c:v>
                </c:pt>
                <c:pt idx="2">
                  <c:v>Colombia</c:v>
                </c:pt>
                <c:pt idx="3">
                  <c:v>Ecuador </c:v>
                </c:pt>
                <c:pt idx="4">
                  <c:v>Brazil</c:v>
                </c:pt>
                <c:pt idx="5">
                  <c:v>Costa Rica</c:v>
                </c:pt>
                <c:pt idx="6">
                  <c:v>Mexico</c:v>
                </c:pt>
                <c:pt idx="8">
                  <c:v>LAC</c:v>
                </c:pt>
                <c:pt idx="9">
                  <c:v>OECD</c:v>
                </c:pt>
              </c:strCache>
            </c:strRef>
          </c:cat>
          <c:val>
            <c:numRef>
              <c:f>'Fig. 7.5'!$L$3:$L$12</c:f>
              <c:numCache>
                <c:formatCode>General</c:formatCode>
                <c:ptCount val="10"/>
                <c:pt idx="0">
                  <c:v>0.5</c:v>
                </c:pt>
                <c:pt idx="1">
                  <c:v>0.0</c:v>
                </c:pt>
                <c:pt idx="2">
                  <c:v>0.0</c:v>
                </c:pt>
                <c:pt idx="3">
                  <c:v>0.0</c:v>
                </c:pt>
                <c:pt idx="4">
                  <c:v>0.5</c:v>
                </c:pt>
                <c:pt idx="5">
                  <c:v>0.5</c:v>
                </c:pt>
                <c:pt idx="6">
                  <c:v>1.0</c:v>
                </c:pt>
                <c:pt idx="8">
                  <c:v>0.285571428571429</c:v>
                </c:pt>
                <c:pt idx="9">
                  <c:v>0.6938</c:v>
                </c:pt>
              </c:numCache>
            </c:numRef>
          </c:val>
        </c:ser>
        <c:ser>
          <c:idx val="2"/>
          <c:order val="2"/>
          <c:tx>
            <c:strRef>
              <c:f>'Fig. 7.5'!$M$2</c:f>
              <c:strCache>
                <c:ptCount val="1"/>
                <c:pt idx="0">
                  <c:v>Outside body reviews quality</c:v>
                </c:pt>
              </c:strCache>
            </c:strRef>
          </c:tx>
          <c:spPr>
            <a:solidFill>
              <a:schemeClr val="tx2">
                <a:lumMod val="20000"/>
                <a:lumOff val="80000"/>
              </a:schemeClr>
            </a:solidFill>
            <a:ln w="6350" cmpd="sng">
              <a:solidFill>
                <a:srgbClr val="000000"/>
              </a:solidFill>
              <a:round/>
            </a:ln>
            <a:effectLst/>
          </c:spPr>
          <c:invertIfNegative val="0"/>
          <c:cat>
            <c:strRef>
              <c:f>'Fig. 7.5'!$J$3:$J$12</c:f>
              <c:strCache>
                <c:ptCount val="10"/>
                <c:pt idx="0">
                  <c:v>Peru</c:v>
                </c:pt>
                <c:pt idx="1">
                  <c:v>Chile</c:v>
                </c:pt>
                <c:pt idx="2">
                  <c:v>Colombia</c:v>
                </c:pt>
                <c:pt idx="3">
                  <c:v>Ecuador </c:v>
                </c:pt>
                <c:pt idx="4">
                  <c:v>Brazil</c:v>
                </c:pt>
                <c:pt idx="5">
                  <c:v>Costa Rica</c:v>
                </c:pt>
                <c:pt idx="6">
                  <c:v>Mexico</c:v>
                </c:pt>
                <c:pt idx="8">
                  <c:v>LAC</c:v>
                </c:pt>
                <c:pt idx="9">
                  <c:v>OECD</c:v>
                </c:pt>
              </c:strCache>
            </c:strRef>
          </c:cat>
          <c:val>
            <c:numRef>
              <c:f>'Fig. 7.5'!$M$3:$M$12</c:f>
              <c:numCache>
                <c:formatCode>General</c:formatCode>
                <c:ptCount val="10"/>
                <c:pt idx="0">
                  <c:v>0.0</c:v>
                </c:pt>
                <c:pt idx="1">
                  <c:v>0.0</c:v>
                </c:pt>
                <c:pt idx="2">
                  <c:v>0.0</c:v>
                </c:pt>
                <c:pt idx="3">
                  <c:v>0.0</c:v>
                </c:pt>
                <c:pt idx="4">
                  <c:v>0.0</c:v>
                </c:pt>
                <c:pt idx="5">
                  <c:v>1.0</c:v>
                </c:pt>
                <c:pt idx="6">
                  <c:v>1.0</c:v>
                </c:pt>
                <c:pt idx="8">
                  <c:v>0.28</c:v>
                </c:pt>
                <c:pt idx="9">
                  <c:v>0.7352</c:v>
                </c:pt>
              </c:numCache>
            </c:numRef>
          </c:val>
        </c:ser>
        <c:ser>
          <c:idx val="3"/>
          <c:order val="3"/>
          <c:tx>
            <c:strRef>
              <c:f>'Fig. 7.5'!$N$2</c:f>
              <c:strCache>
                <c:ptCount val="1"/>
                <c:pt idx="0">
                  <c:v>Written guidance</c:v>
                </c:pt>
              </c:strCache>
            </c:strRef>
          </c:tx>
          <c:spPr>
            <a:solidFill>
              <a:srgbClr val="929292"/>
            </a:solidFill>
            <a:ln w="6350" cmpd="sng">
              <a:solidFill>
                <a:srgbClr val="000000"/>
              </a:solidFill>
              <a:round/>
            </a:ln>
            <a:effectLst/>
          </c:spPr>
          <c:invertIfNegative val="0"/>
          <c:dPt>
            <c:idx val="9"/>
            <c:invertIfNegative val="0"/>
            <c:bubble3D val="0"/>
            <c:spPr>
              <a:solidFill>
                <a:schemeClr val="bg1">
                  <a:lumMod val="65000"/>
                </a:schemeClr>
              </a:solidFill>
              <a:ln w="6350" cmpd="sng">
                <a:solidFill>
                  <a:srgbClr val="000000"/>
                </a:solidFill>
                <a:round/>
              </a:ln>
              <a:effectLst/>
            </c:spPr>
          </c:dPt>
          <c:cat>
            <c:strRef>
              <c:f>'Fig. 7.5'!$J$3:$J$12</c:f>
              <c:strCache>
                <c:ptCount val="10"/>
                <c:pt idx="0">
                  <c:v>Peru</c:v>
                </c:pt>
                <c:pt idx="1">
                  <c:v>Chile</c:v>
                </c:pt>
                <c:pt idx="2">
                  <c:v>Colombia</c:v>
                </c:pt>
                <c:pt idx="3">
                  <c:v>Ecuador </c:v>
                </c:pt>
                <c:pt idx="4">
                  <c:v>Brazil</c:v>
                </c:pt>
                <c:pt idx="5">
                  <c:v>Costa Rica</c:v>
                </c:pt>
                <c:pt idx="6">
                  <c:v>Mexico</c:v>
                </c:pt>
                <c:pt idx="8">
                  <c:v>LAC</c:v>
                </c:pt>
                <c:pt idx="9">
                  <c:v>OECD</c:v>
                </c:pt>
              </c:strCache>
            </c:strRef>
          </c:cat>
          <c:val>
            <c:numRef>
              <c:f>'Fig. 7.5'!$N$3:$N$12</c:f>
              <c:numCache>
                <c:formatCode>General</c:formatCode>
                <c:ptCount val="10"/>
                <c:pt idx="0">
                  <c:v>0.0</c:v>
                </c:pt>
                <c:pt idx="1">
                  <c:v>1.0</c:v>
                </c:pt>
                <c:pt idx="2">
                  <c:v>1.0</c:v>
                </c:pt>
                <c:pt idx="3">
                  <c:v>1.0</c:v>
                </c:pt>
                <c:pt idx="4">
                  <c:v>1.0</c:v>
                </c:pt>
                <c:pt idx="5">
                  <c:v>1.0</c:v>
                </c:pt>
                <c:pt idx="6">
                  <c:v>1.0</c:v>
                </c:pt>
                <c:pt idx="8">
                  <c:v>0.85</c:v>
                </c:pt>
                <c:pt idx="9">
                  <c:v>0.9705</c:v>
                </c:pt>
              </c:numCache>
            </c:numRef>
          </c:val>
        </c:ser>
        <c:dLbls>
          <c:showLegendKey val="0"/>
          <c:showVal val="0"/>
          <c:showCatName val="0"/>
          <c:showSerName val="0"/>
          <c:showPercent val="0"/>
          <c:showBubbleSize val="0"/>
        </c:dLbls>
        <c:gapWidth val="150"/>
        <c:overlap val="100"/>
        <c:axId val="-2128132680"/>
        <c:axId val="-2128129080"/>
      </c:barChart>
      <c:catAx>
        <c:axId val="-2128132680"/>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2128129080"/>
        <c:crosses val="autoZero"/>
        <c:auto val="1"/>
        <c:lblAlgn val="ctr"/>
        <c:lblOffset val="0"/>
        <c:tickLblSkip val="1"/>
        <c:noMultiLvlLbl val="0"/>
      </c:catAx>
      <c:valAx>
        <c:axId val="-2128129080"/>
        <c:scaling>
          <c:orientation val="minMax"/>
          <c:max val="4.0"/>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2128132680"/>
        <c:crosses val="autoZero"/>
        <c:crossBetween val="between"/>
      </c:valAx>
      <c:spPr>
        <a:solidFill>
          <a:srgbClr val="F4FFFF"/>
        </a:solidFill>
        <a:ln w="9525">
          <a:solidFill>
            <a:srgbClr val="000000"/>
          </a:solidFill>
        </a:ln>
      </c:spPr>
    </c:plotArea>
    <c:legend>
      <c:legendPos val="r"/>
      <c:layout>
        <c:manualLayout>
          <c:xMode val="edge"/>
          <c:yMode val="edge"/>
          <c:x val="0.0527726352191503"/>
          <c:y val="0.00678583736965983"/>
          <c:w val="0.94466588988764"/>
          <c:h val="0.0254468901362244"/>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75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1"/>
            </a:solidFill>
            <a:ln>
              <a:solidFill>
                <a:schemeClr val="bg1"/>
              </a:solidFill>
            </a:ln>
          </c:spP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spPr>
              <a:solidFill>
                <a:schemeClr val="bg1">
                  <a:lumMod val="85000"/>
                </a:schemeClr>
              </a:solidFill>
              <a:ln>
                <a:solidFill>
                  <a:schemeClr val="bg1"/>
                </a:solidFill>
              </a:ln>
            </c:spPr>
          </c:dPt>
          <c:dPt>
            <c:idx val="14"/>
            <c:bubble3D val="0"/>
            <c:spPr>
              <a:solidFill>
                <a:schemeClr val="bg1">
                  <a:lumMod val="85000"/>
                </a:schemeClr>
              </a:solidFill>
              <a:ln>
                <a:solidFill>
                  <a:schemeClr val="bg1"/>
                </a:solidFill>
              </a:ln>
            </c:spPr>
          </c:dPt>
          <c:dPt>
            <c:idx val="15"/>
            <c:bubble3D val="0"/>
            <c:spPr>
              <a:solidFill>
                <a:schemeClr val="bg1">
                  <a:lumMod val="85000"/>
                </a:schemeClr>
              </a:solidFill>
              <a:ln>
                <a:solidFill>
                  <a:schemeClr val="bg1"/>
                </a:solidFill>
              </a:ln>
            </c:spPr>
          </c:dPt>
          <c:dPt>
            <c:idx val="16"/>
            <c:bubble3D val="0"/>
            <c:spPr>
              <a:solidFill>
                <a:schemeClr val="accent1">
                  <a:lumMod val="75000"/>
                </a:schemeClr>
              </a:solidFill>
              <a:ln>
                <a:solidFill>
                  <a:schemeClr val="bg1"/>
                </a:solidFill>
              </a:ln>
            </c:spPr>
          </c:dPt>
          <c:dLbls>
            <c:dLbl>
              <c:idx val="6"/>
              <c:layout>
                <c:manualLayout>
                  <c:x val="-0.0806788003958522"/>
                  <c:y val="-0.0777684670664695"/>
                </c:manualLayout>
              </c:layout>
              <c:dLblPos val="bestFit"/>
              <c:showLegendKey val="0"/>
              <c:showVal val="0"/>
              <c:showCatName val="1"/>
              <c:showSerName val="0"/>
              <c:showPercent val="0"/>
              <c:showBubbleSize val="0"/>
            </c:dLbl>
            <c:txPr>
              <a:bodyPr/>
              <a:lstStyle/>
              <a:p>
                <a:pPr>
                  <a:defRPr sz="800">
                    <a:solidFill>
                      <a:schemeClr val="bg2">
                        <a:lumMod val="10000"/>
                      </a:schemeClr>
                    </a:solidFill>
                  </a:defRPr>
                </a:pPr>
                <a:endParaRPr lang="en-US"/>
              </a:p>
            </c:txPr>
            <c:showLegendKey val="0"/>
            <c:showVal val="0"/>
            <c:showCatName val="1"/>
            <c:showSerName val="0"/>
            <c:showPercent val="0"/>
            <c:showBubbleSize val="0"/>
            <c:showLeaderLines val="1"/>
          </c:dLbls>
          <c:cat>
            <c:strRef>
              <c:f>'[422016341p1g046.xlsx]5.10'!$B$38:$B$54</c:f>
              <c:strCache>
                <c:ptCount val="17"/>
                <c:pt idx="0">
                  <c:v>ARG</c:v>
                </c:pt>
                <c:pt idx="1">
                  <c:v>BRA</c:v>
                </c:pt>
                <c:pt idx="2">
                  <c:v>CRI</c:v>
                </c:pt>
                <c:pt idx="3">
                  <c:v>DOM</c:v>
                </c:pt>
                <c:pt idx="4">
                  <c:v>SLV</c:v>
                </c:pt>
                <c:pt idx="5">
                  <c:v>GTM</c:v>
                </c:pt>
                <c:pt idx="6">
                  <c:v>HTI</c:v>
                </c:pt>
                <c:pt idx="7">
                  <c:v>HND</c:v>
                </c:pt>
                <c:pt idx="8">
                  <c:v>JAM</c:v>
                </c:pt>
                <c:pt idx="9">
                  <c:v>MEX</c:v>
                </c:pt>
                <c:pt idx="10">
                  <c:v>PAN</c:v>
                </c:pt>
                <c:pt idx="11">
                  <c:v>PRY</c:v>
                </c:pt>
                <c:pt idx="12">
                  <c:v>PER</c:v>
                </c:pt>
                <c:pt idx="13">
                  <c:v>BRB</c:v>
                </c:pt>
                <c:pt idx="14">
                  <c:v>COL</c:v>
                </c:pt>
                <c:pt idx="15">
                  <c:v>ECU</c:v>
                </c:pt>
                <c:pt idx="16">
                  <c:v>CHL</c:v>
                </c:pt>
              </c:strCache>
            </c:strRef>
          </c:cat>
          <c:val>
            <c:numRef>
              <c:f>'[422016341p1g046.xlsx]5.10'!$C$38:$C$54</c:f>
              <c:numCache>
                <c:formatCode>General</c:formatCode>
                <c:ptCount val="17"/>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96608445291"/>
          <c:y val="0.0227545137308451"/>
          <c:w val="0.681835420450991"/>
          <c:h val="0.938261845475559"/>
        </c:manualLayout>
      </c:layout>
      <c:pieChart>
        <c:varyColors val="1"/>
        <c:ser>
          <c:idx val="0"/>
          <c:order val="0"/>
          <c:spPr>
            <a:solidFill>
              <a:srgbClr val="0070C0"/>
            </a:solidFill>
            <a:ln>
              <a:noFill/>
              <a:round/>
            </a:ln>
            <a:effectLst/>
          </c:spPr>
          <c:explosion val="2"/>
          <c:dPt>
            <c:idx val="0"/>
            <c:bubble3D val="0"/>
            <c:spPr>
              <a:solidFill>
                <a:schemeClr val="bg1">
                  <a:lumMod val="75000"/>
                </a:schemeClr>
              </a:solidFill>
              <a:ln>
                <a:noFill/>
                <a:round/>
              </a:ln>
              <a:effectLst/>
            </c:spPr>
          </c:dPt>
          <c:dPt>
            <c:idx val="1"/>
            <c:bubble3D val="0"/>
            <c:spPr>
              <a:solidFill>
                <a:schemeClr val="bg1">
                  <a:lumMod val="75000"/>
                </a:schemeClr>
              </a:solidFill>
              <a:ln>
                <a:noFill/>
                <a:round/>
              </a:ln>
              <a:effectLst/>
            </c:spPr>
          </c:dPt>
          <c:dPt>
            <c:idx val="2"/>
            <c:bubble3D val="0"/>
            <c:spPr>
              <a:solidFill>
                <a:schemeClr val="bg1">
                  <a:lumMod val="75000"/>
                </a:schemeClr>
              </a:solidFill>
              <a:ln>
                <a:noFill/>
                <a:round/>
              </a:ln>
              <a:effectLst/>
            </c:spPr>
          </c:dPt>
          <c:dPt>
            <c:idx val="3"/>
            <c:bubble3D val="0"/>
            <c:spPr>
              <a:solidFill>
                <a:schemeClr val="accent1">
                  <a:lumMod val="60000"/>
                  <a:lumOff val="40000"/>
                </a:schemeClr>
              </a:solidFill>
              <a:ln>
                <a:noFill/>
                <a:round/>
              </a:ln>
              <a:effectLst/>
            </c:spPr>
          </c:dPt>
          <c:dPt>
            <c:idx val="4"/>
            <c:bubble3D val="0"/>
            <c:spPr>
              <a:solidFill>
                <a:schemeClr val="accent1">
                  <a:lumMod val="60000"/>
                  <a:lumOff val="40000"/>
                </a:schemeClr>
              </a:solidFill>
              <a:ln>
                <a:noFill/>
                <a:round/>
              </a:ln>
              <a:effectLst/>
            </c:spPr>
          </c:dPt>
          <c:dPt>
            <c:idx val="5"/>
            <c:bubble3D val="0"/>
            <c:spPr>
              <a:solidFill>
                <a:schemeClr val="accent1">
                  <a:lumMod val="60000"/>
                  <a:lumOff val="40000"/>
                </a:schemeClr>
              </a:solidFill>
              <a:ln>
                <a:noFill/>
                <a:round/>
              </a:ln>
              <a:effectLst/>
            </c:spPr>
          </c:dPt>
          <c:dPt>
            <c:idx val="6"/>
            <c:bubble3D val="0"/>
            <c:spPr>
              <a:solidFill>
                <a:schemeClr val="accent1">
                  <a:lumMod val="60000"/>
                  <a:lumOff val="40000"/>
                </a:schemeClr>
              </a:solidFill>
              <a:ln>
                <a:noFill/>
                <a:round/>
              </a:ln>
              <a:effectLst/>
            </c:spPr>
          </c:dPt>
          <c:dLbls>
            <c:dLbl>
              <c:idx val="0"/>
              <c:layout/>
              <c:tx>
                <c:rich>
                  <a:bodyPr/>
                  <a:lstStyle/>
                  <a:p>
                    <a:pPr>
                      <a:defRPr sz="600">
                        <a:solidFill>
                          <a:sysClr val="windowText" lastClr="000000"/>
                        </a:solidFill>
                      </a:defRPr>
                    </a:pPr>
                    <a:r>
                      <a:rPr lang="en-GB" sz="600">
                        <a:solidFill>
                          <a:sysClr val="windowText" lastClr="000000"/>
                        </a:solidFill>
                      </a:rPr>
                      <a:t>Denmark</a:t>
                    </a:r>
                    <a:endParaRPr lang="en-GB">
                      <a:solidFill>
                        <a:sysClr val="windowText" lastClr="000000"/>
                      </a:solidFill>
                    </a:endParaRPr>
                  </a:p>
                </c:rich>
              </c:tx>
              <c:spPr/>
              <c:dLblPos val="inEnd"/>
              <c:showLegendKey val="0"/>
              <c:showVal val="1"/>
              <c:showCatName val="0"/>
              <c:showSerName val="0"/>
              <c:showPercent val="0"/>
              <c:showBubbleSize val="0"/>
            </c:dLbl>
            <c:dLbl>
              <c:idx val="1"/>
              <c:layout/>
              <c:tx>
                <c:rich>
                  <a:bodyPr/>
                  <a:lstStyle/>
                  <a:p>
                    <a:pPr>
                      <a:defRPr sz="600">
                        <a:solidFill>
                          <a:sysClr val="windowText" lastClr="000000"/>
                        </a:solidFill>
                      </a:defRPr>
                    </a:pPr>
                    <a:r>
                      <a:rPr lang="en-GB" sz="600">
                        <a:solidFill>
                          <a:sysClr val="windowText" lastClr="000000"/>
                        </a:solidFill>
                      </a:rPr>
                      <a:t>Norway</a:t>
                    </a:r>
                    <a:endParaRPr lang="en-GB">
                      <a:solidFill>
                        <a:sysClr val="windowText" lastClr="000000"/>
                      </a:solidFill>
                    </a:endParaRPr>
                  </a:p>
                </c:rich>
              </c:tx>
              <c:spPr/>
              <c:dLblPos val="inEnd"/>
              <c:showLegendKey val="0"/>
              <c:showVal val="1"/>
              <c:showCatName val="0"/>
              <c:showSerName val="0"/>
              <c:showPercent val="0"/>
              <c:showBubbleSize val="0"/>
            </c:dLbl>
            <c:dLbl>
              <c:idx val="2"/>
              <c:layout/>
              <c:tx>
                <c:rich>
                  <a:bodyPr/>
                  <a:lstStyle/>
                  <a:p>
                    <a:pPr>
                      <a:defRPr sz="600">
                        <a:solidFill>
                          <a:sysClr val="windowText" lastClr="000000"/>
                        </a:solidFill>
                      </a:defRPr>
                    </a:pPr>
                    <a:r>
                      <a:rPr lang="en-GB" sz="600">
                        <a:solidFill>
                          <a:sysClr val="windowText" lastClr="000000"/>
                        </a:solidFill>
                      </a:rPr>
                      <a:t>Portugal</a:t>
                    </a:r>
                    <a:endParaRPr lang="en-GB">
                      <a:solidFill>
                        <a:sysClr val="windowText" lastClr="000000"/>
                      </a:solidFill>
                    </a:endParaRPr>
                  </a:p>
                </c:rich>
              </c:tx>
              <c:spPr/>
              <c:dLblPos val="inEnd"/>
              <c:showLegendKey val="0"/>
              <c:showVal val="1"/>
              <c:showCatName val="0"/>
              <c:showSerName val="0"/>
              <c:showPercent val="0"/>
              <c:showBubbleSize val="0"/>
            </c:dLbl>
            <c:dLbl>
              <c:idx val="3"/>
              <c:layout/>
              <c:tx>
                <c:rich>
                  <a:bodyPr/>
                  <a:lstStyle/>
                  <a:p>
                    <a:pPr>
                      <a:defRPr sz="600">
                        <a:solidFill>
                          <a:sysClr val="windowText" lastClr="000000"/>
                        </a:solidFill>
                      </a:defRPr>
                    </a:pPr>
                    <a:r>
                      <a:rPr lang="en-GB" sz="600">
                        <a:solidFill>
                          <a:sysClr val="windowText" lastClr="000000"/>
                        </a:solidFill>
                      </a:rPr>
                      <a:t>Chile</a:t>
                    </a:r>
                    <a:endParaRPr lang="en-GB">
                      <a:solidFill>
                        <a:sysClr val="windowText" lastClr="000000"/>
                      </a:solidFill>
                    </a:endParaRPr>
                  </a:p>
                </c:rich>
              </c:tx>
              <c:spPr/>
              <c:dLblPos val="inEnd"/>
              <c:showLegendKey val="0"/>
              <c:showVal val="1"/>
              <c:showCatName val="0"/>
              <c:showSerName val="0"/>
              <c:showPercent val="0"/>
              <c:showBubbleSize val="0"/>
            </c:dLbl>
            <c:dLbl>
              <c:idx val="4"/>
              <c:layout/>
              <c:tx>
                <c:rich>
                  <a:bodyPr/>
                  <a:lstStyle/>
                  <a:p>
                    <a:pPr>
                      <a:defRPr sz="600">
                        <a:solidFill>
                          <a:sysClr val="windowText" lastClr="000000"/>
                        </a:solidFill>
                      </a:defRPr>
                    </a:pPr>
                    <a:r>
                      <a:rPr lang="en-GB" sz="600">
                        <a:solidFill>
                          <a:sysClr val="windowText" lastClr="000000"/>
                        </a:solidFill>
                      </a:rPr>
                      <a:t>Estonia</a:t>
                    </a:r>
                    <a:endParaRPr lang="en-GB">
                      <a:solidFill>
                        <a:sysClr val="windowText" lastClr="000000"/>
                      </a:solidFill>
                    </a:endParaRPr>
                  </a:p>
                </c:rich>
              </c:tx>
              <c:spPr/>
              <c:dLblPos val="inEnd"/>
              <c:showLegendKey val="0"/>
              <c:showVal val="1"/>
              <c:showCatName val="0"/>
              <c:showSerName val="0"/>
              <c:showPercent val="0"/>
              <c:showBubbleSize val="0"/>
            </c:dLbl>
            <c:dLbl>
              <c:idx val="5"/>
              <c:layout/>
              <c:tx>
                <c:rich>
                  <a:bodyPr/>
                  <a:lstStyle/>
                  <a:p>
                    <a:pPr>
                      <a:defRPr sz="600">
                        <a:solidFill>
                          <a:sysClr val="windowText" lastClr="000000"/>
                        </a:solidFill>
                      </a:defRPr>
                    </a:pPr>
                    <a:r>
                      <a:rPr lang="en-GB" sz="600">
                        <a:solidFill>
                          <a:sysClr val="windowText" lastClr="000000"/>
                        </a:solidFill>
                      </a:rPr>
                      <a:t>Japan</a:t>
                    </a:r>
                    <a:endParaRPr lang="en-GB">
                      <a:solidFill>
                        <a:sysClr val="windowText" lastClr="000000"/>
                      </a:solidFill>
                    </a:endParaRPr>
                  </a:p>
                </c:rich>
              </c:tx>
              <c:spPr/>
              <c:dLblPos val="inEnd"/>
              <c:showLegendKey val="0"/>
              <c:showVal val="1"/>
              <c:showCatName val="0"/>
              <c:showSerName val="0"/>
              <c:showPercent val="0"/>
              <c:showBubbleSize val="0"/>
            </c:dLbl>
            <c:dLbl>
              <c:idx val="6"/>
              <c:layout/>
              <c:tx>
                <c:rich>
                  <a:bodyPr/>
                  <a:lstStyle/>
                  <a:p>
                    <a:pPr>
                      <a:defRPr sz="600">
                        <a:solidFill>
                          <a:sysClr val="windowText" lastClr="000000"/>
                        </a:solidFill>
                      </a:defRPr>
                    </a:pPr>
                    <a:r>
                      <a:rPr lang="en-GB" sz="600">
                        <a:solidFill>
                          <a:sysClr val="windowText" lastClr="000000"/>
                        </a:solidFill>
                      </a:rPr>
                      <a:t>Turkey</a:t>
                    </a:r>
                    <a:endParaRPr lang="en-GB">
                      <a:solidFill>
                        <a:sysClr val="windowText" lastClr="000000"/>
                      </a:solidFill>
                    </a:endParaRPr>
                  </a:p>
                </c:rich>
              </c:tx>
              <c:spPr/>
              <c:dLblPos val="inEnd"/>
              <c:showLegendKey val="0"/>
              <c:showVal val="1"/>
              <c:showCatName val="0"/>
              <c:showSerName val="0"/>
              <c:showPercent val="0"/>
              <c:showBubbleSize val="0"/>
            </c:dLbl>
            <c:dLbl>
              <c:idx val="7"/>
              <c:layout/>
              <c:tx>
                <c:rich>
                  <a:bodyPr/>
                  <a:lstStyle/>
                  <a:p>
                    <a:r>
                      <a:rPr lang="en-GB" sz="600">
                        <a:solidFill>
                          <a:schemeClr val="bg1"/>
                        </a:solidFill>
                      </a:rPr>
                      <a:t>Australia</a:t>
                    </a:r>
                    <a:endParaRPr lang="en-GB"/>
                  </a:p>
                </c:rich>
              </c:tx>
              <c:dLblPos val="inEnd"/>
              <c:showLegendKey val="0"/>
              <c:showVal val="1"/>
              <c:showCatName val="0"/>
              <c:showSerName val="0"/>
              <c:showPercent val="0"/>
              <c:showBubbleSize val="0"/>
            </c:dLbl>
            <c:dLbl>
              <c:idx val="8"/>
              <c:layout/>
              <c:tx>
                <c:rich>
                  <a:bodyPr/>
                  <a:lstStyle/>
                  <a:p>
                    <a:r>
                      <a:rPr lang="en-GB" sz="600">
                        <a:solidFill>
                          <a:schemeClr val="bg1"/>
                        </a:solidFill>
                      </a:rPr>
                      <a:t>Austria</a:t>
                    </a:r>
                    <a:endParaRPr lang="en-GB"/>
                  </a:p>
                </c:rich>
              </c:tx>
              <c:dLblPos val="inEnd"/>
              <c:showLegendKey val="0"/>
              <c:showVal val="1"/>
              <c:showCatName val="0"/>
              <c:showSerName val="0"/>
              <c:showPercent val="0"/>
              <c:showBubbleSize val="0"/>
            </c:dLbl>
            <c:dLbl>
              <c:idx val="9"/>
              <c:layout/>
              <c:tx>
                <c:rich>
                  <a:bodyPr/>
                  <a:lstStyle/>
                  <a:p>
                    <a:r>
                      <a:rPr lang="en-GB" sz="600">
                        <a:solidFill>
                          <a:schemeClr val="bg1"/>
                        </a:solidFill>
                      </a:rPr>
                      <a:t>Canada</a:t>
                    </a:r>
                    <a:endParaRPr lang="en-GB"/>
                  </a:p>
                </c:rich>
              </c:tx>
              <c:dLblPos val="inEnd"/>
              <c:showLegendKey val="0"/>
              <c:showVal val="1"/>
              <c:showCatName val="0"/>
              <c:showSerName val="0"/>
              <c:showPercent val="0"/>
              <c:showBubbleSize val="0"/>
            </c:dLbl>
            <c:dLbl>
              <c:idx val="10"/>
              <c:layout/>
              <c:tx>
                <c:rich>
                  <a:bodyPr/>
                  <a:lstStyle/>
                  <a:p>
                    <a:r>
                      <a:rPr lang="en-GB" sz="600">
                        <a:solidFill>
                          <a:schemeClr val="bg1"/>
                        </a:solidFill>
                      </a:rPr>
                      <a:t>Finland</a:t>
                    </a:r>
                    <a:endParaRPr lang="en-GB"/>
                  </a:p>
                </c:rich>
              </c:tx>
              <c:dLblPos val="inEnd"/>
              <c:showLegendKey val="0"/>
              <c:showVal val="1"/>
              <c:showCatName val="0"/>
              <c:showSerName val="0"/>
              <c:showPercent val="0"/>
              <c:showBubbleSize val="0"/>
            </c:dLbl>
            <c:dLbl>
              <c:idx val="11"/>
              <c:layout/>
              <c:tx>
                <c:rich>
                  <a:bodyPr/>
                  <a:lstStyle/>
                  <a:p>
                    <a:r>
                      <a:rPr lang="en-GB" sz="600">
                        <a:solidFill>
                          <a:schemeClr val="bg1"/>
                        </a:solidFill>
                      </a:rPr>
                      <a:t>France</a:t>
                    </a:r>
                    <a:endParaRPr lang="en-GB"/>
                  </a:p>
                </c:rich>
              </c:tx>
              <c:dLblPos val="inEnd"/>
              <c:showLegendKey val="0"/>
              <c:showVal val="1"/>
              <c:showCatName val="0"/>
              <c:showSerName val="0"/>
              <c:showPercent val="0"/>
              <c:showBubbleSize val="0"/>
            </c:dLbl>
            <c:dLbl>
              <c:idx val="12"/>
              <c:layout/>
              <c:tx>
                <c:rich>
                  <a:bodyPr/>
                  <a:lstStyle/>
                  <a:p>
                    <a:r>
                      <a:rPr lang="en-GB" sz="600">
                        <a:solidFill>
                          <a:schemeClr val="bg1"/>
                        </a:solidFill>
                      </a:rPr>
                      <a:t>Germany </a:t>
                    </a:r>
                    <a:endParaRPr lang="en-GB"/>
                  </a:p>
                </c:rich>
              </c:tx>
              <c:dLblPos val="inEnd"/>
              <c:showLegendKey val="0"/>
              <c:showVal val="1"/>
              <c:showCatName val="0"/>
              <c:showSerName val="0"/>
              <c:showPercent val="0"/>
              <c:showBubbleSize val="0"/>
            </c:dLbl>
            <c:dLbl>
              <c:idx val="13"/>
              <c:layout/>
              <c:tx>
                <c:rich>
                  <a:bodyPr/>
                  <a:lstStyle/>
                  <a:p>
                    <a:r>
                      <a:rPr lang="en-GB" sz="600">
                        <a:solidFill>
                          <a:schemeClr val="bg1"/>
                        </a:solidFill>
                      </a:rPr>
                      <a:t>Greece</a:t>
                    </a:r>
                    <a:endParaRPr lang="en-GB"/>
                  </a:p>
                </c:rich>
              </c:tx>
              <c:dLblPos val="inEnd"/>
              <c:showLegendKey val="0"/>
              <c:showVal val="1"/>
              <c:showCatName val="0"/>
              <c:showSerName val="0"/>
              <c:showPercent val="0"/>
              <c:showBubbleSize val="0"/>
            </c:dLbl>
            <c:dLbl>
              <c:idx val="14"/>
              <c:layout/>
              <c:tx>
                <c:rich>
                  <a:bodyPr/>
                  <a:lstStyle/>
                  <a:p>
                    <a:r>
                      <a:rPr lang="en-GB" sz="600">
                        <a:solidFill>
                          <a:schemeClr val="bg1"/>
                        </a:solidFill>
                      </a:rPr>
                      <a:t>Iceland</a:t>
                    </a:r>
                    <a:endParaRPr lang="en-GB"/>
                  </a:p>
                </c:rich>
              </c:tx>
              <c:dLblPos val="inEnd"/>
              <c:showLegendKey val="0"/>
              <c:showVal val="1"/>
              <c:showCatName val="0"/>
              <c:showSerName val="0"/>
              <c:showPercent val="0"/>
              <c:showBubbleSize val="0"/>
            </c:dLbl>
            <c:dLbl>
              <c:idx val="15"/>
              <c:layout/>
              <c:tx>
                <c:rich>
                  <a:bodyPr/>
                  <a:lstStyle/>
                  <a:p>
                    <a:r>
                      <a:rPr lang="en-GB" sz="600">
                        <a:solidFill>
                          <a:schemeClr val="bg1"/>
                        </a:solidFill>
                      </a:rPr>
                      <a:t>Ireland</a:t>
                    </a:r>
                    <a:endParaRPr lang="en-GB"/>
                  </a:p>
                </c:rich>
              </c:tx>
              <c:dLblPos val="inEnd"/>
              <c:showLegendKey val="0"/>
              <c:showVal val="1"/>
              <c:showCatName val="0"/>
              <c:showSerName val="0"/>
              <c:showPercent val="0"/>
              <c:showBubbleSize val="0"/>
            </c:dLbl>
            <c:dLbl>
              <c:idx val="16"/>
              <c:layout/>
              <c:tx>
                <c:rich>
                  <a:bodyPr/>
                  <a:lstStyle/>
                  <a:p>
                    <a:r>
                      <a:rPr lang="en-GB" sz="600">
                        <a:solidFill>
                          <a:schemeClr val="bg1"/>
                        </a:solidFill>
                      </a:rPr>
                      <a:t>Italy</a:t>
                    </a:r>
                    <a:endParaRPr lang="en-GB"/>
                  </a:p>
                </c:rich>
              </c:tx>
              <c:dLblPos val="inEnd"/>
              <c:showLegendKey val="0"/>
              <c:showVal val="1"/>
              <c:showCatName val="0"/>
              <c:showSerName val="0"/>
              <c:showPercent val="0"/>
              <c:showBubbleSize val="0"/>
            </c:dLbl>
            <c:dLbl>
              <c:idx val="17"/>
              <c:layout/>
              <c:tx>
                <c:rich>
                  <a:bodyPr/>
                  <a:lstStyle/>
                  <a:p>
                    <a:r>
                      <a:rPr lang="en-GB" sz="600">
                        <a:solidFill>
                          <a:schemeClr val="bg1"/>
                        </a:solidFill>
                      </a:rPr>
                      <a:t>Korea</a:t>
                    </a:r>
                    <a:endParaRPr lang="en-GB"/>
                  </a:p>
                </c:rich>
              </c:tx>
              <c:dLblPos val="inEnd"/>
              <c:showLegendKey val="0"/>
              <c:showVal val="1"/>
              <c:showCatName val="0"/>
              <c:showSerName val="0"/>
              <c:showPercent val="0"/>
              <c:showBubbleSize val="0"/>
            </c:dLbl>
            <c:dLbl>
              <c:idx val="18"/>
              <c:layout/>
              <c:tx>
                <c:rich>
                  <a:bodyPr/>
                  <a:lstStyle/>
                  <a:p>
                    <a:r>
                      <a:rPr lang="en-GB" sz="600">
                        <a:solidFill>
                          <a:schemeClr val="bg1"/>
                        </a:solidFill>
                      </a:rPr>
                      <a:t>Latvia</a:t>
                    </a:r>
                    <a:endParaRPr lang="en-GB"/>
                  </a:p>
                </c:rich>
              </c:tx>
              <c:dLblPos val="inEnd"/>
              <c:showLegendKey val="0"/>
              <c:showVal val="1"/>
              <c:showCatName val="0"/>
              <c:showSerName val="0"/>
              <c:showPercent val="0"/>
              <c:showBubbleSize val="0"/>
            </c:dLbl>
            <c:dLbl>
              <c:idx val="19"/>
              <c:layout/>
              <c:tx>
                <c:rich>
                  <a:bodyPr/>
                  <a:lstStyle/>
                  <a:p>
                    <a:r>
                      <a:rPr lang="en-GB" sz="600">
                        <a:solidFill>
                          <a:schemeClr val="bg1"/>
                        </a:solidFill>
                      </a:rPr>
                      <a:t>Luxembourg</a:t>
                    </a:r>
                    <a:endParaRPr lang="en-GB"/>
                  </a:p>
                </c:rich>
              </c:tx>
              <c:dLblPos val="inEnd"/>
              <c:showLegendKey val="0"/>
              <c:showVal val="1"/>
              <c:showCatName val="0"/>
              <c:showSerName val="0"/>
              <c:showPercent val="0"/>
              <c:showBubbleSize val="0"/>
            </c:dLbl>
            <c:dLbl>
              <c:idx val="20"/>
              <c:layout/>
              <c:tx>
                <c:rich>
                  <a:bodyPr/>
                  <a:lstStyle/>
                  <a:p>
                    <a:r>
                      <a:rPr lang="en-GB" sz="600">
                        <a:solidFill>
                          <a:schemeClr val="bg1"/>
                        </a:solidFill>
                      </a:rPr>
                      <a:t>Mexico</a:t>
                    </a:r>
                    <a:endParaRPr lang="en-GB"/>
                  </a:p>
                </c:rich>
              </c:tx>
              <c:dLblPos val="inEnd"/>
              <c:showLegendKey val="0"/>
              <c:showVal val="1"/>
              <c:showCatName val="0"/>
              <c:showSerName val="0"/>
              <c:showPercent val="0"/>
              <c:showBubbleSize val="0"/>
            </c:dLbl>
            <c:dLbl>
              <c:idx val="21"/>
              <c:layout/>
              <c:tx>
                <c:rich>
                  <a:bodyPr/>
                  <a:lstStyle/>
                  <a:p>
                    <a:r>
                      <a:rPr lang="en-GB" sz="600">
                        <a:solidFill>
                          <a:schemeClr val="bg1"/>
                        </a:solidFill>
                      </a:rPr>
                      <a:t>Netherlands</a:t>
                    </a:r>
                    <a:endParaRPr lang="en-GB"/>
                  </a:p>
                </c:rich>
              </c:tx>
              <c:dLblPos val="inEnd"/>
              <c:showLegendKey val="0"/>
              <c:showVal val="1"/>
              <c:showCatName val="0"/>
              <c:showSerName val="0"/>
              <c:showPercent val="0"/>
              <c:showBubbleSize val="0"/>
            </c:dLbl>
            <c:dLbl>
              <c:idx val="22"/>
              <c:layout/>
              <c:tx>
                <c:rich>
                  <a:bodyPr/>
                  <a:lstStyle/>
                  <a:p>
                    <a:r>
                      <a:rPr lang="en-GB" sz="600">
                        <a:solidFill>
                          <a:schemeClr val="bg1"/>
                        </a:solidFill>
                      </a:rPr>
                      <a:t>New Zealand</a:t>
                    </a:r>
                    <a:endParaRPr lang="en-GB"/>
                  </a:p>
                </c:rich>
              </c:tx>
              <c:dLblPos val="inEnd"/>
              <c:showLegendKey val="0"/>
              <c:showVal val="1"/>
              <c:showCatName val="0"/>
              <c:showSerName val="0"/>
              <c:showPercent val="0"/>
              <c:showBubbleSize val="0"/>
            </c:dLbl>
            <c:dLbl>
              <c:idx val="23"/>
              <c:layout/>
              <c:tx>
                <c:rich>
                  <a:bodyPr/>
                  <a:lstStyle/>
                  <a:p>
                    <a:r>
                      <a:rPr lang="en-GB" sz="600">
                        <a:solidFill>
                          <a:schemeClr val="bg1"/>
                        </a:solidFill>
                      </a:rPr>
                      <a:t>Poland</a:t>
                    </a:r>
                    <a:endParaRPr lang="en-GB"/>
                  </a:p>
                </c:rich>
              </c:tx>
              <c:dLblPos val="inEnd"/>
              <c:showLegendKey val="0"/>
              <c:showVal val="1"/>
              <c:showCatName val="0"/>
              <c:showSerName val="0"/>
              <c:showPercent val="0"/>
              <c:showBubbleSize val="0"/>
            </c:dLbl>
            <c:dLbl>
              <c:idx val="24"/>
              <c:layout>
                <c:manualLayout>
                  <c:x val="0.141763816192586"/>
                  <c:y val="0.0305006753148852"/>
                </c:manualLayout>
              </c:layout>
              <c:tx>
                <c:rich>
                  <a:bodyPr/>
                  <a:lstStyle/>
                  <a:p>
                    <a:r>
                      <a:rPr lang="en-GB" sz="600">
                        <a:solidFill>
                          <a:schemeClr val="bg1"/>
                        </a:solidFill>
                      </a:rPr>
                      <a:t>Slovak</a:t>
                    </a:r>
                  </a:p>
                  <a:p>
                    <a:r>
                      <a:rPr lang="en-GB" sz="600">
                        <a:solidFill>
                          <a:schemeClr val="bg1"/>
                        </a:solidFill>
                      </a:rPr>
                      <a:t> Republic</a:t>
                    </a:r>
                    <a:endParaRPr lang="en-GB"/>
                  </a:p>
                </c:rich>
              </c:tx>
              <c:dLblPos val="bestFit"/>
              <c:showLegendKey val="0"/>
              <c:showVal val="1"/>
              <c:showCatName val="0"/>
              <c:showSerName val="0"/>
              <c:showPercent val="0"/>
              <c:showBubbleSize val="0"/>
            </c:dLbl>
            <c:dLbl>
              <c:idx val="25"/>
              <c:layout/>
              <c:tx>
                <c:rich>
                  <a:bodyPr/>
                  <a:lstStyle/>
                  <a:p>
                    <a:r>
                      <a:rPr lang="en-GB" sz="600">
                        <a:solidFill>
                          <a:schemeClr val="bg1"/>
                        </a:solidFill>
                      </a:rPr>
                      <a:t>Slovenia</a:t>
                    </a:r>
                    <a:endParaRPr lang="en-GB"/>
                  </a:p>
                </c:rich>
              </c:tx>
              <c:dLblPos val="inEnd"/>
              <c:showLegendKey val="0"/>
              <c:showVal val="1"/>
              <c:showCatName val="0"/>
              <c:showSerName val="0"/>
              <c:showPercent val="0"/>
              <c:showBubbleSize val="0"/>
            </c:dLbl>
            <c:dLbl>
              <c:idx val="26"/>
              <c:layout/>
              <c:tx>
                <c:rich>
                  <a:bodyPr/>
                  <a:lstStyle/>
                  <a:p>
                    <a:r>
                      <a:rPr lang="en-GB" sz="600">
                        <a:solidFill>
                          <a:schemeClr val="bg1"/>
                        </a:solidFill>
                      </a:rPr>
                      <a:t>Spain</a:t>
                    </a:r>
                    <a:endParaRPr lang="en-GB"/>
                  </a:p>
                </c:rich>
              </c:tx>
              <c:dLblPos val="inEnd"/>
              <c:showLegendKey val="0"/>
              <c:showVal val="1"/>
              <c:showCatName val="0"/>
              <c:showSerName val="0"/>
              <c:showPercent val="0"/>
              <c:showBubbleSize val="0"/>
            </c:dLbl>
            <c:dLbl>
              <c:idx val="27"/>
              <c:layout/>
              <c:tx>
                <c:rich>
                  <a:bodyPr/>
                  <a:lstStyle/>
                  <a:p>
                    <a:r>
                      <a:rPr lang="en-GB" sz="600">
                        <a:solidFill>
                          <a:schemeClr val="bg1"/>
                        </a:solidFill>
                      </a:rPr>
                      <a:t>Sweden</a:t>
                    </a:r>
                    <a:endParaRPr lang="en-GB"/>
                  </a:p>
                </c:rich>
              </c:tx>
              <c:dLblPos val="inEnd"/>
              <c:showLegendKey val="0"/>
              <c:showVal val="1"/>
              <c:showCatName val="0"/>
              <c:showSerName val="0"/>
              <c:showPercent val="0"/>
              <c:showBubbleSize val="0"/>
            </c:dLbl>
            <c:dLbl>
              <c:idx val="28"/>
              <c:layout>
                <c:manualLayout>
                  <c:x val="0.0921922912569704"/>
                  <c:y val="0.0900934429301989"/>
                </c:manualLayout>
              </c:layout>
              <c:tx>
                <c:rich>
                  <a:bodyPr/>
                  <a:lstStyle/>
                  <a:p>
                    <a:r>
                      <a:rPr lang="en-GB" sz="600">
                        <a:solidFill>
                          <a:schemeClr val="bg1"/>
                        </a:solidFill>
                      </a:rPr>
                      <a:t>Switzerland</a:t>
                    </a:r>
                    <a:endParaRPr lang="en-GB"/>
                  </a:p>
                </c:rich>
              </c:tx>
              <c:dLblPos val="bestFit"/>
              <c:showLegendKey val="0"/>
              <c:showVal val="1"/>
              <c:showCatName val="0"/>
              <c:showSerName val="0"/>
              <c:showPercent val="0"/>
              <c:showBubbleSize val="0"/>
            </c:dLbl>
            <c:dLbl>
              <c:idx val="29"/>
              <c:layout>
                <c:manualLayout>
                  <c:x val="0.063078964932492"/>
                  <c:y val="0.0449922800253465"/>
                </c:manualLayout>
              </c:layout>
              <c:tx>
                <c:rich>
                  <a:bodyPr/>
                  <a:lstStyle/>
                  <a:p>
                    <a:r>
                      <a:rPr lang="en-GB" sz="600">
                        <a:solidFill>
                          <a:schemeClr val="bg1"/>
                        </a:solidFill>
                      </a:rPr>
                      <a:t>United </a:t>
                    </a:r>
                  </a:p>
                  <a:p>
                    <a:r>
                      <a:rPr lang="en-GB" sz="600">
                        <a:solidFill>
                          <a:schemeClr val="bg1"/>
                        </a:solidFill>
                      </a:rPr>
                      <a:t>Kingdom</a:t>
                    </a:r>
                    <a:endParaRPr lang="en-GB"/>
                  </a:p>
                </c:rich>
              </c:tx>
              <c:dLblPos val="bestFit"/>
              <c:showLegendKey val="0"/>
              <c:showVal val="1"/>
              <c:showCatName val="0"/>
              <c:showSerName val="0"/>
              <c:showPercent val="0"/>
              <c:showBubbleSize val="0"/>
            </c:dLbl>
            <c:dLbl>
              <c:idx val="30"/>
              <c:layout>
                <c:manualLayout>
                  <c:x val="0.023113225115955"/>
                  <c:y val="0.0625129566227974"/>
                </c:manualLayout>
              </c:layout>
              <c:tx>
                <c:rich>
                  <a:bodyPr/>
                  <a:lstStyle/>
                  <a:p>
                    <a:r>
                      <a:rPr lang="en-GB" sz="600">
                        <a:solidFill>
                          <a:schemeClr val="bg1"/>
                        </a:solidFill>
                      </a:rPr>
                      <a:t>United </a:t>
                    </a:r>
                  </a:p>
                  <a:p>
                    <a:r>
                      <a:rPr lang="en-GB" sz="600">
                        <a:solidFill>
                          <a:schemeClr val="bg1"/>
                        </a:solidFill>
                      </a:rPr>
                      <a:t>States</a:t>
                    </a:r>
                    <a:endParaRPr lang="en-GB"/>
                  </a:p>
                </c:rich>
              </c:tx>
              <c:dLblPos val="bestFit"/>
              <c:showLegendKey val="0"/>
              <c:showVal val="1"/>
              <c:showCatName val="0"/>
              <c:showSerName val="0"/>
              <c:showPercent val="0"/>
              <c:showBubbleSize val="0"/>
            </c:dLbl>
            <c:txPr>
              <a:bodyPr/>
              <a:lstStyle/>
              <a:p>
                <a:pPr>
                  <a:defRPr sz="600">
                    <a:solidFill>
                      <a:schemeClr val="bg1"/>
                    </a:solidFill>
                  </a:defRPr>
                </a:pPr>
                <a:endParaRPr lang="en-US"/>
              </a:p>
            </c:txPr>
            <c:dLblPos val="inEnd"/>
            <c:showLegendKey val="0"/>
            <c:showVal val="0"/>
            <c:showCatName val="0"/>
            <c:showSerName val="0"/>
            <c:showPercent val="0"/>
            <c:showBubbleSize val="0"/>
          </c:dLbls>
          <c:val>
            <c:numRef>
              <c:f>'Fig #.4'!$B$35:$B$65</c:f>
              <c:numCache>
                <c:formatCode>General</c:formatCode>
                <c:ptCount val="3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numCache>
            </c:numRef>
          </c:val>
        </c:ser>
        <c:dLbls>
          <c:dLblPos val="inEnd"/>
          <c:showLegendKey val="0"/>
          <c:showVal val="1"/>
          <c:showCatName val="0"/>
          <c:showSerName val="0"/>
          <c:showPercent val="0"/>
          <c:showBubbleSize val="0"/>
          <c:showLeaderLines val="1"/>
        </c:dLbls>
        <c:firstSliceAng val="0"/>
      </c:pieChart>
      <c:spPr>
        <a:noFill/>
        <a:ln>
          <a:noFill/>
          <a:round/>
        </a:ln>
        <a:effectLst/>
        <a:extLst>
          <a:ext uri="{909E8E84-426E-40dd-AFC4-6F175D3DCCD1}">
            <a14:hiddenFill xmlns:a14="http://schemas.microsoft.com/office/drawing/2010/main">
              <a:solidFill>
                <a:srgbClr val="4F81BD"/>
              </a:solidFill>
            </a14:hiddenFill>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barChart>
        <c:barDir val="col"/>
        <c:grouping val="stacked"/>
        <c:varyColors val="0"/>
        <c:ser>
          <c:idx val="0"/>
          <c:order val="0"/>
          <c:tx>
            <c:strRef>
              <c:f>'V3'!$K$31</c:f>
              <c:strCache>
                <c:ptCount val="1"/>
                <c:pt idx="0">
                  <c:v>Data availability</c:v>
                </c:pt>
              </c:strCache>
            </c:strRef>
          </c:tx>
          <c:invertIfNegative val="0"/>
          <c:cat>
            <c:strRef>
              <c:f>'V3'!$J$32:$J$46</c:f>
              <c:strCache>
                <c:ptCount val="15"/>
                <c:pt idx="0">
                  <c:v>COL</c:v>
                </c:pt>
                <c:pt idx="1">
                  <c:v>URY</c:v>
                </c:pt>
                <c:pt idx="2">
                  <c:v>MEX</c:v>
                </c:pt>
                <c:pt idx="3">
                  <c:v>BRA</c:v>
                </c:pt>
                <c:pt idx="4">
                  <c:v>CHL</c:v>
                </c:pt>
                <c:pt idx="5">
                  <c:v>PER</c:v>
                </c:pt>
                <c:pt idx="6">
                  <c:v>ARG</c:v>
                </c:pt>
                <c:pt idx="7">
                  <c:v>CRI</c:v>
                </c:pt>
                <c:pt idx="8">
                  <c:v>DOM</c:v>
                </c:pt>
                <c:pt idx="9">
                  <c:v>GTM</c:v>
                </c:pt>
                <c:pt idx="10">
                  <c:v>PAN</c:v>
                </c:pt>
                <c:pt idx="11">
                  <c:v>SLV</c:v>
                </c:pt>
                <c:pt idx="13">
                  <c:v>OECD</c:v>
                </c:pt>
                <c:pt idx="14">
                  <c:v>LAC</c:v>
                </c:pt>
              </c:strCache>
            </c:strRef>
          </c:cat>
          <c:val>
            <c:numRef>
              <c:f>'V3'!$K$32:$K$46</c:f>
              <c:numCache>
                <c:formatCode>General</c:formatCode>
                <c:ptCount val="15"/>
                <c:pt idx="0">
                  <c:v>0.333333333333333</c:v>
                </c:pt>
                <c:pt idx="1">
                  <c:v>0.266666666666667</c:v>
                </c:pt>
                <c:pt idx="2">
                  <c:v>0.0666666666666667</c:v>
                </c:pt>
                <c:pt idx="3">
                  <c:v>0.266666666666667</c:v>
                </c:pt>
                <c:pt idx="4">
                  <c:v>0.133333333333333</c:v>
                </c:pt>
                <c:pt idx="5">
                  <c:v>0.2</c:v>
                </c:pt>
                <c:pt idx="6">
                  <c:v>0.133333333333333</c:v>
                </c:pt>
                <c:pt idx="7">
                  <c:v>0.133333333333333</c:v>
                </c:pt>
                <c:pt idx="8">
                  <c:v>0.133333333333333</c:v>
                </c:pt>
                <c:pt idx="9">
                  <c:v>0.0</c:v>
                </c:pt>
                <c:pt idx="10">
                  <c:v>0.0</c:v>
                </c:pt>
                <c:pt idx="11">
                  <c:v>0.0</c:v>
                </c:pt>
                <c:pt idx="13">
                  <c:v>0.200238095238095</c:v>
                </c:pt>
                <c:pt idx="14">
                  <c:v>0.138888888888889</c:v>
                </c:pt>
              </c:numCache>
            </c:numRef>
          </c:val>
        </c:ser>
        <c:ser>
          <c:idx val="1"/>
          <c:order val="1"/>
          <c:tx>
            <c:strRef>
              <c:f>'V3'!$L$31</c:f>
              <c:strCache>
                <c:ptCount val="1"/>
                <c:pt idx="0">
                  <c:v>Data accessibility</c:v>
                </c:pt>
              </c:strCache>
            </c:strRef>
          </c:tx>
          <c:invertIfNegative val="0"/>
          <c:cat>
            <c:strRef>
              <c:f>'V3'!$J$32:$J$46</c:f>
              <c:strCache>
                <c:ptCount val="15"/>
                <c:pt idx="0">
                  <c:v>COL</c:v>
                </c:pt>
                <c:pt idx="1">
                  <c:v>URY</c:v>
                </c:pt>
                <c:pt idx="2">
                  <c:v>MEX</c:v>
                </c:pt>
                <c:pt idx="3">
                  <c:v>BRA</c:v>
                </c:pt>
                <c:pt idx="4">
                  <c:v>CHL</c:v>
                </c:pt>
                <c:pt idx="5">
                  <c:v>PER</c:v>
                </c:pt>
                <c:pt idx="6">
                  <c:v>ARG</c:v>
                </c:pt>
                <c:pt idx="7">
                  <c:v>CRI</c:v>
                </c:pt>
                <c:pt idx="8">
                  <c:v>DOM</c:v>
                </c:pt>
                <c:pt idx="9">
                  <c:v>GTM</c:v>
                </c:pt>
                <c:pt idx="10">
                  <c:v>PAN</c:v>
                </c:pt>
                <c:pt idx="11">
                  <c:v>SLV</c:v>
                </c:pt>
                <c:pt idx="13">
                  <c:v>OECD</c:v>
                </c:pt>
                <c:pt idx="14">
                  <c:v>LAC</c:v>
                </c:pt>
              </c:strCache>
            </c:strRef>
          </c:cat>
          <c:val>
            <c:numRef>
              <c:f>'V3'!$L$32:$L$46</c:f>
              <c:numCache>
                <c:formatCode>General</c:formatCode>
                <c:ptCount val="15"/>
                <c:pt idx="0">
                  <c:v>0.222222222222222</c:v>
                </c:pt>
                <c:pt idx="1">
                  <c:v>0.222222222222222</c:v>
                </c:pt>
                <c:pt idx="2">
                  <c:v>0.277777777777778</c:v>
                </c:pt>
                <c:pt idx="3">
                  <c:v>0.111111111111111</c:v>
                </c:pt>
                <c:pt idx="4">
                  <c:v>0.277777777777778</c:v>
                </c:pt>
                <c:pt idx="5">
                  <c:v>0.166666666666667</c:v>
                </c:pt>
                <c:pt idx="6">
                  <c:v>0.166666666666667</c:v>
                </c:pt>
                <c:pt idx="7">
                  <c:v>0.222222222222222</c:v>
                </c:pt>
                <c:pt idx="8">
                  <c:v>0.166666666666667</c:v>
                </c:pt>
                <c:pt idx="9">
                  <c:v>0.0</c:v>
                </c:pt>
                <c:pt idx="10">
                  <c:v>0.0</c:v>
                </c:pt>
                <c:pt idx="11">
                  <c:v>0.0</c:v>
                </c:pt>
                <c:pt idx="13">
                  <c:v>0.189880952380952</c:v>
                </c:pt>
                <c:pt idx="14">
                  <c:v>0.152777777777778</c:v>
                </c:pt>
              </c:numCache>
            </c:numRef>
          </c:val>
        </c:ser>
        <c:ser>
          <c:idx val="2"/>
          <c:order val="2"/>
          <c:tx>
            <c:strRef>
              <c:f>'V3'!$M$31</c:f>
              <c:strCache>
                <c:ptCount val="1"/>
                <c:pt idx="0">
                  <c:v>Government support to the re-use</c:v>
                </c:pt>
              </c:strCache>
            </c:strRef>
          </c:tx>
          <c:invertIfNegative val="0"/>
          <c:cat>
            <c:strRef>
              <c:f>'V3'!$J$32:$J$46</c:f>
              <c:strCache>
                <c:ptCount val="15"/>
                <c:pt idx="0">
                  <c:v>COL</c:v>
                </c:pt>
                <c:pt idx="1">
                  <c:v>URY</c:v>
                </c:pt>
                <c:pt idx="2">
                  <c:v>MEX</c:v>
                </c:pt>
                <c:pt idx="3">
                  <c:v>BRA</c:v>
                </c:pt>
                <c:pt idx="4">
                  <c:v>CHL</c:v>
                </c:pt>
                <c:pt idx="5">
                  <c:v>PER</c:v>
                </c:pt>
                <c:pt idx="6">
                  <c:v>ARG</c:v>
                </c:pt>
                <c:pt idx="7">
                  <c:v>CRI</c:v>
                </c:pt>
                <c:pt idx="8">
                  <c:v>DOM</c:v>
                </c:pt>
                <c:pt idx="9">
                  <c:v>GTM</c:v>
                </c:pt>
                <c:pt idx="10">
                  <c:v>PAN</c:v>
                </c:pt>
                <c:pt idx="11">
                  <c:v>SLV</c:v>
                </c:pt>
                <c:pt idx="13">
                  <c:v>OECD</c:v>
                </c:pt>
                <c:pt idx="14">
                  <c:v>LAC</c:v>
                </c:pt>
              </c:strCache>
            </c:strRef>
          </c:cat>
          <c:val>
            <c:numRef>
              <c:f>'V3'!$M$32:$M$46</c:f>
              <c:numCache>
                <c:formatCode>General</c:formatCode>
                <c:ptCount val="15"/>
                <c:pt idx="0">
                  <c:v>0.208333333333333</c:v>
                </c:pt>
                <c:pt idx="1">
                  <c:v>0.229166666666667</c:v>
                </c:pt>
                <c:pt idx="2">
                  <c:v>0.3125</c:v>
                </c:pt>
                <c:pt idx="3">
                  <c:v>0.166666666666667</c:v>
                </c:pt>
                <c:pt idx="4">
                  <c:v>0.125</c:v>
                </c:pt>
                <c:pt idx="5">
                  <c:v>0.125</c:v>
                </c:pt>
                <c:pt idx="6">
                  <c:v>0.166666666666667</c:v>
                </c:pt>
                <c:pt idx="7">
                  <c:v>0.104166666666667</c:v>
                </c:pt>
                <c:pt idx="8">
                  <c:v>0.125</c:v>
                </c:pt>
                <c:pt idx="9">
                  <c:v>0.0</c:v>
                </c:pt>
                <c:pt idx="10">
                  <c:v>0.0</c:v>
                </c:pt>
                <c:pt idx="11">
                  <c:v>0.0</c:v>
                </c:pt>
                <c:pt idx="13">
                  <c:v>0.172167069243156</c:v>
                </c:pt>
                <c:pt idx="14">
                  <c:v>0.130208333333333</c:v>
                </c:pt>
              </c:numCache>
            </c:numRef>
          </c:val>
        </c:ser>
        <c:dLbls>
          <c:showLegendKey val="0"/>
          <c:showVal val="0"/>
          <c:showCatName val="0"/>
          <c:showSerName val="0"/>
          <c:showPercent val="0"/>
          <c:showBubbleSize val="0"/>
        </c:dLbls>
        <c:gapWidth val="150"/>
        <c:overlap val="100"/>
        <c:axId val="-2136975768"/>
        <c:axId val="-2136077208"/>
      </c:barChart>
      <c:catAx>
        <c:axId val="-2136975768"/>
        <c:scaling>
          <c:orientation val="minMax"/>
        </c:scaling>
        <c:delete val="0"/>
        <c:axPos val="b"/>
        <c:majorTickMark val="out"/>
        <c:minorTickMark val="none"/>
        <c:tickLblPos val="nextTo"/>
        <c:crossAx val="-2136077208"/>
        <c:crosses val="autoZero"/>
        <c:auto val="1"/>
        <c:lblAlgn val="ctr"/>
        <c:lblOffset val="100"/>
        <c:noMultiLvlLbl val="0"/>
      </c:catAx>
      <c:valAx>
        <c:axId val="-2136077208"/>
        <c:scaling>
          <c:orientation val="minMax"/>
        </c:scaling>
        <c:delete val="0"/>
        <c:axPos val="l"/>
        <c:majorGridlines>
          <c:spPr>
            <a:ln>
              <a:solidFill>
                <a:schemeClr val="bg1">
                  <a:lumMod val="75000"/>
                  <a:alpha val="29000"/>
                </a:schemeClr>
              </a:solidFill>
            </a:ln>
          </c:spPr>
        </c:majorGridlines>
        <c:numFmt formatCode="General" sourceLinked="1"/>
        <c:majorTickMark val="out"/>
        <c:minorTickMark val="none"/>
        <c:tickLblPos val="nextTo"/>
        <c:crossAx val="-2136975768"/>
        <c:crosses val="autoZero"/>
        <c:crossBetween val="between"/>
      </c:valAx>
    </c:plotArea>
    <c:legend>
      <c:legendPos val="t"/>
      <c:layout/>
      <c:overlay val="0"/>
      <c:txPr>
        <a:bodyPr/>
        <a:lstStyle/>
        <a:p>
          <a:pPr>
            <a:defRPr sz="1400">
              <a:latin typeface="+mj-lt"/>
            </a:defRPr>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a:t>
            </a:r>
          </a:p>
        </c:rich>
      </c:tx>
      <c:layout/>
      <c:overlay val="0"/>
    </c:title>
    <c:autoTitleDeleted val="0"/>
    <c:plotArea>
      <c:layout/>
      <c:barChart>
        <c:barDir val="bar"/>
        <c:grouping val="clustered"/>
        <c:varyColors val="0"/>
        <c:ser>
          <c:idx val="0"/>
          <c:order val="0"/>
          <c:tx>
            <c:v>Number of OECD countries</c:v>
          </c:tx>
          <c:invertIfNegative val="0"/>
          <c:cat>
            <c:strRef>
              <c:f>'Innovation included in...'!$C$51:$K$51</c:f>
              <c:strCache>
                <c:ptCount val="9"/>
                <c:pt idx="0">
                  <c:v>Employee surveys</c:v>
                </c:pt>
                <c:pt idx="1">
                  <c:v>Promotion criteria</c:v>
                </c:pt>
                <c:pt idx="2">
                  <c:v>Workforce development strategy</c:v>
                </c:pt>
                <c:pt idx="3">
                  <c:v>Recruitment strategy / guidelines</c:v>
                </c:pt>
                <c:pt idx="4">
                  <c:v>Performance assessment</c:v>
                </c:pt>
                <c:pt idx="5">
                  <c:v>Competence framework</c:v>
                </c:pt>
                <c:pt idx="6">
                  <c:v>Leadership development</c:v>
                </c:pt>
                <c:pt idx="7">
                  <c:v>Training and development</c:v>
                </c:pt>
                <c:pt idx="8">
                  <c:v>Government-wide strategic objectives</c:v>
                </c:pt>
              </c:strCache>
            </c:strRef>
          </c:cat>
          <c:val>
            <c:numRef>
              <c:f>'Innovation included in...'!$C$52:$K$52</c:f>
              <c:numCache>
                <c:formatCode>General</c:formatCode>
                <c:ptCount val="9"/>
                <c:pt idx="0">
                  <c:v>6.0</c:v>
                </c:pt>
                <c:pt idx="1">
                  <c:v>8.0</c:v>
                </c:pt>
                <c:pt idx="2">
                  <c:v>11.0</c:v>
                </c:pt>
                <c:pt idx="3">
                  <c:v>11.0</c:v>
                </c:pt>
                <c:pt idx="4">
                  <c:v>14.0</c:v>
                </c:pt>
                <c:pt idx="5">
                  <c:v>16.0</c:v>
                </c:pt>
                <c:pt idx="6">
                  <c:v>19.0</c:v>
                </c:pt>
                <c:pt idx="7">
                  <c:v>21.0</c:v>
                </c:pt>
                <c:pt idx="8">
                  <c:v>27.0</c:v>
                </c:pt>
              </c:numCache>
            </c:numRef>
          </c:val>
        </c:ser>
        <c:dLbls>
          <c:showLegendKey val="0"/>
          <c:showVal val="0"/>
          <c:showCatName val="0"/>
          <c:showSerName val="0"/>
          <c:showPercent val="0"/>
          <c:showBubbleSize val="0"/>
        </c:dLbls>
        <c:gapWidth val="150"/>
        <c:axId val="-2136187096"/>
        <c:axId val="-2136133160"/>
      </c:barChart>
      <c:catAx>
        <c:axId val="-2136187096"/>
        <c:scaling>
          <c:orientation val="minMax"/>
        </c:scaling>
        <c:delete val="0"/>
        <c:axPos val="l"/>
        <c:majorTickMark val="out"/>
        <c:minorTickMark val="none"/>
        <c:tickLblPos val="nextTo"/>
        <c:txPr>
          <a:bodyPr/>
          <a:lstStyle/>
          <a:p>
            <a:pPr>
              <a:defRPr sz="1200"/>
            </a:pPr>
            <a:endParaRPr lang="en-US"/>
          </a:p>
        </c:txPr>
        <c:crossAx val="-2136133160"/>
        <c:crosses val="autoZero"/>
        <c:auto val="1"/>
        <c:lblAlgn val="ctr"/>
        <c:lblOffset val="100"/>
        <c:noMultiLvlLbl val="0"/>
      </c:catAx>
      <c:valAx>
        <c:axId val="-2136133160"/>
        <c:scaling>
          <c:orientation val="minMax"/>
        </c:scaling>
        <c:delete val="0"/>
        <c:axPos val="b"/>
        <c:majorGridlines/>
        <c:numFmt formatCode="General" sourceLinked="1"/>
        <c:majorTickMark val="out"/>
        <c:minorTickMark val="none"/>
        <c:tickLblPos val="nextTo"/>
        <c:crossAx val="-21361870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Awards!$D$43</c:f>
              <c:strCache>
                <c:ptCount val="1"/>
                <c:pt idx="0">
                  <c:v>Number of OECD countries</c:v>
                </c:pt>
              </c:strCache>
            </c:strRef>
          </c:tx>
          <c:dLbls>
            <c:txPr>
              <a:bodyPr/>
              <a:lstStyle/>
              <a:p>
                <a:pPr>
                  <a:defRPr sz="1400" b="1">
                    <a:solidFill>
                      <a:schemeClr val="bg1"/>
                    </a:solidFill>
                  </a:defRPr>
                </a:pPr>
                <a:endParaRPr lang="en-US"/>
              </a:p>
            </c:txPr>
            <c:showLegendKey val="0"/>
            <c:showVal val="1"/>
            <c:showCatName val="1"/>
            <c:showSerName val="0"/>
            <c:showPercent val="0"/>
            <c:showBubbleSize val="0"/>
            <c:separator>
</c:separator>
            <c:showLeaderLines val="1"/>
          </c:dLbls>
          <c:cat>
            <c:strRef>
              <c:f>Awards!$C$44:$C$45</c:f>
              <c:strCache>
                <c:ptCount val="2"/>
                <c:pt idx="0">
                  <c:v>Yes</c:v>
                </c:pt>
                <c:pt idx="1">
                  <c:v>No</c:v>
                </c:pt>
              </c:strCache>
            </c:strRef>
          </c:cat>
          <c:val>
            <c:numRef>
              <c:f>Awards!$D$44:$D$45</c:f>
              <c:numCache>
                <c:formatCode>General</c:formatCode>
                <c:ptCount val="2"/>
                <c:pt idx="0">
                  <c:v>22.0</c:v>
                </c:pt>
                <c:pt idx="1">
                  <c:v>13.0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'\\main.oecd.org\sdataGOV\Data\PUM\Gov\Innovation Service Delivery\Observatory\Conference2016\Chile baseline study\02 Baseline report\02 Chapters A+M - Cristina\[SHRM for Chile 2.xlsx]12.2 Q132-Q132a, b, c, d, e'!$W$46</c:f>
              <c:strCache>
                <c:ptCount val="1"/>
                <c:pt idx="0">
                  <c:v>Winning innovations</c:v>
                </c:pt>
              </c:strCache>
            </c:strRef>
          </c:tx>
          <c:invertIfNegative val="0"/>
          <c:cat>
            <c:strRef>
              <c:f>'\\main.oecd.org\sdataGOV\Data\PUM\Gov\Innovation Service Delivery\Observatory\Conference2016\Chile baseline study\02 Baseline report\02 Chapters A+M - Cristina\[SHRM for Chile 2.xlsx]12.2 Q132-Q132a, b, c, d, e'!$V$47:$V$51</c:f>
              <c:strCache>
                <c:ptCount val="5"/>
                <c:pt idx="0">
                  <c:v>Shared publicly</c:v>
                </c:pt>
                <c:pt idx="1">
                  <c:v>Held in a data-base</c:v>
                </c:pt>
                <c:pt idx="2">
                  <c:v>Transformed into case studies for learning material</c:v>
                </c:pt>
                <c:pt idx="3">
                  <c:v>Replicated in other public institutions</c:v>
                </c:pt>
                <c:pt idx="4">
                  <c:v>Other</c:v>
                </c:pt>
              </c:strCache>
            </c:strRef>
          </c:cat>
          <c:val>
            <c:numRef>
              <c:f>'\\main.oecd.org\sdataGOV\Data\PUM\Gov\Innovation Service Delivery\Observatory\Conference2016\Chile baseline study\02 Baseline report\02 Chapters A+M - Cristina\[SHRM for Chile 2.xlsx]12.2 Q132-Q132a, b, c, d, e'!$W$47:$W$51</c:f>
              <c:numCache>
                <c:formatCode>General</c:formatCode>
                <c:ptCount val="5"/>
                <c:pt idx="0">
                  <c:v>20.0</c:v>
                </c:pt>
                <c:pt idx="1">
                  <c:v>7.0</c:v>
                </c:pt>
                <c:pt idx="2">
                  <c:v>5.0</c:v>
                </c:pt>
                <c:pt idx="3">
                  <c:v>4.0</c:v>
                </c:pt>
                <c:pt idx="4">
                  <c:v>1.0</c:v>
                </c:pt>
              </c:numCache>
            </c:numRef>
          </c:val>
        </c:ser>
        <c:ser>
          <c:idx val="1"/>
          <c:order val="1"/>
          <c:tx>
            <c:strRef>
              <c:f>'\\main.oecd.org\sdataGOV\Data\PUM\Gov\Innovation Service Delivery\Observatory\Conference2016\Chile baseline study\02 Baseline report\02 Chapters A+M - Cristina\[SHRM for Chile 2.xlsx]12.2 Q132-Q132a, b, c, d, e'!$X$46</c:f>
              <c:strCache>
                <c:ptCount val="1"/>
                <c:pt idx="0">
                  <c:v>Shortlisted innovations </c:v>
                </c:pt>
              </c:strCache>
            </c:strRef>
          </c:tx>
          <c:invertIfNegative val="0"/>
          <c:cat>
            <c:strRef>
              <c:f>'\\main.oecd.org\sdataGOV\Data\PUM\Gov\Innovation Service Delivery\Observatory\Conference2016\Chile baseline study\02 Baseline report\02 Chapters A+M - Cristina\[SHRM for Chile 2.xlsx]12.2 Q132-Q132a, b, c, d, e'!$V$47:$V$51</c:f>
              <c:strCache>
                <c:ptCount val="5"/>
                <c:pt idx="0">
                  <c:v>Shared publicly</c:v>
                </c:pt>
                <c:pt idx="1">
                  <c:v>Held in a data-base</c:v>
                </c:pt>
                <c:pt idx="2">
                  <c:v>Transformed into case studies for learning material</c:v>
                </c:pt>
                <c:pt idx="3">
                  <c:v>Replicated in other public institutions</c:v>
                </c:pt>
                <c:pt idx="4">
                  <c:v>Other</c:v>
                </c:pt>
              </c:strCache>
            </c:strRef>
          </c:cat>
          <c:val>
            <c:numRef>
              <c:f>'\\main.oecd.org\sdataGOV\Data\PUM\Gov\Innovation Service Delivery\Observatory\Conference2016\Chile baseline study\02 Baseline report\02 Chapters A+M - Cristina\[SHRM for Chile 2.xlsx]12.2 Q132-Q132a, b, c, d, e'!$X$47:$X$51</c:f>
              <c:numCache>
                <c:formatCode>General</c:formatCode>
                <c:ptCount val="5"/>
                <c:pt idx="0">
                  <c:v>10.0</c:v>
                </c:pt>
                <c:pt idx="1">
                  <c:v>3.0</c:v>
                </c:pt>
                <c:pt idx="2">
                  <c:v>2.0</c:v>
                </c:pt>
                <c:pt idx="3">
                  <c:v>2.0</c:v>
                </c:pt>
                <c:pt idx="4">
                  <c:v>2.0</c:v>
                </c:pt>
              </c:numCache>
            </c:numRef>
          </c:val>
        </c:ser>
        <c:dLbls>
          <c:showLegendKey val="0"/>
          <c:showVal val="0"/>
          <c:showCatName val="0"/>
          <c:showSerName val="0"/>
          <c:showPercent val="0"/>
          <c:showBubbleSize val="0"/>
        </c:dLbls>
        <c:gapWidth val="75"/>
        <c:overlap val="-25"/>
        <c:axId val="-2132929720"/>
        <c:axId val="-2132926808"/>
      </c:barChart>
      <c:catAx>
        <c:axId val="-2132929720"/>
        <c:scaling>
          <c:orientation val="minMax"/>
        </c:scaling>
        <c:delete val="0"/>
        <c:axPos val="b"/>
        <c:majorTickMark val="none"/>
        <c:minorTickMark val="none"/>
        <c:tickLblPos val="nextTo"/>
        <c:crossAx val="-2132926808"/>
        <c:crosses val="autoZero"/>
        <c:auto val="1"/>
        <c:lblAlgn val="ctr"/>
        <c:lblOffset val="100"/>
        <c:noMultiLvlLbl val="0"/>
      </c:catAx>
      <c:valAx>
        <c:axId val="-2132926808"/>
        <c:scaling>
          <c:orientation val="minMax"/>
        </c:scaling>
        <c:delete val="0"/>
        <c:axPos val="l"/>
        <c:majorGridlines/>
        <c:numFmt formatCode="General" sourceLinked="1"/>
        <c:majorTickMark val="none"/>
        <c:minorTickMark val="none"/>
        <c:tickLblPos val="nextTo"/>
        <c:spPr>
          <a:ln w="9525">
            <a:noFill/>
          </a:ln>
        </c:spPr>
        <c:crossAx val="-2132929720"/>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04E65-58A2-4FAE-B583-52BC6D2AAC8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91739439-698C-4423-BD2C-3DF43D7FA3B1}">
      <dgm:prSet/>
      <dgm:spPr/>
      <dgm:t>
        <a:bodyPr/>
        <a:lstStyle/>
        <a:p>
          <a:pPr rtl="0"/>
          <a:r>
            <a:rPr lang="en-GB" b="0" dirty="0" smtClean="0">
              <a:latin typeface="Calibri" panose="020F0502020204030204" pitchFamily="34" charset="0"/>
            </a:rPr>
            <a:t>Supporting countries in securing long-term sustainability of public sector reforms through: </a:t>
          </a:r>
          <a:endParaRPr lang="en-GB" dirty="0">
            <a:latin typeface="Calibri" panose="020F0502020204030204" pitchFamily="34" charset="0"/>
          </a:endParaRPr>
        </a:p>
      </dgm:t>
    </dgm:pt>
    <dgm:pt modelId="{67A16C59-3A61-4F12-B96A-C898DB107376}" type="parTrans" cxnId="{0241C325-F8FB-48F4-A402-9CCB3F641048}">
      <dgm:prSet/>
      <dgm:spPr/>
      <dgm:t>
        <a:bodyPr/>
        <a:lstStyle/>
        <a:p>
          <a:endParaRPr lang="en-GB"/>
        </a:p>
      </dgm:t>
    </dgm:pt>
    <dgm:pt modelId="{97E79A14-D5A4-40B7-AA89-0D8788980F37}" type="sibTrans" cxnId="{0241C325-F8FB-48F4-A402-9CCB3F641048}">
      <dgm:prSet/>
      <dgm:spPr/>
      <dgm:t>
        <a:bodyPr/>
        <a:lstStyle/>
        <a:p>
          <a:endParaRPr lang="en-GB"/>
        </a:p>
      </dgm:t>
    </dgm:pt>
    <dgm:pt modelId="{8766D2D4-DA9B-4A94-AC4F-A30F80628973}">
      <dgm:prSet/>
      <dgm:spPr/>
      <dgm:t>
        <a:bodyPr/>
        <a:lstStyle/>
        <a:p>
          <a:pPr marL="57150" indent="0" rtl="0"/>
          <a:r>
            <a:rPr lang="en-GB" b="0" dirty="0" smtClean="0">
              <a:latin typeface="Calibri" panose="020F0502020204030204" pitchFamily="34" charset="0"/>
            </a:rPr>
            <a:t>Strengthening the link between international policy dialogue and national public service capacity-building efforts; </a:t>
          </a:r>
          <a:endParaRPr lang="en-GB" dirty="0">
            <a:latin typeface="Calibri" panose="020F0502020204030204" pitchFamily="34" charset="0"/>
          </a:endParaRPr>
        </a:p>
      </dgm:t>
    </dgm:pt>
    <dgm:pt modelId="{2EFB276A-6EE6-4099-8D44-69873E29F32B}" type="parTrans" cxnId="{B240BF19-F944-4CB3-9A28-33C440C28CAD}">
      <dgm:prSet/>
      <dgm:spPr/>
      <dgm:t>
        <a:bodyPr/>
        <a:lstStyle/>
        <a:p>
          <a:endParaRPr lang="en-GB"/>
        </a:p>
      </dgm:t>
    </dgm:pt>
    <dgm:pt modelId="{D0E28994-27A8-4400-B1E3-4D841B5730CA}" type="sibTrans" cxnId="{B240BF19-F944-4CB3-9A28-33C440C28CAD}">
      <dgm:prSet/>
      <dgm:spPr/>
      <dgm:t>
        <a:bodyPr/>
        <a:lstStyle/>
        <a:p>
          <a:endParaRPr lang="en-GB"/>
        </a:p>
      </dgm:t>
    </dgm:pt>
    <dgm:pt modelId="{286BF070-34DC-4F5F-954F-B643C64E04D1}">
      <dgm:prSet/>
      <dgm:spPr/>
      <dgm:t>
        <a:bodyPr/>
        <a:lstStyle/>
        <a:p>
          <a:pPr marL="57150" indent="0" rtl="0"/>
          <a:r>
            <a:rPr lang="en-GB" b="0" dirty="0" smtClean="0">
              <a:latin typeface="Calibri" panose="020F0502020204030204" pitchFamily="34" charset="0"/>
            </a:rPr>
            <a:t>Informing the OECD policy dialogue with lessons and good practices on implementation on the ground; and </a:t>
          </a:r>
          <a:endParaRPr lang="en-GB" dirty="0">
            <a:latin typeface="Calibri" panose="020F0502020204030204" pitchFamily="34" charset="0"/>
          </a:endParaRPr>
        </a:p>
      </dgm:t>
    </dgm:pt>
    <dgm:pt modelId="{EE60DB1C-563A-4A76-8198-F1897AA34A0E}" type="parTrans" cxnId="{576887E2-4205-4456-B358-004A35951421}">
      <dgm:prSet/>
      <dgm:spPr/>
      <dgm:t>
        <a:bodyPr/>
        <a:lstStyle/>
        <a:p>
          <a:endParaRPr lang="en-GB"/>
        </a:p>
      </dgm:t>
    </dgm:pt>
    <dgm:pt modelId="{63463A22-E8C4-4BA1-83BC-8D6829250995}" type="sibTrans" cxnId="{576887E2-4205-4456-B358-004A35951421}">
      <dgm:prSet/>
      <dgm:spPr/>
      <dgm:t>
        <a:bodyPr/>
        <a:lstStyle/>
        <a:p>
          <a:endParaRPr lang="en-GB"/>
        </a:p>
      </dgm:t>
    </dgm:pt>
    <dgm:pt modelId="{7A805AEA-85E5-400A-BD5B-BE978C7B3663}">
      <dgm:prSet/>
      <dgm:spPr/>
      <dgm:t>
        <a:bodyPr/>
        <a:lstStyle/>
        <a:p>
          <a:pPr marL="57150" indent="0" rtl="0"/>
          <a:r>
            <a:rPr lang="en-GB" b="0" dirty="0" smtClean="0">
              <a:latin typeface="Calibri" panose="020F0502020204030204" pitchFamily="34" charset="0"/>
            </a:rPr>
            <a:t>Supporting exchange among national schools of government on current policy priorities and capacity-building, policy implementation and research needs. </a:t>
          </a:r>
          <a:endParaRPr lang="en-GB" dirty="0">
            <a:latin typeface="Calibri" panose="020F0502020204030204" pitchFamily="34" charset="0"/>
          </a:endParaRPr>
        </a:p>
      </dgm:t>
    </dgm:pt>
    <dgm:pt modelId="{092D9D6A-1158-4CB3-8961-68452EA60448}" type="parTrans" cxnId="{FFE20C6E-A1B9-4BD0-8021-820A131F07E0}">
      <dgm:prSet/>
      <dgm:spPr/>
      <dgm:t>
        <a:bodyPr/>
        <a:lstStyle/>
        <a:p>
          <a:endParaRPr lang="en-GB"/>
        </a:p>
      </dgm:t>
    </dgm:pt>
    <dgm:pt modelId="{C3820175-9F6F-461D-A4B4-0063CEC16407}" type="sibTrans" cxnId="{FFE20C6E-A1B9-4BD0-8021-820A131F07E0}">
      <dgm:prSet/>
      <dgm:spPr/>
      <dgm:t>
        <a:bodyPr/>
        <a:lstStyle/>
        <a:p>
          <a:endParaRPr lang="en-GB"/>
        </a:p>
      </dgm:t>
    </dgm:pt>
    <dgm:pt modelId="{8C96C6D4-C0BC-4A94-BF9D-37755734F4A1}">
      <dgm:prSet/>
      <dgm:spPr/>
      <dgm:t>
        <a:bodyPr/>
        <a:lstStyle/>
        <a:p>
          <a:pPr marL="57150" indent="0" rtl="0"/>
          <a:endParaRPr lang="en-GB" dirty="0">
            <a:latin typeface="Calibri" panose="020F0502020204030204" pitchFamily="34" charset="0"/>
          </a:endParaRPr>
        </a:p>
      </dgm:t>
    </dgm:pt>
    <dgm:pt modelId="{1CDCB747-FC9D-4698-AB6D-7BF692CE630D}" type="parTrans" cxnId="{2B83DAFF-206C-4E20-A83C-4746589368D3}">
      <dgm:prSet/>
      <dgm:spPr/>
      <dgm:t>
        <a:bodyPr/>
        <a:lstStyle/>
        <a:p>
          <a:endParaRPr lang="en-GB"/>
        </a:p>
      </dgm:t>
    </dgm:pt>
    <dgm:pt modelId="{2E55F0AD-72BB-4ADC-B30E-45BFCBB5B12F}" type="sibTrans" cxnId="{2B83DAFF-206C-4E20-A83C-4746589368D3}">
      <dgm:prSet/>
      <dgm:spPr/>
      <dgm:t>
        <a:bodyPr/>
        <a:lstStyle/>
        <a:p>
          <a:endParaRPr lang="en-GB"/>
        </a:p>
      </dgm:t>
    </dgm:pt>
    <dgm:pt modelId="{19A8E2FC-0436-4352-AEC5-63162BCDF067}">
      <dgm:prSet/>
      <dgm:spPr/>
      <dgm:t>
        <a:bodyPr/>
        <a:lstStyle/>
        <a:p>
          <a:pPr marL="57150" indent="0" rtl="0"/>
          <a:endParaRPr lang="en-GB" dirty="0">
            <a:latin typeface="Calibri" panose="020F0502020204030204" pitchFamily="34" charset="0"/>
          </a:endParaRPr>
        </a:p>
      </dgm:t>
    </dgm:pt>
    <dgm:pt modelId="{8143F92D-9468-4E6A-A3D7-DA345500E8B1}" type="parTrans" cxnId="{E0CC877F-3628-40BD-9214-D737A4187F23}">
      <dgm:prSet/>
      <dgm:spPr/>
      <dgm:t>
        <a:bodyPr/>
        <a:lstStyle/>
        <a:p>
          <a:endParaRPr lang="en-GB"/>
        </a:p>
      </dgm:t>
    </dgm:pt>
    <dgm:pt modelId="{2D4AE4AE-F64C-4E37-B6B0-6817728A8122}" type="sibTrans" cxnId="{E0CC877F-3628-40BD-9214-D737A4187F23}">
      <dgm:prSet/>
      <dgm:spPr/>
      <dgm:t>
        <a:bodyPr/>
        <a:lstStyle/>
        <a:p>
          <a:endParaRPr lang="en-GB"/>
        </a:p>
      </dgm:t>
    </dgm:pt>
    <dgm:pt modelId="{C815598F-8EF1-4D74-9C39-9B340C7F1A1C}">
      <dgm:prSet/>
      <dgm:spPr/>
      <dgm:t>
        <a:bodyPr/>
        <a:lstStyle/>
        <a:p>
          <a:pPr marL="57150" indent="0" rtl="0"/>
          <a:endParaRPr lang="en-GB" dirty="0">
            <a:latin typeface="Calibri" panose="020F0502020204030204" pitchFamily="34" charset="0"/>
          </a:endParaRPr>
        </a:p>
      </dgm:t>
    </dgm:pt>
    <dgm:pt modelId="{9358F8FA-3F36-46EA-991D-FB427F55E42D}" type="parTrans" cxnId="{34658D84-8A98-4382-B99E-4432B114874E}">
      <dgm:prSet/>
      <dgm:spPr/>
      <dgm:t>
        <a:bodyPr/>
        <a:lstStyle/>
        <a:p>
          <a:endParaRPr lang="en-GB"/>
        </a:p>
      </dgm:t>
    </dgm:pt>
    <dgm:pt modelId="{55119F7D-D80F-445F-99D8-09C8E2A43ECF}" type="sibTrans" cxnId="{34658D84-8A98-4382-B99E-4432B114874E}">
      <dgm:prSet/>
      <dgm:spPr/>
      <dgm:t>
        <a:bodyPr/>
        <a:lstStyle/>
        <a:p>
          <a:endParaRPr lang="en-GB"/>
        </a:p>
      </dgm:t>
    </dgm:pt>
    <dgm:pt modelId="{CCA823BB-E8A6-49BE-BE26-36C4152603D4}">
      <dgm:prSet/>
      <dgm:spPr/>
      <dgm:t>
        <a:bodyPr/>
        <a:lstStyle/>
        <a:p>
          <a:pPr marL="57150" indent="0" rtl="0"/>
          <a:r>
            <a:rPr lang="en-GB" dirty="0" smtClean="0">
              <a:solidFill>
                <a:schemeClr val="tx1"/>
              </a:solidFill>
              <a:latin typeface="Calibri" panose="020F0502020204030204" pitchFamily="34" charset="0"/>
            </a:rPr>
            <a:t>“National Schools of government: Building Civil Service Capacity” (2016 Report)</a:t>
          </a:r>
          <a:endParaRPr lang="en-GB" dirty="0">
            <a:latin typeface="Calibri" panose="020F0502020204030204" pitchFamily="34" charset="0"/>
          </a:endParaRPr>
        </a:p>
      </dgm:t>
    </dgm:pt>
    <dgm:pt modelId="{36EFD8FA-0B81-412D-BDA7-6330DAE8B8CD}" type="parTrans" cxnId="{3713CACE-9F7B-4729-B080-9DFB9BA57239}">
      <dgm:prSet/>
      <dgm:spPr/>
    </dgm:pt>
    <dgm:pt modelId="{5DB08064-1B4F-4808-9CB9-489285B3CBB7}" type="sibTrans" cxnId="{3713CACE-9F7B-4729-B080-9DFB9BA57239}">
      <dgm:prSet/>
      <dgm:spPr/>
    </dgm:pt>
    <dgm:pt modelId="{F1754BEA-87EC-4539-8F47-1495AAE7634D}">
      <dgm:prSet/>
      <dgm:spPr/>
      <dgm:t>
        <a:bodyPr/>
        <a:lstStyle/>
        <a:p>
          <a:pPr marL="57150" indent="0" rtl="0"/>
          <a:endParaRPr lang="en-GB" dirty="0">
            <a:latin typeface="Calibri" panose="020F0502020204030204" pitchFamily="34" charset="0"/>
          </a:endParaRPr>
        </a:p>
      </dgm:t>
    </dgm:pt>
    <dgm:pt modelId="{E8AED5FF-FA1C-4165-AF50-D53CD8A51CDF}" type="parTrans" cxnId="{6B8BB6D9-9A1C-4A33-8307-0D02DF3C6F97}">
      <dgm:prSet/>
      <dgm:spPr/>
    </dgm:pt>
    <dgm:pt modelId="{F7D3867F-FF4C-4CE8-AC59-63D21D14C83B}" type="sibTrans" cxnId="{6B8BB6D9-9A1C-4A33-8307-0D02DF3C6F97}">
      <dgm:prSet/>
      <dgm:spPr/>
    </dgm:pt>
    <dgm:pt modelId="{871F0BEA-459D-4A0E-8DA4-3C74C8E74474}">
      <dgm:prSet/>
      <dgm:spPr/>
      <dgm:t>
        <a:bodyPr/>
        <a:lstStyle/>
        <a:p>
          <a:pPr marL="0" indent="361950" rtl="0">
            <a:tabLst>
              <a:tab pos="361950" algn="l"/>
            </a:tabLst>
          </a:pPr>
          <a:r>
            <a:rPr lang="en-GB" b="1" dirty="0" smtClean="0">
              <a:latin typeface="Calibri" panose="020F0502020204030204" pitchFamily="34" charset="0"/>
            </a:rPr>
            <a:t>	Objective: </a:t>
          </a:r>
          <a:r>
            <a:rPr lang="en-GB" b="0" dirty="0" smtClean="0">
              <a:latin typeface="Calibri" panose="020F0502020204030204" pitchFamily="34" charset="0"/>
            </a:rPr>
            <a:t>to support policy dialogue across OECD and partner countries on the role of the Schools of Government in 1) </a:t>
          </a:r>
          <a:r>
            <a:rPr lang="en-GB" dirty="0" smtClean="0">
              <a:latin typeface="Calibri" panose="020F0502020204030204" pitchFamily="34" charset="0"/>
            </a:rPr>
            <a:t>shaping and supporting the implementation of the governmental agenda  ;  2) developing necessary skills of public servants to respond to government priorities and citizen expectations.</a:t>
          </a:r>
          <a:endParaRPr lang="en-GB" dirty="0">
            <a:latin typeface="Calibri" panose="020F0502020204030204" pitchFamily="34" charset="0"/>
          </a:endParaRPr>
        </a:p>
      </dgm:t>
    </dgm:pt>
    <dgm:pt modelId="{811DC297-6F61-4135-A9FC-104B1BFDF19B}" type="parTrans" cxnId="{BC298667-9CD0-4973-B615-1282845F0CF2}">
      <dgm:prSet/>
      <dgm:spPr/>
    </dgm:pt>
    <dgm:pt modelId="{6A2A625C-B1AB-4ED7-95AD-B46AF2934CB4}" type="sibTrans" cxnId="{BC298667-9CD0-4973-B615-1282845F0CF2}">
      <dgm:prSet/>
      <dgm:spPr/>
    </dgm:pt>
    <dgm:pt modelId="{3B6CE89E-3EEC-4AE2-A5B8-A9B661EF479D}" type="pres">
      <dgm:prSet presAssocID="{56004E65-58A2-4FAE-B583-52BC6D2AAC8A}" presName="linear" presStyleCnt="0">
        <dgm:presLayoutVars>
          <dgm:animLvl val="lvl"/>
          <dgm:resizeHandles val="exact"/>
        </dgm:presLayoutVars>
      </dgm:prSet>
      <dgm:spPr/>
      <dgm:t>
        <a:bodyPr/>
        <a:lstStyle/>
        <a:p>
          <a:endParaRPr lang="en-GB"/>
        </a:p>
      </dgm:t>
    </dgm:pt>
    <dgm:pt modelId="{A3F65337-BD7C-4524-AD57-C849FB5C0A25}" type="pres">
      <dgm:prSet presAssocID="{91739439-698C-4423-BD2C-3DF43D7FA3B1}" presName="parentText" presStyleLbl="node1" presStyleIdx="0" presStyleCnt="1" custScaleY="29940">
        <dgm:presLayoutVars>
          <dgm:chMax val="0"/>
          <dgm:bulletEnabled val="1"/>
        </dgm:presLayoutVars>
      </dgm:prSet>
      <dgm:spPr/>
      <dgm:t>
        <a:bodyPr/>
        <a:lstStyle/>
        <a:p>
          <a:endParaRPr lang="en-GB"/>
        </a:p>
      </dgm:t>
    </dgm:pt>
    <dgm:pt modelId="{6B9D7B23-ECD2-481A-B2B6-9279CF32FFCB}" type="pres">
      <dgm:prSet presAssocID="{91739439-698C-4423-BD2C-3DF43D7FA3B1}" presName="childText" presStyleLbl="revTx" presStyleIdx="0" presStyleCnt="1" custScaleX="67806" custScaleY="51419" custLinFactNeighborX="16103" custLinFactNeighborY="3929">
        <dgm:presLayoutVars>
          <dgm:bulletEnabled val="1"/>
        </dgm:presLayoutVars>
      </dgm:prSet>
      <dgm:spPr/>
      <dgm:t>
        <a:bodyPr/>
        <a:lstStyle/>
        <a:p>
          <a:endParaRPr lang="en-GB"/>
        </a:p>
      </dgm:t>
    </dgm:pt>
  </dgm:ptLst>
  <dgm:cxnLst>
    <dgm:cxn modelId="{BC298667-9CD0-4973-B615-1282845F0CF2}" srcId="{CCA823BB-E8A6-49BE-BE26-36C4152603D4}" destId="{871F0BEA-459D-4A0E-8DA4-3C74C8E74474}" srcOrd="0" destOrd="0" parTransId="{811DC297-6F61-4135-A9FC-104B1BFDF19B}" sibTransId="{6A2A625C-B1AB-4ED7-95AD-B46AF2934CB4}"/>
    <dgm:cxn modelId="{F069FF21-1C7D-4A01-9022-8CF2432EB35C}" type="presOf" srcId="{286BF070-34DC-4F5F-954F-B643C64E04D1}" destId="{6B9D7B23-ECD2-481A-B2B6-9279CF32FFCB}" srcOrd="0" destOrd="3" presId="urn:microsoft.com/office/officeart/2005/8/layout/vList2"/>
    <dgm:cxn modelId="{34658D84-8A98-4382-B99E-4432B114874E}" srcId="{91739439-698C-4423-BD2C-3DF43D7FA3B1}" destId="{C815598F-8EF1-4D74-9C39-9B340C7F1A1C}" srcOrd="4" destOrd="0" parTransId="{9358F8FA-3F36-46EA-991D-FB427F55E42D}" sibTransId="{55119F7D-D80F-445F-99D8-09C8E2A43ECF}"/>
    <dgm:cxn modelId="{9AA45CD4-D41B-4AE3-98E1-C5AEDC6FD2AA}" type="presOf" srcId="{7A805AEA-85E5-400A-BD5B-BE978C7B3663}" destId="{6B9D7B23-ECD2-481A-B2B6-9279CF32FFCB}" srcOrd="0" destOrd="5" presId="urn:microsoft.com/office/officeart/2005/8/layout/vList2"/>
    <dgm:cxn modelId="{ABEE213F-1DB4-4F49-9B7E-B172B0065479}" type="presOf" srcId="{56004E65-58A2-4FAE-B583-52BC6D2AAC8A}" destId="{3B6CE89E-3EEC-4AE2-A5B8-A9B661EF479D}" srcOrd="0" destOrd="0" presId="urn:microsoft.com/office/officeart/2005/8/layout/vList2"/>
    <dgm:cxn modelId="{0241C325-F8FB-48F4-A402-9CCB3F641048}" srcId="{56004E65-58A2-4FAE-B583-52BC6D2AAC8A}" destId="{91739439-698C-4423-BD2C-3DF43D7FA3B1}" srcOrd="0" destOrd="0" parTransId="{67A16C59-3A61-4F12-B96A-C898DB107376}" sibTransId="{97E79A14-D5A4-40B7-AA89-0D8788980F37}"/>
    <dgm:cxn modelId="{576887E2-4205-4456-B358-004A35951421}" srcId="{91739439-698C-4423-BD2C-3DF43D7FA3B1}" destId="{286BF070-34DC-4F5F-954F-B643C64E04D1}" srcOrd="3" destOrd="0" parTransId="{EE60DB1C-563A-4A76-8198-F1897AA34A0E}" sibTransId="{63463A22-E8C4-4BA1-83BC-8D6829250995}"/>
    <dgm:cxn modelId="{B240BF19-F944-4CB3-9A28-33C440C28CAD}" srcId="{91739439-698C-4423-BD2C-3DF43D7FA3B1}" destId="{8766D2D4-DA9B-4A94-AC4F-A30F80628973}" srcOrd="1" destOrd="0" parTransId="{2EFB276A-6EE6-4099-8D44-69873E29F32B}" sibTransId="{D0E28994-27A8-4400-B1E3-4D841B5730CA}"/>
    <dgm:cxn modelId="{0EC5FB15-9B26-4FB2-8633-9B19AFDE501C}" type="presOf" srcId="{C815598F-8EF1-4D74-9C39-9B340C7F1A1C}" destId="{6B9D7B23-ECD2-481A-B2B6-9279CF32FFCB}" srcOrd="0" destOrd="4" presId="urn:microsoft.com/office/officeart/2005/8/layout/vList2"/>
    <dgm:cxn modelId="{FFE20C6E-A1B9-4BD0-8021-820A131F07E0}" srcId="{91739439-698C-4423-BD2C-3DF43D7FA3B1}" destId="{7A805AEA-85E5-400A-BD5B-BE978C7B3663}" srcOrd="5" destOrd="0" parTransId="{092D9D6A-1158-4CB3-8961-68452EA60448}" sibTransId="{C3820175-9F6F-461D-A4B4-0063CEC16407}"/>
    <dgm:cxn modelId="{6B8BB6D9-9A1C-4A33-8307-0D02DF3C6F97}" srcId="{91739439-698C-4423-BD2C-3DF43D7FA3B1}" destId="{F1754BEA-87EC-4539-8F47-1495AAE7634D}" srcOrd="6" destOrd="0" parTransId="{E8AED5FF-FA1C-4165-AF50-D53CD8A51CDF}" sibTransId="{F7D3867F-FF4C-4CE8-AC59-63D21D14C83B}"/>
    <dgm:cxn modelId="{126C91F6-3DDD-4CEF-9D8F-3FEDB8532778}" type="presOf" srcId="{8766D2D4-DA9B-4A94-AC4F-A30F80628973}" destId="{6B9D7B23-ECD2-481A-B2B6-9279CF32FFCB}" srcOrd="0" destOrd="1" presId="urn:microsoft.com/office/officeart/2005/8/layout/vList2"/>
    <dgm:cxn modelId="{2D99B45F-F3B6-4714-8FE5-5C9E5B93844F}" type="presOf" srcId="{8C96C6D4-C0BC-4A94-BF9D-37755734F4A1}" destId="{6B9D7B23-ECD2-481A-B2B6-9279CF32FFCB}" srcOrd="0" destOrd="0" presId="urn:microsoft.com/office/officeart/2005/8/layout/vList2"/>
    <dgm:cxn modelId="{6C186A6C-FD46-4E80-A01B-526F210F0FE1}" type="presOf" srcId="{F1754BEA-87EC-4539-8F47-1495AAE7634D}" destId="{6B9D7B23-ECD2-481A-B2B6-9279CF32FFCB}" srcOrd="0" destOrd="6" presId="urn:microsoft.com/office/officeart/2005/8/layout/vList2"/>
    <dgm:cxn modelId="{57202721-D954-4137-B910-66B469CEBE87}" type="presOf" srcId="{CCA823BB-E8A6-49BE-BE26-36C4152603D4}" destId="{6B9D7B23-ECD2-481A-B2B6-9279CF32FFCB}" srcOrd="0" destOrd="7" presId="urn:microsoft.com/office/officeart/2005/8/layout/vList2"/>
    <dgm:cxn modelId="{75124A10-D607-46D1-9BBB-0050B185BD5E}" type="presOf" srcId="{91739439-698C-4423-BD2C-3DF43D7FA3B1}" destId="{A3F65337-BD7C-4524-AD57-C849FB5C0A25}" srcOrd="0" destOrd="0" presId="urn:microsoft.com/office/officeart/2005/8/layout/vList2"/>
    <dgm:cxn modelId="{3238F8EE-57D0-43DF-8356-AB1AB135CD91}" type="presOf" srcId="{871F0BEA-459D-4A0E-8DA4-3C74C8E74474}" destId="{6B9D7B23-ECD2-481A-B2B6-9279CF32FFCB}" srcOrd="0" destOrd="8" presId="urn:microsoft.com/office/officeart/2005/8/layout/vList2"/>
    <dgm:cxn modelId="{BB0E6382-383E-4B07-9FF5-B9057BF8E8E8}" type="presOf" srcId="{19A8E2FC-0436-4352-AEC5-63162BCDF067}" destId="{6B9D7B23-ECD2-481A-B2B6-9279CF32FFCB}" srcOrd="0" destOrd="2" presId="urn:microsoft.com/office/officeart/2005/8/layout/vList2"/>
    <dgm:cxn modelId="{3713CACE-9F7B-4729-B080-9DFB9BA57239}" srcId="{91739439-698C-4423-BD2C-3DF43D7FA3B1}" destId="{CCA823BB-E8A6-49BE-BE26-36C4152603D4}" srcOrd="7" destOrd="0" parTransId="{36EFD8FA-0B81-412D-BDA7-6330DAE8B8CD}" sibTransId="{5DB08064-1B4F-4808-9CB9-489285B3CBB7}"/>
    <dgm:cxn modelId="{E0CC877F-3628-40BD-9214-D737A4187F23}" srcId="{91739439-698C-4423-BD2C-3DF43D7FA3B1}" destId="{19A8E2FC-0436-4352-AEC5-63162BCDF067}" srcOrd="2" destOrd="0" parTransId="{8143F92D-9468-4E6A-A3D7-DA345500E8B1}" sibTransId="{2D4AE4AE-F64C-4E37-B6B0-6817728A8122}"/>
    <dgm:cxn modelId="{2B83DAFF-206C-4E20-A83C-4746589368D3}" srcId="{91739439-698C-4423-BD2C-3DF43D7FA3B1}" destId="{8C96C6D4-C0BC-4A94-BF9D-37755734F4A1}" srcOrd="0" destOrd="0" parTransId="{1CDCB747-FC9D-4698-AB6D-7BF692CE630D}" sibTransId="{2E55F0AD-72BB-4ADC-B30E-45BFCBB5B12F}"/>
    <dgm:cxn modelId="{54199138-2C93-49A6-A25F-97AEA740AC78}" type="presParOf" srcId="{3B6CE89E-3EEC-4AE2-A5B8-A9B661EF479D}" destId="{A3F65337-BD7C-4524-AD57-C849FB5C0A25}" srcOrd="0" destOrd="0" presId="urn:microsoft.com/office/officeart/2005/8/layout/vList2"/>
    <dgm:cxn modelId="{DDD2E825-C7C0-4CB4-B3F1-B5DD77F1AB32}" type="presParOf" srcId="{3B6CE89E-3EEC-4AE2-A5B8-A9B661EF479D}" destId="{6B9D7B23-ECD2-481A-B2B6-9279CF32FFC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3AA56-D55C-4A16-9D65-546FE358FD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3635D4E1-801B-4F7A-9D87-7CA65359110E}">
      <dgm:prSet phldrT="[Text]" custT="1"/>
      <dgm:spPr/>
      <dgm:t>
        <a:bodyPr/>
        <a:lstStyle/>
        <a:p>
          <a:r>
            <a:rPr lang="en-GB" sz="1400" dirty="0" smtClean="0">
              <a:latin typeface="Calibri" panose="020F0502020204030204" pitchFamily="34" charset="0"/>
            </a:rPr>
            <a:t>Public finances and economics</a:t>
          </a:r>
          <a:endParaRPr lang="en-GB" sz="1400" dirty="0">
            <a:latin typeface="Calibri" panose="020F0502020204030204" pitchFamily="34" charset="0"/>
          </a:endParaRPr>
        </a:p>
      </dgm:t>
    </dgm:pt>
    <dgm:pt modelId="{DA459DEB-B0A0-4F68-8CF9-9CC8CBBE7DE0}" type="parTrans" cxnId="{EE21C438-4387-44E1-8F96-7BC5734380C2}">
      <dgm:prSet/>
      <dgm:spPr/>
      <dgm:t>
        <a:bodyPr/>
        <a:lstStyle/>
        <a:p>
          <a:endParaRPr lang="en-GB">
            <a:latin typeface="Calibri" panose="020F0502020204030204" pitchFamily="34" charset="0"/>
          </a:endParaRPr>
        </a:p>
      </dgm:t>
    </dgm:pt>
    <dgm:pt modelId="{CEC00990-65BB-42E2-92CE-D1563B29B5B8}" type="sibTrans" cxnId="{EE21C438-4387-44E1-8F96-7BC5734380C2}">
      <dgm:prSet/>
      <dgm:spPr/>
      <dgm:t>
        <a:bodyPr/>
        <a:lstStyle/>
        <a:p>
          <a:endParaRPr lang="en-GB">
            <a:latin typeface="Calibri" panose="020F0502020204030204" pitchFamily="34" charset="0"/>
          </a:endParaRPr>
        </a:p>
      </dgm:t>
    </dgm:pt>
    <dgm:pt modelId="{3371A508-905F-4A20-8F72-EDFA1EEE67D3}">
      <dgm:prSet phldrT="[Text]" custT="1"/>
      <dgm:spPr/>
      <dgm:t>
        <a:bodyPr/>
        <a:lstStyle/>
        <a:p>
          <a:r>
            <a:rPr lang="en-GB" sz="1400" dirty="0" smtClean="0">
              <a:latin typeface="Calibri" panose="020F0502020204030204" pitchFamily="34" charset="0"/>
            </a:rPr>
            <a:t>Public employment</a:t>
          </a:r>
          <a:endParaRPr lang="en-GB" sz="1400" dirty="0">
            <a:latin typeface="Calibri" panose="020F0502020204030204" pitchFamily="34" charset="0"/>
          </a:endParaRPr>
        </a:p>
      </dgm:t>
    </dgm:pt>
    <dgm:pt modelId="{B14949A5-CD70-4347-A186-56257369DC1B}" type="parTrans" cxnId="{4F8547BC-7A4A-4AEB-A5C5-E110EA15D48E}">
      <dgm:prSet/>
      <dgm:spPr/>
      <dgm:t>
        <a:bodyPr/>
        <a:lstStyle/>
        <a:p>
          <a:endParaRPr lang="en-GB">
            <a:latin typeface="Calibri" panose="020F0502020204030204" pitchFamily="34" charset="0"/>
          </a:endParaRPr>
        </a:p>
      </dgm:t>
    </dgm:pt>
    <dgm:pt modelId="{C18B33D8-01F5-4938-B7C0-B5C2AF0463A0}" type="sibTrans" cxnId="{4F8547BC-7A4A-4AEB-A5C5-E110EA15D48E}">
      <dgm:prSet/>
      <dgm:spPr/>
      <dgm:t>
        <a:bodyPr/>
        <a:lstStyle/>
        <a:p>
          <a:endParaRPr lang="en-GB">
            <a:latin typeface="Calibri" panose="020F0502020204030204" pitchFamily="34" charset="0"/>
          </a:endParaRPr>
        </a:p>
      </dgm:t>
    </dgm:pt>
    <dgm:pt modelId="{E0224533-5D98-4394-9FCC-E3BD64100373}">
      <dgm:prSet phldrT="[Text]" custT="1"/>
      <dgm:spPr/>
      <dgm:t>
        <a:bodyPr/>
        <a:lstStyle/>
        <a:p>
          <a:r>
            <a:rPr lang="en-GB" sz="1400" dirty="0" smtClean="0">
              <a:solidFill>
                <a:srgbClr val="92D050"/>
              </a:solidFill>
              <a:latin typeface="Calibri" panose="020F0502020204030204" pitchFamily="34" charset="0"/>
            </a:rPr>
            <a:t>Centres of Government (</a:t>
          </a:r>
          <a:r>
            <a:rPr lang="en-GB" sz="1400" dirty="0" err="1" smtClean="0">
              <a:solidFill>
                <a:srgbClr val="92D050"/>
              </a:solidFill>
              <a:latin typeface="Calibri" panose="020F0502020204030204" pitchFamily="34" charset="0"/>
            </a:rPr>
            <a:t>CoG</a:t>
          </a:r>
          <a:r>
            <a:rPr lang="en-GB" sz="1400" dirty="0" smtClean="0">
              <a:solidFill>
                <a:srgbClr val="92D050"/>
              </a:solidFill>
              <a:latin typeface="Calibri" panose="020F0502020204030204" pitchFamily="34" charset="0"/>
            </a:rPr>
            <a:t>)</a:t>
          </a:r>
          <a:endParaRPr lang="en-GB" sz="1400" dirty="0">
            <a:solidFill>
              <a:srgbClr val="92D050"/>
            </a:solidFill>
            <a:latin typeface="Calibri" panose="020F0502020204030204" pitchFamily="34" charset="0"/>
          </a:endParaRPr>
        </a:p>
      </dgm:t>
    </dgm:pt>
    <dgm:pt modelId="{5791B2B0-17C1-4D80-B100-D6FB7B621DF5}" type="parTrans" cxnId="{C4F32F96-1FF1-4630-B620-0229CF5654B2}">
      <dgm:prSet/>
      <dgm:spPr/>
      <dgm:t>
        <a:bodyPr/>
        <a:lstStyle/>
        <a:p>
          <a:endParaRPr lang="en-GB">
            <a:latin typeface="Calibri" panose="020F0502020204030204" pitchFamily="34" charset="0"/>
          </a:endParaRPr>
        </a:p>
      </dgm:t>
    </dgm:pt>
    <dgm:pt modelId="{D505A398-4EFF-43E1-AC0A-0E40B89CAFEA}" type="sibTrans" cxnId="{C4F32F96-1FF1-4630-B620-0229CF5654B2}">
      <dgm:prSet/>
      <dgm:spPr/>
      <dgm:t>
        <a:bodyPr/>
        <a:lstStyle/>
        <a:p>
          <a:endParaRPr lang="en-GB">
            <a:latin typeface="Calibri" panose="020F0502020204030204" pitchFamily="34" charset="0"/>
          </a:endParaRPr>
        </a:p>
      </dgm:t>
    </dgm:pt>
    <dgm:pt modelId="{81A77DAA-2BA8-47E1-8FCC-D0282D745413}">
      <dgm:prSet custT="1"/>
      <dgm:spPr/>
      <dgm:t>
        <a:bodyPr/>
        <a:lstStyle/>
        <a:p>
          <a:r>
            <a:rPr lang="en-GB" sz="1400" dirty="0" smtClean="0">
              <a:latin typeface="Calibri" panose="020F0502020204030204" pitchFamily="34" charset="0"/>
            </a:rPr>
            <a:t>Budget practices and procedures </a:t>
          </a:r>
          <a:r>
            <a:rPr lang="en-GB" sz="1400" dirty="0" smtClean="0">
              <a:solidFill>
                <a:srgbClr val="92D050"/>
              </a:solidFill>
              <a:latin typeface="Calibri" panose="020F0502020204030204" pitchFamily="34" charset="0"/>
            </a:rPr>
            <a:t>(health budgeting)</a:t>
          </a:r>
          <a:endParaRPr lang="en-GB" sz="1400" dirty="0">
            <a:solidFill>
              <a:srgbClr val="92D050"/>
            </a:solidFill>
            <a:latin typeface="Calibri" panose="020F0502020204030204" pitchFamily="34" charset="0"/>
          </a:endParaRPr>
        </a:p>
      </dgm:t>
    </dgm:pt>
    <dgm:pt modelId="{844D1B7B-E0FD-4903-8707-209BD6FD47EE}" type="parTrans" cxnId="{4EE57D30-9D71-4A14-B8AD-C57A9AB5BF86}">
      <dgm:prSet/>
      <dgm:spPr/>
      <dgm:t>
        <a:bodyPr/>
        <a:lstStyle/>
        <a:p>
          <a:endParaRPr lang="en-GB">
            <a:latin typeface="Calibri" panose="020F0502020204030204" pitchFamily="34" charset="0"/>
          </a:endParaRPr>
        </a:p>
      </dgm:t>
    </dgm:pt>
    <dgm:pt modelId="{773442B6-BAB9-4496-AA41-077E11E41B07}" type="sibTrans" cxnId="{4EE57D30-9D71-4A14-B8AD-C57A9AB5BF86}">
      <dgm:prSet/>
      <dgm:spPr/>
      <dgm:t>
        <a:bodyPr/>
        <a:lstStyle/>
        <a:p>
          <a:endParaRPr lang="en-GB">
            <a:latin typeface="Calibri" panose="020F0502020204030204" pitchFamily="34" charset="0"/>
          </a:endParaRPr>
        </a:p>
      </dgm:t>
    </dgm:pt>
    <dgm:pt modelId="{48E34FE9-D9E8-42E4-A385-F1B465EA6EB8}">
      <dgm:prSet custT="1"/>
      <dgm:spPr/>
      <dgm:t>
        <a:bodyPr/>
        <a:lstStyle/>
        <a:p>
          <a:r>
            <a:rPr lang="en-GB" sz="1400" dirty="0" smtClean="0">
              <a:solidFill>
                <a:schemeClr val="bg1"/>
              </a:solidFill>
              <a:latin typeface="Calibri" panose="020F0502020204030204" pitchFamily="34" charset="0"/>
            </a:rPr>
            <a:t>Human resources management </a:t>
          </a:r>
          <a:endParaRPr lang="en-GB" sz="1400" dirty="0">
            <a:solidFill>
              <a:schemeClr val="bg1"/>
            </a:solidFill>
            <a:latin typeface="Calibri" panose="020F0502020204030204" pitchFamily="34" charset="0"/>
          </a:endParaRPr>
        </a:p>
      </dgm:t>
    </dgm:pt>
    <dgm:pt modelId="{966DC1A1-59C8-41C5-8719-518894F608F5}" type="parTrans" cxnId="{87521BD6-EB09-4D32-AF80-265C683C5F0E}">
      <dgm:prSet/>
      <dgm:spPr/>
      <dgm:t>
        <a:bodyPr/>
        <a:lstStyle/>
        <a:p>
          <a:endParaRPr lang="en-GB">
            <a:latin typeface="Calibri" panose="020F0502020204030204" pitchFamily="34" charset="0"/>
          </a:endParaRPr>
        </a:p>
      </dgm:t>
    </dgm:pt>
    <dgm:pt modelId="{C82911D8-449A-46E8-AFA1-F76CB6CE9A44}" type="sibTrans" cxnId="{87521BD6-EB09-4D32-AF80-265C683C5F0E}">
      <dgm:prSet/>
      <dgm:spPr/>
      <dgm:t>
        <a:bodyPr/>
        <a:lstStyle/>
        <a:p>
          <a:endParaRPr lang="en-GB">
            <a:latin typeface="Calibri" panose="020F0502020204030204" pitchFamily="34" charset="0"/>
          </a:endParaRPr>
        </a:p>
      </dgm:t>
    </dgm:pt>
    <dgm:pt modelId="{A6339419-D559-4019-BDD2-154DAB844CA1}">
      <dgm:prSet custT="1"/>
      <dgm:spPr/>
      <dgm:t>
        <a:bodyPr/>
        <a:lstStyle/>
        <a:p>
          <a:r>
            <a:rPr lang="en-GB" sz="1400" dirty="0" smtClean="0">
              <a:solidFill>
                <a:srgbClr val="92D050"/>
              </a:solidFill>
              <a:latin typeface="Calibri" panose="020F0502020204030204" pitchFamily="34" charset="0"/>
            </a:rPr>
            <a:t>Regulatory policy and governance</a:t>
          </a:r>
          <a:endParaRPr lang="en-GB" sz="1400" dirty="0">
            <a:solidFill>
              <a:srgbClr val="92D050"/>
            </a:solidFill>
            <a:latin typeface="Calibri" panose="020F0502020204030204" pitchFamily="34" charset="0"/>
          </a:endParaRPr>
        </a:p>
      </dgm:t>
    </dgm:pt>
    <dgm:pt modelId="{B8D97637-55DA-4098-8737-D7513AC995BC}" type="parTrans" cxnId="{15D8D9C1-DED8-4286-909E-5F84C2904C36}">
      <dgm:prSet/>
      <dgm:spPr/>
      <dgm:t>
        <a:bodyPr/>
        <a:lstStyle/>
        <a:p>
          <a:endParaRPr lang="en-GB">
            <a:latin typeface="Calibri" panose="020F0502020204030204" pitchFamily="34" charset="0"/>
          </a:endParaRPr>
        </a:p>
      </dgm:t>
    </dgm:pt>
    <dgm:pt modelId="{DBD8B71E-533B-4F07-9694-ABD215522C15}" type="sibTrans" cxnId="{15D8D9C1-DED8-4286-909E-5F84C2904C36}">
      <dgm:prSet/>
      <dgm:spPr/>
      <dgm:t>
        <a:bodyPr/>
        <a:lstStyle/>
        <a:p>
          <a:endParaRPr lang="en-GB">
            <a:latin typeface="Calibri" panose="020F0502020204030204" pitchFamily="34" charset="0"/>
          </a:endParaRPr>
        </a:p>
      </dgm:t>
    </dgm:pt>
    <dgm:pt modelId="{8DE90622-CD52-4219-8F84-7FD1489661A6}">
      <dgm:prSet custT="1"/>
      <dgm:spPr/>
      <dgm:t>
        <a:bodyPr/>
        <a:lstStyle/>
        <a:p>
          <a:r>
            <a:rPr lang="en-GB" sz="1400" dirty="0" smtClean="0">
              <a:solidFill>
                <a:srgbClr val="92D050"/>
              </a:solidFill>
              <a:latin typeface="Calibri" panose="020F0502020204030204" pitchFamily="34" charset="0"/>
            </a:rPr>
            <a:t>Open and digital government</a:t>
          </a:r>
          <a:endParaRPr lang="en-GB" sz="1400" dirty="0">
            <a:solidFill>
              <a:srgbClr val="92D050"/>
            </a:solidFill>
            <a:latin typeface="Calibri" panose="020F0502020204030204" pitchFamily="34" charset="0"/>
          </a:endParaRPr>
        </a:p>
      </dgm:t>
    </dgm:pt>
    <dgm:pt modelId="{FA725250-BF0B-468A-B3A2-4A10D3DB05D6}" type="parTrans" cxnId="{5ACD217D-4CA1-47DC-927E-4DAFE83659CD}">
      <dgm:prSet/>
      <dgm:spPr/>
      <dgm:t>
        <a:bodyPr/>
        <a:lstStyle/>
        <a:p>
          <a:endParaRPr lang="en-GB">
            <a:latin typeface="Calibri" panose="020F0502020204030204" pitchFamily="34" charset="0"/>
          </a:endParaRPr>
        </a:p>
      </dgm:t>
    </dgm:pt>
    <dgm:pt modelId="{E6142997-14D1-4A24-A293-6CBD9A9573F2}" type="sibTrans" cxnId="{5ACD217D-4CA1-47DC-927E-4DAFE83659CD}">
      <dgm:prSet/>
      <dgm:spPr/>
      <dgm:t>
        <a:bodyPr/>
        <a:lstStyle/>
        <a:p>
          <a:endParaRPr lang="en-GB">
            <a:latin typeface="Calibri" panose="020F0502020204030204" pitchFamily="34" charset="0"/>
          </a:endParaRPr>
        </a:p>
      </dgm:t>
    </dgm:pt>
    <dgm:pt modelId="{986832A6-D660-4514-9735-66CC688E08BB}">
      <dgm:prSet custT="1"/>
      <dgm:spPr/>
      <dgm:t>
        <a:bodyPr/>
        <a:lstStyle/>
        <a:p>
          <a:r>
            <a:rPr lang="en-GB" sz="1400" dirty="0" smtClean="0">
              <a:latin typeface="Calibri" panose="020F0502020204030204" pitchFamily="34" charset="0"/>
            </a:rPr>
            <a:t>Public procurement</a:t>
          </a:r>
          <a:endParaRPr lang="en-GB" sz="1400" dirty="0">
            <a:latin typeface="Calibri" panose="020F0502020204030204" pitchFamily="34" charset="0"/>
          </a:endParaRPr>
        </a:p>
      </dgm:t>
    </dgm:pt>
    <dgm:pt modelId="{1CAF43B5-ADBA-48A8-B533-BA6B72BFB1C1}" type="parTrans" cxnId="{9B6DDAF1-8D03-43E7-BCD2-68806AA55C83}">
      <dgm:prSet/>
      <dgm:spPr/>
      <dgm:t>
        <a:bodyPr/>
        <a:lstStyle/>
        <a:p>
          <a:endParaRPr lang="en-GB">
            <a:latin typeface="Calibri" panose="020F0502020204030204" pitchFamily="34" charset="0"/>
          </a:endParaRPr>
        </a:p>
      </dgm:t>
    </dgm:pt>
    <dgm:pt modelId="{FC4C3706-17AA-4689-899E-0B2E5AE65A3B}" type="sibTrans" cxnId="{9B6DDAF1-8D03-43E7-BCD2-68806AA55C83}">
      <dgm:prSet/>
      <dgm:spPr/>
      <dgm:t>
        <a:bodyPr/>
        <a:lstStyle/>
        <a:p>
          <a:endParaRPr lang="en-GB">
            <a:latin typeface="Calibri" panose="020F0502020204030204" pitchFamily="34" charset="0"/>
          </a:endParaRPr>
        </a:p>
      </dgm:t>
    </dgm:pt>
    <dgm:pt modelId="{3AEFCE60-F045-405D-9AEF-B65B6EF45EA2}">
      <dgm:prSet custT="1"/>
      <dgm:spPr/>
      <dgm:t>
        <a:bodyPr/>
        <a:lstStyle/>
        <a:p>
          <a:r>
            <a:rPr lang="en-GB" sz="1400" dirty="0" smtClean="0">
              <a:latin typeface="Calibri" panose="020F0502020204030204" pitchFamily="34" charset="0"/>
            </a:rPr>
            <a:t>Policy chapter  (the effects of fiscal policy  in equity)</a:t>
          </a:r>
          <a:endParaRPr lang="en-GB" sz="1400" dirty="0">
            <a:latin typeface="Calibri" panose="020F0502020204030204" pitchFamily="34" charset="0"/>
          </a:endParaRPr>
        </a:p>
      </dgm:t>
    </dgm:pt>
    <dgm:pt modelId="{2DB42817-1E47-4FFD-81AF-C591D08AD990}" type="parTrans" cxnId="{7605D330-C654-4188-AD86-65F7F18EBE91}">
      <dgm:prSet/>
      <dgm:spPr/>
      <dgm:t>
        <a:bodyPr/>
        <a:lstStyle/>
        <a:p>
          <a:endParaRPr lang="en-GB">
            <a:latin typeface="Calibri" panose="020F0502020204030204" pitchFamily="34" charset="0"/>
          </a:endParaRPr>
        </a:p>
      </dgm:t>
    </dgm:pt>
    <dgm:pt modelId="{4F53F265-5ADA-4565-A1B9-825C8CBFC997}" type="sibTrans" cxnId="{7605D330-C654-4188-AD86-65F7F18EBE91}">
      <dgm:prSet/>
      <dgm:spPr/>
      <dgm:t>
        <a:bodyPr/>
        <a:lstStyle/>
        <a:p>
          <a:endParaRPr lang="en-GB">
            <a:latin typeface="Calibri" panose="020F0502020204030204" pitchFamily="34" charset="0"/>
          </a:endParaRPr>
        </a:p>
      </dgm:t>
    </dgm:pt>
    <dgm:pt modelId="{6BB1E424-5806-4BF5-9A96-5A5022E78F53}" type="pres">
      <dgm:prSet presAssocID="{AA43AA56-D55C-4A16-9D65-546FE358FD33}" presName="linear" presStyleCnt="0">
        <dgm:presLayoutVars>
          <dgm:dir/>
          <dgm:animLvl val="lvl"/>
          <dgm:resizeHandles val="exact"/>
        </dgm:presLayoutVars>
      </dgm:prSet>
      <dgm:spPr/>
      <dgm:t>
        <a:bodyPr/>
        <a:lstStyle/>
        <a:p>
          <a:endParaRPr lang="en-GB"/>
        </a:p>
      </dgm:t>
    </dgm:pt>
    <dgm:pt modelId="{FFC436E4-FE36-434B-9EFB-89B097356FAF}" type="pres">
      <dgm:prSet presAssocID="{3AEFCE60-F045-405D-9AEF-B65B6EF45EA2}" presName="parentLin" presStyleCnt="0"/>
      <dgm:spPr/>
    </dgm:pt>
    <dgm:pt modelId="{E9191F02-3D64-4E7F-982A-890384BA24F2}" type="pres">
      <dgm:prSet presAssocID="{3AEFCE60-F045-405D-9AEF-B65B6EF45EA2}" presName="parentLeftMargin" presStyleLbl="node1" presStyleIdx="0" presStyleCnt="9"/>
      <dgm:spPr/>
      <dgm:t>
        <a:bodyPr/>
        <a:lstStyle/>
        <a:p>
          <a:endParaRPr lang="en-GB"/>
        </a:p>
      </dgm:t>
    </dgm:pt>
    <dgm:pt modelId="{F3542375-94B3-4117-85EA-3D8F29FA70BC}" type="pres">
      <dgm:prSet presAssocID="{3AEFCE60-F045-405D-9AEF-B65B6EF45EA2}" presName="parentText" presStyleLbl="node1" presStyleIdx="0" presStyleCnt="9" custScaleY="129248">
        <dgm:presLayoutVars>
          <dgm:chMax val="0"/>
          <dgm:bulletEnabled val="1"/>
        </dgm:presLayoutVars>
      </dgm:prSet>
      <dgm:spPr/>
      <dgm:t>
        <a:bodyPr/>
        <a:lstStyle/>
        <a:p>
          <a:endParaRPr lang="en-GB"/>
        </a:p>
      </dgm:t>
    </dgm:pt>
    <dgm:pt modelId="{9AC6E07D-A9EC-4C2B-A545-0E6F4A6F70A6}" type="pres">
      <dgm:prSet presAssocID="{3AEFCE60-F045-405D-9AEF-B65B6EF45EA2}" presName="negativeSpace" presStyleCnt="0"/>
      <dgm:spPr/>
    </dgm:pt>
    <dgm:pt modelId="{A4A008D5-4FDD-43EF-BCE3-EAB2C2045ED9}" type="pres">
      <dgm:prSet presAssocID="{3AEFCE60-F045-405D-9AEF-B65B6EF45EA2}" presName="childText" presStyleLbl="conFgAcc1" presStyleIdx="0" presStyleCnt="9" custLinFactY="14578" custLinFactNeighborY="100000">
        <dgm:presLayoutVars>
          <dgm:bulletEnabled val="1"/>
        </dgm:presLayoutVars>
      </dgm:prSet>
      <dgm:spPr/>
    </dgm:pt>
    <dgm:pt modelId="{0ABA18E1-0AE4-42FB-B9DE-C1FD08B0AF13}" type="pres">
      <dgm:prSet presAssocID="{4F53F265-5ADA-4565-A1B9-825C8CBFC997}" presName="spaceBetweenRectangles" presStyleCnt="0"/>
      <dgm:spPr/>
    </dgm:pt>
    <dgm:pt modelId="{2E248BF5-3A8C-4762-83D5-6EBF6FB07A9C}" type="pres">
      <dgm:prSet presAssocID="{3635D4E1-801B-4F7A-9D87-7CA65359110E}" presName="parentLin" presStyleCnt="0"/>
      <dgm:spPr/>
    </dgm:pt>
    <dgm:pt modelId="{FC116CB3-A44F-46C1-A90A-6B550BFC4854}" type="pres">
      <dgm:prSet presAssocID="{3635D4E1-801B-4F7A-9D87-7CA65359110E}" presName="parentLeftMargin" presStyleLbl="node1" presStyleIdx="0" presStyleCnt="9"/>
      <dgm:spPr/>
      <dgm:t>
        <a:bodyPr/>
        <a:lstStyle/>
        <a:p>
          <a:endParaRPr lang="en-GB"/>
        </a:p>
      </dgm:t>
    </dgm:pt>
    <dgm:pt modelId="{81380532-E20D-4BE4-B70F-8DC67C9A0C76}" type="pres">
      <dgm:prSet presAssocID="{3635D4E1-801B-4F7A-9D87-7CA65359110E}" presName="parentText" presStyleLbl="node1" presStyleIdx="1" presStyleCnt="9" custLinFactNeighborY="-2817">
        <dgm:presLayoutVars>
          <dgm:chMax val="0"/>
          <dgm:bulletEnabled val="1"/>
        </dgm:presLayoutVars>
      </dgm:prSet>
      <dgm:spPr/>
      <dgm:t>
        <a:bodyPr/>
        <a:lstStyle/>
        <a:p>
          <a:endParaRPr lang="en-GB"/>
        </a:p>
      </dgm:t>
    </dgm:pt>
    <dgm:pt modelId="{A6E85CB9-C485-4EC6-93D6-ED58D9659E38}" type="pres">
      <dgm:prSet presAssocID="{3635D4E1-801B-4F7A-9D87-7CA65359110E}" presName="negativeSpace" presStyleCnt="0"/>
      <dgm:spPr/>
    </dgm:pt>
    <dgm:pt modelId="{ACF76D0F-5F43-433A-AA58-CFA13B1EF543}" type="pres">
      <dgm:prSet presAssocID="{3635D4E1-801B-4F7A-9D87-7CA65359110E}" presName="childText" presStyleLbl="conFgAcc1" presStyleIdx="1" presStyleCnt="9">
        <dgm:presLayoutVars>
          <dgm:bulletEnabled val="1"/>
        </dgm:presLayoutVars>
      </dgm:prSet>
      <dgm:spPr/>
    </dgm:pt>
    <dgm:pt modelId="{5E6A5DF3-96CC-453C-9A5A-660E268AD015}" type="pres">
      <dgm:prSet presAssocID="{CEC00990-65BB-42E2-92CE-D1563B29B5B8}" presName="spaceBetweenRectangles" presStyleCnt="0"/>
      <dgm:spPr/>
    </dgm:pt>
    <dgm:pt modelId="{15DDB2DE-7C03-4770-A1E3-EC2025868244}" type="pres">
      <dgm:prSet presAssocID="{3371A508-905F-4A20-8F72-EDFA1EEE67D3}" presName="parentLin" presStyleCnt="0"/>
      <dgm:spPr/>
    </dgm:pt>
    <dgm:pt modelId="{3C8C7CF4-8B14-4512-A28D-382C42309EBB}" type="pres">
      <dgm:prSet presAssocID="{3371A508-905F-4A20-8F72-EDFA1EEE67D3}" presName="parentLeftMargin" presStyleLbl="node1" presStyleIdx="1" presStyleCnt="9"/>
      <dgm:spPr/>
      <dgm:t>
        <a:bodyPr/>
        <a:lstStyle/>
        <a:p>
          <a:endParaRPr lang="en-GB"/>
        </a:p>
      </dgm:t>
    </dgm:pt>
    <dgm:pt modelId="{156FC09A-4686-4F1A-B31C-BC6C499A6CE9}" type="pres">
      <dgm:prSet presAssocID="{3371A508-905F-4A20-8F72-EDFA1EEE67D3}" presName="parentText" presStyleLbl="node1" presStyleIdx="2" presStyleCnt="9">
        <dgm:presLayoutVars>
          <dgm:chMax val="0"/>
          <dgm:bulletEnabled val="1"/>
        </dgm:presLayoutVars>
      </dgm:prSet>
      <dgm:spPr/>
      <dgm:t>
        <a:bodyPr/>
        <a:lstStyle/>
        <a:p>
          <a:endParaRPr lang="en-GB"/>
        </a:p>
      </dgm:t>
    </dgm:pt>
    <dgm:pt modelId="{C9336D52-BC81-4113-93C5-5DC7CF823863}" type="pres">
      <dgm:prSet presAssocID="{3371A508-905F-4A20-8F72-EDFA1EEE67D3}" presName="negativeSpace" presStyleCnt="0"/>
      <dgm:spPr/>
    </dgm:pt>
    <dgm:pt modelId="{B201CF6B-3835-4D38-B42E-B1D9903AA9D3}" type="pres">
      <dgm:prSet presAssocID="{3371A508-905F-4A20-8F72-EDFA1EEE67D3}" presName="childText" presStyleLbl="conFgAcc1" presStyleIdx="2" presStyleCnt="9">
        <dgm:presLayoutVars>
          <dgm:bulletEnabled val="1"/>
        </dgm:presLayoutVars>
      </dgm:prSet>
      <dgm:spPr/>
    </dgm:pt>
    <dgm:pt modelId="{CEF162C5-2B02-4C14-B474-30B1BB20D9B7}" type="pres">
      <dgm:prSet presAssocID="{C18B33D8-01F5-4938-B7C0-B5C2AF0463A0}" presName="spaceBetweenRectangles" presStyleCnt="0"/>
      <dgm:spPr/>
    </dgm:pt>
    <dgm:pt modelId="{A0C838DD-7157-41B8-99A6-47D8D004A60A}" type="pres">
      <dgm:prSet presAssocID="{E0224533-5D98-4394-9FCC-E3BD64100373}" presName="parentLin" presStyleCnt="0"/>
      <dgm:spPr/>
    </dgm:pt>
    <dgm:pt modelId="{1B9D2F44-B616-462B-907D-2B393ECB7D8A}" type="pres">
      <dgm:prSet presAssocID="{E0224533-5D98-4394-9FCC-E3BD64100373}" presName="parentLeftMargin" presStyleLbl="node1" presStyleIdx="2" presStyleCnt="9"/>
      <dgm:spPr/>
      <dgm:t>
        <a:bodyPr/>
        <a:lstStyle/>
        <a:p>
          <a:endParaRPr lang="en-GB"/>
        </a:p>
      </dgm:t>
    </dgm:pt>
    <dgm:pt modelId="{4B101B5F-3FEF-4378-A27F-B239DA0430C8}" type="pres">
      <dgm:prSet presAssocID="{E0224533-5D98-4394-9FCC-E3BD64100373}" presName="parentText" presStyleLbl="node1" presStyleIdx="3" presStyleCnt="9" custLinFactNeighborX="15942" custLinFactNeighborY="-7177">
        <dgm:presLayoutVars>
          <dgm:chMax val="0"/>
          <dgm:bulletEnabled val="1"/>
        </dgm:presLayoutVars>
      </dgm:prSet>
      <dgm:spPr/>
      <dgm:t>
        <a:bodyPr/>
        <a:lstStyle/>
        <a:p>
          <a:endParaRPr lang="en-GB"/>
        </a:p>
      </dgm:t>
    </dgm:pt>
    <dgm:pt modelId="{71E7D345-2B88-4E81-B875-552D697AF0B7}" type="pres">
      <dgm:prSet presAssocID="{E0224533-5D98-4394-9FCC-E3BD64100373}" presName="negativeSpace" presStyleCnt="0"/>
      <dgm:spPr/>
    </dgm:pt>
    <dgm:pt modelId="{802BB14D-DE51-415C-83D2-3204E1C9FE5B}" type="pres">
      <dgm:prSet presAssocID="{E0224533-5D98-4394-9FCC-E3BD64100373}" presName="childText" presStyleLbl="conFgAcc1" presStyleIdx="3" presStyleCnt="9">
        <dgm:presLayoutVars>
          <dgm:bulletEnabled val="1"/>
        </dgm:presLayoutVars>
      </dgm:prSet>
      <dgm:spPr/>
    </dgm:pt>
    <dgm:pt modelId="{7143F836-A981-404D-8474-CCF9E6FE9B3D}" type="pres">
      <dgm:prSet presAssocID="{D505A398-4EFF-43E1-AC0A-0E40B89CAFEA}" presName="spaceBetweenRectangles" presStyleCnt="0"/>
      <dgm:spPr/>
    </dgm:pt>
    <dgm:pt modelId="{6689C623-69EF-4E99-A0CA-1C3BB9FBB782}" type="pres">
      <dgm:prSet presAssocID="{81A77DAA-2BA8-47E1-8FCC-D0282D745413}" presName="parentLin" presStyleCnt="0"/>
      <dgm:spPr/>
    </dgm:pt>
    <dgm:pt modelId="{C0E91A6F-FB2C-42AF-B3C1-45EB69E99901}" type="pres">
      <dgm:prSet presAssocID="{81A77DAA-2BA8-47E1-8FCC-D0282D745413}" presName="parentLeftMargin" presStyleLbl="node1" presStyleIdx="3" presStyleCnt="9"/>
      <dgm:spPr/>
      <dgm:t>
        <a:bodyPr/>
        <a:lstStyle/>
        <a:p>
          <a:endParaRPr lang="en-GB"/>
        </a:p>
      </dgm:t>
    </dgm:pt>
    <dgm:pt modelId="{56908A50-5AA6-4833-9F67-1F1DA24D36AD}" type="pres">
      <dgm:prSet presAssocID="{81A77DAA-2BA8-47E1-8FCC-D0282D745413}" presName="parentText" presStyleLbl="node1" presStyleIdx="4" presStyleCnt="9">
        <dgm:presLayoutVars>
          <dgm:chMax val="0"/>
          <dgm:bulletEnabled val="1"/>
        </dgm:presLayoutVars>
      </dgm:prSet>
      <dgm:spPr/>
      <dgm:t>
        <a:bodyPr/>
        <a:lstStyle/>
        <a:p>
          <a:endParaRPr lang="en-GB"/>
        </a:p>
      </dgm:t>
    </dgm:pt>
    <dgm:pt modelId="{37808267-BCA1-4CFB-9039-361CDDE95874}" type="pres">
      <dgm:prSet presAssocID="{81A77DAA-2BA8-47E1-8FCC-D0282D745413}" presName="negativeSpace" presStyleCnt="0"/>
      <dgm:spPr/>
    </dgm:pt>
    <dgm:pt modelId="{74979738-6496-42AA-AA14-B591E1D905A6}" type="pres">
      <dgm:prSet presAssocID="{81A77DAA-2BA8-47E1-8FCC-D0282D745413}" presName="childText" presStyleLbl="conFgAcc1" presStyleIdx="4" presStyleCnt="9" custLinFactY="22976" custLinFactNeighborY="100000">
        <dgm:presLayoutVars>
          <dgm:bulletEnabled val="1"/>
        </dgm:presLayoutVars>
      </dgm:prSet>
      <dgm:spPr/>
    </dgm:pt>
    <dgm:pt modelId="{1E8738B5-38AD-4C78-B04E-B2DAE6E9DB44}" type="pres">
      <dgm:prSet presAssocID="{773442B6-BAB9-4496-AA41-077E11E41B07}" presName="spaceBetweenRectangles" presStyleCnt="0"/>
      <dgm:spPr/>
    </dgm:pt>
    <dgm:pt modelId="{86FFDB76-1F99-420F-89B6-E9D007005482}" type="pres">
      <dgm:prSet presAssocID="{48E34FE9-D9E8-42E4-A385-F1B465EA6EB8}" presName="parentLin" presStyleCnt="0"/>
      <dgm:spPr/>
    </dgm:pt>
    <dgm:pt modelId="{C4D2DE57-9BF8-4B66-9CE6-FD3451B3B9C6}" type="pres">
      <dgm:prSet presAssocID="{48E34FE9-D9E8-42E4-A385-F1B465EA6EB8}" presName="parentLeftMargin" presStyleLbl="node1" presStyleIdx="4" presStyleCnt="9"/>
      <dgm:spPr/>
      <dgm:t>
        <a:bodyPr/>
        <a:lstStyle/>
        <a:p>
          <a:endParaRPr lang="en-GB"/>
        </a:p>
      </dgm:t>
    </dgm:pt>
    <dgm:pt modelId="{7F2B4A46-A92E-44AF-93B0-D0A764C16B73}" type="pres">
      <dgm:prSet presAssocID="{48E34FE9-D9E8-42E4-A385-F1B465EA6EB8}" presName="parentText" presStyleLbl="node1" presStyleIdx="5" presStyleCnt="9">
        <dgm:presLayoutVars>
          <dgm:chMax val="0"/>
          <dgm:bulletEnabled val="1"/>
        </dgm:presLayoutVars>
      </dgm:prSet>
      <dgm:spPr/>
      <dgm:t>
        <a:bodyPr/>
        <a:lstStyle/>
        <a:p>
          <a:endParaRPr lang="en-GB"/>
        </a:p>
      </dgm:t>
    </dgm:pt>
    <dgm:pt modelId="{06753416-4874-414D-AE3C-DA83578C3297}" type="pres">
      <dgm:prSet presAssocID="{48E34FE9-D9E8-42E4-A385-F1B465EA6EB8}" presName="negativeSpace" presStyleCnt="0"/>
      <dgm:spPr/>
    </dgm:pt>
    <dgm:pt modelId="{9E6C9592-9388-4F98-B607-2E5FA4D34BC2}" type="pres">
      <dgm:prSet presAssocID="{48E34FE9-D9E8-42E4-A385-F1B465EA6EB8}" presName="childText" presStyleLbl="conFgAcc1" presStyleIdx="5" presStyleCnt="9">
        <dgm:presLayoutVars>
          <dgm:bulletEnabled val="1"/>
        </dgm:presLayoutVars>
      </dgm:prSet>
      <dgm:spPr/>
    </dgm:pt>
    <dgm:pt modelId="{72470DD7-34D7-4F7C-A956-F9A81D651625}" type="pres">
      <dgm:prSet presAssocID="{C82911D8-449A-46E8-AFA1-F76CB6CE9A44}" presName="spaceBetweenRectangles" presStyleCnt="0"/>
      <dgm:spPr/>
    </dgm:pt>
    <dgm:pt modelId="{B30AEFF4-7963-493C-B214-36DB647BC44F}" type="pres">
      <dgm:prSet presAssocID="{A6339419-D559-4019-BDD2-154DAB844CA1}" presName="parentLin" presStyleCnt="0"/>
      <dgm:spPr/>
    </dgm:pt>
    <dgm:pt modelId="{F0E612CD-5AA2-44A0-8D92-9FAC78B21C41}" type="pres">
      <dgm:prSet presAssocID="{A6339419-D559-4019-BDD2-154DAB844CA1}" presName="parentLeftMargin" presStyleLbl="node1" presStyleIdx="5" presStyleCnt="9"/>
      <dgm:spPr/>
      <dgm:t>
        <a:bodyPr/>
        <a:lstStyle/>
        <a:p>
          <a:endParaRPr lang="en-GB"/>
        </a:p>
      </dgm:t>
    </dgm:pt>
    <dgm:pt modelId="{CA84BF32-8BB2-4612-BF32-72E1FB5E7587}" type="pres">
      <dgm:prSet presAssocID="{A6339419-D559-4019-BDD2-154DAB844CA1}" presName="parentText" presStyleLbl="node1" presStyleIdx="6" presStyleCnt="9">
        <dgm:presLayoutVars>
          <dgm:chMax val="0"/>
          <dgm:bulletEnabled val="1"/>
        </dgm:presLayoutVars>
      </dgm:prSet>
      <dgm:spPr/>
      <dgm:t>
        <a:bodyPr/>
        <a:lstStyle/>
        <a:p>
          <a:endParaRPr lang="en-GB"/>
        </a:p>
      </dgm:t>
    </dgm:pt>
    <dgm:pt modelId="{29378888-5C48-40F3-93DA-036EF2EBDED8}" type="pres">
      <dgm:prSet presAssocID="{A6339419-D559-4019-BDD2-154DAB844CA1}" presName="negativeSpace" presStyleCnt="0"/>
      <dgm:spPr/>
    </dgm:pt>
    <dgm:pt modelId="{281663A0-1CF5-4E50-A9F2-12209B89C142}" type="pres">
      <dgm:prSet presAssocID="{A6339419-D559-4019-BDD2-154DAB844CA1}" presName="childText" presStyleLbl="conFgAcc1" presStyleIdx="6" presStyleCnt="9">
        <dgm:presLayoutVars>
          <dgm:bulletEnabled val="1"/>
        </dgm:presLayoutVars>
      </dgm:prSet>
      <dgm:spPr/>
    </dgm:pt>
    <dgm:pt modelId="{EEAA9B51-C50D-4E44-90EA-2E0684D0CC0B}" type="pres">
      <dgm:prSet presAssocID="{DBD8B71E-533B-4F07-9694-ABD215522C15}" presName="spaceBetweenRectangles" presStyleCnt="0"/>
      <dgm:spPr/>
    </dgm:pt>
    <dgm:pt modelId="{CA5D389F-372B-485F-A3C7-C240DE3872F8}" type="pres">
      <dgm:prSet presAssocID="{8DE90622-CD52-4219-8F84-7FD1489661A6}" presName="parentLin" presStyleCnt="0"/>
      <dgm:spPr/>
    </dgm:pt>
    <dgm:pt modelId="{0F41EAE3-F617-4089-AC52-92D1FF79084D}" type="pres">
      <dgm:prSet presAssocID="{8DE90622-CD52-4219-8F84-7FD1489661A6}" presName="parentLeftMargin" presStyleLbl="node1" presStyleIdx="6" presStyleCnt="9"/>
      <dgm:spPr/>
      <dgm:t>
        <a:bodyPr/>
        <a:lstStyle/>
        <a:p>
          <a:endParaRPr lang="en-GB"/>
        </a:p>
      </dgm:t>
    </dgm:pt>
    <dgm:pt modelId="{9BFC8AD5-5617-4A02-8B53-D840C4BD5082}" type="pres">
      <dgm:prSet presAssocID="{8DE90622-CD52-4219-8F84-7FD1489661A6}" presName="parentText" presStyleLbl="node1" presStyleIdx="7" presStyleCnt="9">
        <dgm:presLayoutVars>
          <dgm:chMax val="0"/>
          <dgm:bulletEnabled val="1"/>
        </dgm:presLayoutVars>
      </dgm:prSet>
      <dgm:spPr/>
      <dgm:t>
        <a:bodyPr/>
        <a:lstStyle/>
        <a:p>
          <a:endParaRPr lang="en-GB"/>
        </a:p>
      </dgm:t>
    </dgm:pt>
    <dgm:pt modelId="{0988881B-9E84-44F3-8EFA-F3DFBD480061}" type="pres">
      <dgm:prSet presAssocID="{8DE90622-CD52-4219-8F84-7FD1489661A6}" presName="negativeSpace" presStyleCnt="0"/>
      <dgm:spPr/>
    </dgm:pt>
    <dgm:pt modelId="{FD6F0F3A-961C-49DB-AA2D-C82E311359D9}" type="pres">
      <dgm:prSet presAssocID="{8DE90622-CD52-4219-8F84-7FD1489661A6}" presName="childText" presStyleLbl="conFgAcc1" presStyleIdx="7" presStyleCnt="9">
        <dgm:presLayoutVars>
          <dgm:bulletEnabled val="1"/>
        </dgm:presLayoutVars>
      </dgm:prSet>
      <dgm:spPr/>
    </dgm:pt>
    <dgm:pt modelId="{BF3E12B9-665F-4FBF-8D83-C474CA2AD002}" type="pres">
      <dgm:prSet presAssocID="{E6142997-14D1-4A24-A293-6CBD9A9573F2}" presName="spaceBetweenRectangles" presStyleCnt="0"/>
      <dgm:spPr/>
    </dgm:pt>
    <dgm:pt modelId="{4CCA1EF6-0574-4047-8125-C27C17839813}" type="pres">
      <dgm:prSet presAssocID="{986832A6-D660-4514-9735-66CC688E08BB}" presName="parentLin" presStyleCnt="0"/>
      <dgm:spPr/>
    </dgm:pt>
    <dgm:pt modelId="{AB885520-9BE1-41D6-84F0-4EE89961B9D3}" type="pres">
      <dgm:prSet presAssocID="{986832A6-D660-4514-9735-66CC688E08BB}" presName="parentLeftMargin" presStyleLbl="node1" presStyleIdx="7" presStyleCnt="9"/>
      <dgm:spPr/>
      <dgm:t>
        <a:bodyPr/>
        <a:lstStyle/>
        <a:p>
          <a:endParaRPr lang="en-GB"/>
        </a:p>
      </dgm:t>
    </dgm:pt>
    <dgm:pt modelId="{F438E78C-DB6D-4E04-9DA6-64B22822DAE9}" type="pres">
      <dgm:prSet presAssocID="{986832A6-D660-4514-9735-66CC688E08BB}" presName="parentText" presStyleLbl="node1" presStyleIdx="8" presStyleCnt="9">
        <dgm:presLayoutVars>
          <dgm:chMax val="0"/>
          <dgm:bulletEnabled val="1"/>
        </dgm:presLayoutVars>
      </dgm:prSet>
      <dgm:spPr/>
      <dgm:t>
        <a:bodyPr/>
        <a:lstStyle/>
        <a:p>
          <a:endParaRPr lang="en-GB"/>
        </a:p>
      </dgm:t>
    </dgm:pt>
    <dgm:pt modelId="{64554D5D-D048-4BC7-93E5-38A6A05DDDE8}" type="pres">
      <dgm:prSet presAssocID="{986832A6-D660-4514-9735-66CC688E08BB}" presName="negativeSpace" presStyleCnt="0"/>
      <dgm:spPr/>
    </dgm:pt>
    <dgm:pt modelId="{9AF1C8A4-BA1A-4FE8-8C50-FADAE310D25E}" type="pres">
      <dgm:prSet presAssocID="{986832A6-D660-4514-9735-66CC688E08BB}" presName="childText" presStyleLbl="conFgAcc1" presStyleIdx="8" presStyleCnt="9">
        <dgm:presLayoutVars>
          <dgm:bulletEnabled val="1"/>
        </dgm:presLayoutVars>
      </dgm:prSet>
      <dgm:spPr/>
    </dgm:pt>
  </dgm:ptLst>
  <dgm:cxnLst>
    <dgm:cxn modelId="{3DB0458B-4952-44F7-BEE7-D018B9D9C154}" type="presOf" srcId="{3AEFCE60-F045-405D-9AEF-B65B6EF45EA2}" destId="{F3542375-94B3-4117-85EA-3D8F29FA70BC}" srcOrd="1" destOrd="0" presId="urn:microsoft.com/office/officeart/2005/8/layout/list1"/>
    <dgm:cxn modelId="{93547E8B-D36F-4E66-9E9C-2B8FFAB055DB}" type="presOf" srcId="{48E34FE9-D9E8-42E4-A385-F1B465EA6EB8}" destId="{7F2B4A46-A92E-44AF-93B0-D0A764C16B73}" srcOrd="1" destOrd="0" presId="urn:microsoft.com/office/officeart/2005/8/layout/list1"/>
    <dgm:cxn modelId="{C6A39495-8A81-476D-A51C-B6C54AC6CCC8}" type="presOf" srcId="{3AEFCE60-F045-405D-9AEF-B65B6EF45EA2}" destId="{E9191F02-3D64-4E7F-982A-890384BA24F2}" srcOrd="0" destOrd="0" presId="urn:microsoft.com/office/officeart/2005/8/layout/list1"/>
    <dgm:cxn modelId="{D3B50B09-17AC-4F9C-A405-1BB1B57D0C15}" type="presOf" srcId="{986832A6-D660-4514-9735-66CC688E08BB}" destId="{F438E78C-DB6D-4E04-9DA6-64B22822DAE9}" srcOrd="1" destOrd="0" presId="urn:microsoft.com/office/officeart/2005/8/layout/list1"/>
    <dgm:cxn modelId="{5344AC35-DE79-4CEF-9B98-286CB1899EDF}" type="presOf" srcId="{3635D4E1-801B-4F7A-9D87-7CA65359110E}" destId="{FC116CB3-A44F-46C1-A90A-6B550BFC4854}" srcOrd="0" destOrd="0" presId="urn:microsoft.com/office/officeart/2005/8/layout/list1"/>
    <dgm:cxn modelId="{4F8317D8-1583-4B66-8072-3C2864649E70}" type="presOf" srcId="{48E34FE9-D9E8-42E4-A385-F1B465EA6EB8}" destId="{C4D2DE57-9BF8-4B66-9CE6-FD3451B3B9C6}" srcOrd="0" destOrd="0" presId="urn:microsoft.com/office/officeart/2005/8/layout/list1"/>
    <dgm:cxn modelId="{7605D330-C654-4188-AD86-65F7F18EBE91}" srcId="{AA43AA56-D55C-4A16-9D65-546FE358FD33}" destId="{3AEFCE60-F045-405D-9AEF-B65B6EF45EA2}" srcOrd="0" destOrd="0" parTransId="{2DB42817-1E47-4FFD-81AF-C591D08AD990}" sibTransId="{4F53F265-5ADA-4565-A1B9-825C8CBFC997}"/>
    <dgm:cxn modelId="{B0FDE218-B752-474A-B4E8-D3567FFFE0C2}" type="presOf" srcId="{3371A508-905F-4A20-8F72-EDFA1EEE67D3}" destId="{3C8C7CF4-8B14-4512-A28D-382C42309EBB}" srcOrd="0" destOrd="0" presId="urn:microsoft.com/office/officeart/2005/8/layout/list1"/>
    <dgm:cxn modelId="{472D0A1F-78C1-4444-AC1D-CD84041C16DE}" type="presOf" srcId="{8DE90622-CD52-4219-8F84-7FD1489661A6}" destId="{0F41EAE3-F617-4089-AC52-92D1FF79084D}" srcOrd="0" destOrd="0" presId="urn:microsoft.com/office/officeart/2005/8/layout/list1"/>
    <dgm:cxn modelId="{BBF80134-6063-42C6-819C-37FD25CD145E}" type="presOf" srcId="{3635D4E1-801B-4F7A-9D87-7CA65359110E}" destId="{81380532-E20D-4BE4-B70F-8DC67C9A0C76}" srcOrd="1" destOrd="0" presId="urn:microsoft.com/office/officeart/2005/8/layout/list1"/>
    <dgm:cxn modelId="{F6EC7892-6319-405D-9E24-72208A34D12E}" type="presOf" srcId="{3371A508-905F-4A20-8F72-EDFA1EEE67D3}" destId="{156FC09A-4686-4F1A-B31C-BC6C499A6CE9}" srcOrd="1" destOrd="0" presId="urn:microsoft.com/office/officeart/2005/8/layout/list1"/>
    <dgm:cxn modelId="{90A985BF-68E0-48D7-9868-3F4D1EF6238D}" type="presOf" srcId="{E0224533-5D98-4394-9FCC-E3BD64100373}" destId="{4B101B5F-3FEF-4378-A27F-B239DA0430C8}" srcOrd="1" destOrd="0" presId="urn:microsoft.com/office/officeart/2005/8/layout/list1"/>
    <dgm:cxn modelId="{9A95C1C5-73BD-4ABF-AD93-AFDD628D29D1}" type="presOf" srcId="{986832A6-D660-4514-9735-66CC688E08BB}" destId="{AB885520-9BE1-41D6-84F0-4EE89961B9D3}" srcOrd="0" destOrd="0" presId="urn:microsoft.com/office/officeart/2005/8/layout/list1"/>
    <dgm:cxn modelId="{53F8A4F8-D405-493C-8740-B219F4E98E79}" type="presOf" srcId="{E0224533-5D98-4394-9FCC-E3BD64100373}" destId="{1B9D2F44-B616-462B-907D-2B393ECB7D8A}" srcOrd="0" destOrd="0" presId="urn:microsoft.com/office/officeart/2005/8/layout/list1"/>
    <dgm:cxn modelId="{F6F688F1-B5F1-4801-8CE7-7106D932DE40}" type="presOf" srcId="{A6339419-D559-4019-BDD2-154DAB844CA1}" destId="{CA84BF32-8BB2-4612-BF32-72E1FB5E7587}" srcOrd="1" destOrd="0" presId="urn:microsoft.com/office/officeart/2005/8/layout/list1"/>
    <dgm:cxn modelId="{EE21C438-4387-44E1-8F96-7BC5734380C2}" srcId="{AA43AA56-D55C-4A16-9D65-546FE358FD33}" destId="{3635D4E1-801B-4F7A-9D87-7CA65359110E}" srcOrd="1" destOrd="0" parTransId="{DA459DEB-B0A0-4F68-8CF9-9CC8CBBE7DE0}" sibTransId="{CEC00990-65BB-42E2-92CE-D1563B29B5B8}"/>
    <dgm:cxn modelId="{CB717EA3-9323-4325-B092-1F5C6AA5EE81}" type="presOf" srcId="{81A77DAA-2BA8-47E1-8FCC-D0282D745413}" destId="{56908A50-5AA6-4833-9F67-1F1DA24D36AD}" srcOrd="1" destOrd="0" presId="urn:microsoft.com/office/officeart/2005/8/layout/list1"/>
    <dgm:cxn modelId="{9B6DDAF1-8D03-43E7-BCD2-68806AA55C83}" srcId="{AA43AA56-D55C-4A16-9D65-546FE358FD33}" destId="{986832A6-D660-4514-9735-66CC688E08BB}" srcOrd="8" destOrd="0" parTransId="{1CAF43B5-ADBA-48A8-B533-BA6B72BFB1C1}" sibTransId="{FC4C3706-17AA-4689-899E-0B2E5AE65A3B}"/>
    <dgm:cxn modelId="{C4F32F96-1FF1-4630-B620-0229CF5654B2}" srcId="{AA43AA56-D55C-4A16-9D65-546FE358FD33}" destId="{E0224533-5D98-4394-9FCC-E3BD64100373}" srcOrd="3" destOrd="0" parTransId="{5791B2B0-17C1-4D80-B100-D6FB7B621DF5}" sibTransId="{D505A398-4EFF-43E1-AC0A-0E40B89CAFEA}"/>
    <dgm:cxn modelId="{15D8D9C1-DED8-4286-909E-5F84C2904C36}" srcId="{AA43AA56-D55C-4A16-9D65-546FE358FD33}" destId="{A6339419-D559-4019-BDD2-154DAB844CA1}" srcOrd="6" destOrd="0" parTransId="{B8D97637-55DA-4098-8737-D7513AC995BC}" sibTransId="{DBD8B71E-533B-4F07-9694-ABD215522C15}"/>
    <dgm:cxn modelId="{33724C31-99D3-4D72-9F3F-C201B108CBBC}" type="presOf" srcId="{AA43AA56-D55C-4A16-9D65-546FE358FD33}" destId="{6BB1E424-5806-4BF5-9A96-5A5022E78F53}" srcOrd="0" destOrd="0" presId="urn:microsoft.com/office/officeart/2005/8/layout/list1"/>
    <dgm:cxn modelId="{4F8547BC-7A4A-4AEB-A5C5-E110EA15D48E}" srcId="{AA43AA56-D55C-4A16-9D65-546FE358FD33}" destId="{3371A508-905F-4A20-8F72-EDFA1EEE67D3}" srcOrd="2" destOrd="0" parTransId="{B14949A5-CD70-4347-A186-56257369DC1B}" sibTransId="{C18B33D8-01F5-4938-B7C0-B5C2AF0463A0}"/>
    <dgm:cxn modelId="{5ACD217D-4CA1-47DC-927E-4DAFE83659CD}" srcId="{AA43AA56-D55C-4A16-9D65-546FE358FD33}" destId="{8DE90622-CD52-4219-8F84-7FD1489661A6}" srcOrd="7" destOrd="0" parTransId="{FA725250-BF0B-468A-B3A2-4A10D3DB05D6}" sibTransId="{E6142997-14D1-4A24-A293-6CBD9A9573F2}"/>
    <dgm:cxn modelId="{E05EDA96-7E59-40C6-8C7F-D2EF0E218F9A}" type="presOf" srcId="{8DE90622-CD52-4219-8F84-7FD1489661A6}" destId="{9BFC8AD5-5617-4A02-8B53-D840C4BD5082}" srcOrd="1" destOrd="0" presId="urn:microsoft.com/office/officeart/2005/8/layout/list1"/>
    <dgm:cxn modelId="{4EE57D30-9D71-4A14-B8AD-C57A9AB5BF86}" srcId="{AA43AA56-D55C-4A16-9D65-546FE358FD33}" destId="{81A77DAA-2BA8-47E1-8FCC-D0282D745413}" srcOrd="4" destOrd="0" parTransId="{844D1B7B-E0FD-4903-8707-209BD6FD47EE}" sibTransId="{773442B6-BAB9-4496-AA41-077E11E41B07}"/>
    <dgm:cxn modelId="{28432166-24F1-4973-B9A6-F00A09BDD43F}" type="presOf" srcId="{81A77DAA-2BA8-47E1-8FCC-D0282D745413}" destId="{C0E91A6F-FB2C-42AF-B3C1-45EB69E99901}" srcOrd="0" destOrd="0" presId="urn:microsoft.com/office/officeart/2005/8/layout/list1"/>
    <dgm:cxn modelId="{87521BD6-EB09-4D32-AF80-265C683C5F0E}" srcId="{AA43AA56-D55C-4A16-9D65-546FE358FD33}" destId="{48E34FE9-D9E8-42E4-A385-F1B465EA6EB8}" srcOrd="5" destOrd="0" parTransId="{966DC1A1-59C8-41C5-8719-518894F608F5}" sibTransId="{C82911D8-449A-46E8-AFA1-F76CB6CE9A44}"/>
    <dgm:cxn modelId="{C2DDA2ED-BF76-4EB7-9167-8D723158384B}" type="presOf" srcId="{A6339419-D559-4019-BDD2-154DAB844CA1}" destId="{F0E612CD-5AA2-44A0-8D92-9FAC78B21C41}" srcOrd="0" destOrd="0" presId="urn:microsoft.com/office/officeart/2005/8/layout/list1"/>
    <dgm:cxn modelId="{BB6771F9-BE82-46E0-B4C9-05F80FCC26DC}" type="presParOf" srcId="{6BB1E424-5806-4BF5-9A96-5A5022E78F53}" destId="{FFC436E4-FE36-434B-9EFB-89B097356FAF}" srcOrd="0" destOrd="0" presId="urn:microsoft.com/office/officeart/2005/8/layout/list1"/>
    <dgm:cxn modelId="{553223E3-CB4F-47A0-9C98-B96750D22670}" type="presParOf" srcId="{FFC436E4-FE36-434B-9EFB-89B097356FAF}" destId="{E9191F02-3D64-4E7F-982A-890384BA24F2}" srcOrd="0" destOrd="0" presId="urn:microsoft.com/office/officeart/2005/8/layout/list1"/>
    <dgm:cxn modelId="{C823BDD3-ABE1-4D86-AB37-30EB747112DA}" type="presParOf" srcId="{FFC436E4-FE36-434B-9EFB-89B097356FAF}" destId="{F3542375-94B3-4117-85EA-3D8F29FA70BC}" srcOrd="1" destOrd="0" presId="urn:microsoft.com/office/officeart/2005/8/layout/list1"/>
    <dgm:cxn modelId="{F1BF7D37-2655-42BB-A158-9025CE3B9D57}" type="presParOf" srcId="{6BB1E424-5806-4BF5-9A96-5A5022E78F53}" destId="{9AC6E07D-A9EC-4C2B-A545-0E6F4A6F70A6}" srcOrd="1" destOrd="0" presId="urn:microsoft.com/office/officeart/2005/8/layout/list1"/>
    <dgm:cxn modelId="{817B356E-CB1E-452C-9F01-7E25C1DE7D87}" type="presParOf" srcId="{6BB1E424-5806-4BF5-9A96-5A5022E78F53}" destId="{A4A008D5-4FDD-43EF-BCE3-EAB2C2045ED9}" srcOrd="2" destOrd="0" presId="urn:microsoft.com/office/officeart/2005/8/layout/list1"/>
    <dgm:cxn modelId="{4B762267-48EA-480A-B4EC-03D50CC17B6F}" type="presParOf" srcId="{6BB1E424-5806-4BF5-9A96-5A5022E78F53}" destId="{0ABA18E1-0AE4-42FB-B9DE-C1FD08B0AF13}" srcOrd="3" destOrd="0" presId="urn:microsoft.com/office/officeart/2005/8/layout/list1"/>
    <dgm:cxn modelId="{ADF40474-6804-459F-A19C-CF7D437AB324}" type="presParOf" srcId="{6BB1E424-5806-4BF5-9A96-5A5022E78F53}" destId="{2E248BF5-3A8C-4762-83D5-6EBF6FB07A9C}" srcOrd="4" destOrd="0" presId="urn:microsoft.com/office/officeart/2005/8/layout/list1"/>
    <dgm:cxn modelId="{2DF444EB-60CA-4C18-BDD8-D68EC4A4DB0A}" type="presParOf" srcId="{2E248BF5-3A8C-4762-83D5-6EBF6FB07A9C}" destId="{FC116CB3-A44F-46C1-A90A-6B550BFC4854}" srcOrd="0" destOrd="0" presId="urn:microsoft.com/office/officeart/2005/8/layout/list1"/>
    <dgm:cxn modelId="{3ADBC4FC-0FB6-4C12-9DF1-55CE133EE111}" type="presParOf" srcId="{2E248BF5-3A8C-4762-83D5-6EBF6FB07A9C}" destId="{81380532-E20D-4BE4-B70F-8DC67C9A0C76}" srcOrd="1" destOrd="0" presId="urn:microsoft.com/office/officeart/2005/8/layout/list1"/>
    <dgm:cxn modelId="{CE26F1D0-C537-4A3B-88C9-94EB70579EDD}" type="presParOf" srcId="{6BB1E424-5806-4BF5-9A96-5A5022E78F53}" destId="{A6E85CB9-C485-4EC6-93D6-ED58D9659E38}" srcOrd="5" destOrd="0" presId="urn:microsoft.com/office/officeart/2005/8/layout/list1"/>
    <dgm:cxn modelId="{2D111D47-CA3E-4500-A479-6E13C0EA9690}" type="presParOf" srcId="{6BB1E424-5806-4BF5-9A96-5A5022E78F53}" destId="{ACF76D0F-5F43-433A-AA58-CFA13B1EF543}" srcOrd="6" destOrd="0" presId="urn:microsoft.com/office/officeart/2005/8/layout/list1"/>
    <dgm:cxn modelId="{F1DB9BC4-D692-46ED-A140-8CFEFA99A88C}" type="presParOf" srcId="{6BB1E424-5806-4BF5-9A96-5A5022E78F53}" destId="{5E6A5DF3-96CC-453C-9A5A-660E268AD015}" srcOrd="7" destOrd="0" presId="urn:microsoft.com/office/officeart/2005/8/layout/list1"/>
    <dgm:cxn modelId="{2C163EA1-1A61-4B11-BDD6-9D1171726216}" type="presParOf" srcId="{6BB1E424-5806-4BF5-9A96-5A5022E78F53}" destId="{15DDB2DE-7C03-4770-A1E3-EC2025868244}" srcOrd="8" destOrd="0" presId="urn:microsoft.com/office/officeart/2005/8/layout/list1"/>
    <dgm:cxn modelId="{57E93FFF-265A-4E36-A586-1D119E873FAD}" type="presParOf" srcId="{15DDB2DE-7C03-4770-A1E3-EC2025868244}" destId="{3C8C7CF4-8B14-4512-A28D-382C42309EBB}" srcOrd="0" destOrd="0" presId="urn:microsoft.com/office/officeart/2005/8/layout/list1"/>
    <dgm:cxn modelId="{749CE966-D19B-4E0E-AE49-71C925B6F47B}" type="presParOf" srcId="{15DDB2DE-7C03-4770-A1E3-EC2025868244}" destId="{156FC09A-4686-4F1A-B31C-BC6C499A6CE9}" srcOrd="1" destOrd="0" presId="urn:microsoft.com/office/officeart/2005/8/layout/list1"/>
    <dgm:cxn modelId="{55E75223-08EB-4D0C-9F1D-DFA6CD08CF53}" type="presParOf" srcId="{6BB1E424-5806-4BF5-9A96-5A5022E78F53}" destId="{C9336D52-BC81-4113-93C5-5DC7CF823863}" srcOrd="9" destOrd="0" presId="urn:microsoft.com/office/officeart/2005/8/layout/list1"/>
    <dgm:cxn modelId="{7468BF02-2822-4FB5-BDDA-3103EA0E1819}" type="presParOf" srcId="{6BB1E424-5806-4BF5-9A96-5A5022E78F53}" destId="{B201CF6B-3835-4D38-B42E-B1D9903AA9D3}" srcOrd="10" destOrd="0" presId="urn:microsoft.com/office/officeart/2005/8/layout/list1"/>
    <dgm:cxn modelId="{1AF0825F-C131-446E-A072-509E142B30C6}" type="presParOf" srcId="{6BB1E424-5806-4BF5-9A96-5A5022E78F53}" destId="{CEF162C5-2B02-4C14-B474-30B1BB20D9B7}" srcOrd="11" destOrd="0" presId="urn:microsoft.com/office/officeart/2005/8/layout/list1"/>
    <dgm:cxn modelId="{3419ED0D-3230-46C9-9984-F76713010D27}" type="presParOf" srcId="{6BB1E424-5806-4BF5-9A96-5A5022E78F53}" destId="{A0C838DD-7157-41B8-99A6-47D8D004A60A}" srcOrd="12" destOrd="0" presId="urn:microsoft.com/office/officeart/2005/8/layout/list1"/>
    <dgm:cxn modelId="{1DC4DD00-895D-4523-AEF0-2EF25E0F6208}" type="presParOf" srcId="{A0C838DD-7157-41B8-99A6-47D8D004A60A}" destId="{1B9D2F44-B616-462B-907D-2B393ECB7D8A}" srcOrd="0" destOrd="0" presId="urn:microsoft.com/office/officeart/2005/8/layout/list1"/>
    <dgm:cxn modelId="{EDD121F9-63E7-4F52-9587-E8FCB9404473}" type="presParOf" srcId="{A0C838DD-7157-41B8-99A6-47D8D004A60A}" destId="{4B101B5F-3FEF-4378-A27F-B239DA0430C8}" srcOrd="1" destOrd="0" presId="urn:microsoft.com/office/officeart/2005/8/layout/list1"/>
    <dgm:cxn modelId="{2EAB8E2E-A1FA-4B3C-B278-A98382C881D9}" type="presParOf" srcId="{6BB1E424-5806-4BF5-9A96-5A5022E78F53}" destId="{71E7D345-2B88-4E81-B875-552D697AF0B7}" srcOrd="13" destOrd="0" presId="urn:microsoft.com/office/officeart/2005/8/layout/list1"/>
    <dgm:cxn modelId="{0B785EFA-EBAA-4DB4-B135-FE90CAFEBC3E}" type="presParOf" srcId="{6BB1E424-5806-4BF5-9A96-5A5022E78F53}" destId="{802BB14D-DE51-415C-83D2-3204E1C9FE5B}" srcOrd="14" destOrd="0" presId="urn:microsoft.com/office/officeart/2005/8/layout/list1"/>
    <dgm:cxn modelId="{5A4A6010-781C-448B-8B6B-A139EC6D99E6}" type="presParOf" srcId="{6BB1E424-5806-4BF5-9A96-5A5022E78F53}" destId="{7143F836-A981-404D-8474-CCF9E6FE9B3D}" srcOrd="15" destOrd="0" presId="urn:microsoft.com/office/officeart/2005/8/layout/list1"/>
    <dgm:cxn modelId="{03C132E3-9276-474E-B6FC-86747E320A04}" type="presParOf" srcId="{6BB1E424-5806-4BF5-9A96-5A5022E78F53}" destId="{6689C623-69EF-4E99-A0CA-1C3BB9FBB782}" srcOrd="16" destOrd="0" presId="urn:microsoft.com/office/officeart/2005/8/layout/list1"/>
    <dgm:cxn modelId="{56E3DDFE-54DF-4987-80CA-21FD78943C15}" type="presParOf" srcId="{6689C623-69EF-4E99-A0CA-1C3BB9FBB782}" destId="{C0E91A6F-FB2C-42AF-B3C1-45EB69E99901}" srcOrd="0" destOrd="0" presId="urn:microsoft.com/office/officeart/2005/8/layout/list1"/>
    <dgm:cxn modelId="{84D1F45C-F131-4FCE-B6C2-9AB8DE1E9A30}" type="presParOf" srcId="{6689C623-69EF-4E99-A0CA-1C3BB9FBB782}" destId="{56908A50-5AA6-4833-9F67-1F1DA24D36AD}" srcOrd="1" destOrd="0" presId="urn:microsoft.com/office/officeart/2005/8/layout/list1"/>
    <dgm:cxn modelId="{F5E37BCC-3378-482E-A92D-820FB431DBFC}" type="presParOf" srcId="{6BB1E424-5806-4BF5-9A96-5A5022E78F53}" destId="{37808267-BCA1-4CFB-9039-361CDDE95874}" srcOrd="17" destOrd="0" presId="urn:microsoft.com/office/officeart/2005/8/layout/list1"/>
    <dgm:cxn modelId="{95820BE8-6B9B-4D96-AA19-CCCE2D117ADB}" type="presParOf" srcId="{6BB1E424-5806-4BF5-9A96-5A5022E78F53}" destId="{74979738-6496-42AA-AA14-B591E1D905A6}" srcOrd="18" destOrd="0" presId="urn:microsoft.com/office/officeart/2005/8/layout/list1"/>
    <dgm:cxn modelId="{DDD2F915-1D54-4D54-A3EC-4E1662157121}" type="presParOf" srcId="{6BB1E424-5806-4BF5-9A96-5A5022E78F53}" destId="{1E8738B5-38AD-4C78-B04E-B2DAE6E9DB44}" srcOrd="19" destOrd="0" presId="urn:microsoft.com/office/officeart/2005/8/layout/list1"/>
    <dgm:cxn modelId="{676C1996-7799-46CB-B181-95B9EC2E6DE3}" type="presParOf" srcId="{6BB1E424-5806-4BF5-9A96-5A5022E78F53}" destId="{86FFDB76-1F99-420F-89B6-E9D007005482}" srcOrd="20" destOrd="0" presId="urn:microsoft.com/office/officeart/2005/8/layout/list1"/>
    <dgm:cxn modelId="{544B98AB-5BBE-4725-B285-AB9C2BD8DDA4}" type="presParOf" srcId="{86FFDB76-1F99-420F-89B6-E9D007005482}" destId="{C4D2DE57-9BF8-4B66-9CE6-FD3451B3B9C6}" srcOrd="0" destOrd="0" presId="urn:microsoft.com/office/officeart/2005/8/layout/list1"/>
    <dgm:cxn modelId="{80BBE5E7-E25C-474E-A140-57CABA58A8A5}" type="presParOf" srcId="{86FFDB76-1F99-420F-89B6-E9D007005482}" destId="{7F2B4A46-A92E-44AF-93B0-D0A764C16B73}" srcOrd="1" destOrd="0" presId="urn:microsoft.com/office/officeart/2005/8/layout/list1"/>
    <dgm:cxn modelId="{AE2B871D-289B-4722-8817-56631B662433}" type="presParOf" srcId="{6BB1E424-5806-4BF5-9A96-5A5022E78F53}" destId="{06753416-4874-414D-AE3C-DA83578C3297}" srcOrd="21" destOrd="0" presId="urn:microsoft.com/office/officeart/2005/8/layout/list1"/>
    <dgm:cxn modelId="{197E8D8E-D09C-47FA-BDEB-1D4E8862E2F5}" type="presParOf" srcId="{6BB1E424-5806-4BF5-9A96-5A5022E78F53}" destId="{9E6C9592-9388-4F98-B607-2E5FA4D34BC2}" srcOrd="22" destOrd="0" presId="urn:microsoft.com/office/officeart/2005/8/layout/list1"/>
    <dgm:cxn modelId="{8620BCB1-5078-4C07-A72A-A2222DDB2F79}" type="presParOf" srcId="{6BB1E424-5806-4BF5-9A96-5A5022E78F53}" destId="{72470DD7-34D7-4F7C-A956-F9A81D651625}" srcOrd="23" destOrd="0" presId="urn:microsoft.com/office/officeart/2005/8/layout/list1"/>
    <dgm:cxn modelId="{F6061AD2-BA39-4159-B22A-A328DFAECF25}" type="presParOf" srcId="{6BB1E424-5806-4BF5-9A96-5A5022E78F53}" destId="{B30AEFF4-7963-493C-B214-36DB647BC44F}" srcOrd="24" destOrd="0" presId="urn:microsoft.com/office/officeart/2005/8/layout/list1"/>
    <dgm:cxn modelId="{6D5B0B8F-CF92-4763-889E-4A3C3EF0D25D}" type="presParOf" srcId="{B30AEFF4-7963-493C-B214-36DB647BC44F}" destId="{F0E612CD-5AA2-44A0-8D92-9FAC78B21C41}" srcOrd="0" destOrd="0" presId="urn:microsoft.com/office/officeart/2005/8/layout/list1"/>
    <dgm:cxn modelId="{DD8B17AC-ED3C-4435-8888-9F6C5FD264AB}" type="presParOf" srcId="{B30AEFF4-7963-493C-B214-36DB647BC44F}" destId="{CA84BF32-8BB2-4612-BF32-72E1FB5E7587}" srcOrd="1" destOrd="0" presId="urn:microsoft.com/office/officeart/2005/8/layout/list1"/>
    <dgm:cxn modelId="{3922F401-0BA3-4B22-8518-837131C7CD5E}" type="presParOf" srcId="{6BB1E424-5806-4BF5-9A96-5A5022E78F53}" destId="{29378888-5C48-40F3-93DA-036EF2EBDED8}" srcOrd="25" destOrd="0" presId="urn:microsoft.com/office/officeart/2005/8/layout/list1"/>
    <dgm:cxn modelId="{419F2E11-3AFC-4808-B967-E0FE4922E07E}" type="presParOf" srcId="{6BB1E424-5806-4BF5-9A96-5A5022E78F53}" destId="{281663A0-1CF5-4E50-A9F2-12209B89C142}" srcOrd="26" destOrd="0" presId="urn:microsoft.com/office/officeart/2005/8/layout/list1"/>
    <dgm:cxn modelId="{9D42B586-30DF-41C0-871C-2F0F8720C2ED}" type="presParOf" srcId="{6BB1E424-5806-4BF5-9A96-5A5022E78F53}" destId="{EEAA9B51-C50D-4E44-90EA-2E0684D0CC0B}" srcOrd="27" destOrd="0" presId="urn:microsoft.com/office/officeart/2005/8/layout/list1"/>
    <dgm:cxn modelId="{1636CF82-882C-46F4-B932-CC11B810D237}" type="presParOf" srcId="{6BB1E424-5806-4BF5-9A96-5A5022E78F53}" destId="{CA5D389F-372B-485F-A3C7-C240DE3872F8}" srcOrd="28" destOrd="0" presId="urn:microsoft.com/office/officeart/2005/8/layout/list1"/>
    <dgm:cxn modelId="{F48AE91C-0066-4952-AD74-D293A8E716CC}" type="presParOf" srcId="{CA5D389F-372B-485F-A3C7-C240DE3872F8}" destId="{0F41EAE3-F617-4089-AC52-92D1FF79084D}" srcOrd="0" destOrd="0" presId="urn:microsoft.com/office/officeart/2005/8/layout/list1"/>
    <dgm:cxn modelId="{A38E1FD4-00D1-42C9-BEE6-B4A52F7C0CB5}" type="presParOf" srcId="{CA5D389F-372B-485F-A3C7-C240DE3872F8}" destId="{9BFC8AD5-5617-4A02-8B53-D840C4BD5082}" srcOrd="1" destOrd="0" presId="urn:microsoft.com/office/officeart/2005/8/layout/list1"/>
    <dgm:cxn modelId="{53B3A347-47D9-45CD-936D-4A8BC4DD641D}" type="presParOf" srcId="{6BB1E424-5806-4BF5-9A96-5A5022E78F53}" destId="{0988881B-9E84-44F3-8EFA-F3DFBD480061}" srcOrd="29" destOrd="0" presId="urn:microsoft.com/office/officeart/2005/8/layout/list1"/>
    <dgm:cxn modelId="{ED2F48A6-68B0-44A3-97CB-9626CC3536BF}" type="presParOf" srcId="{6BB1E424-5806-4BF5-9A96-5A5022E78F53}" destId="{FD6F0F3A-961C-49DB-AA2D-C82E311359D9}" srcOrd="30" destOrd="0" presId="urn:microsoft.com/office/officeart/2005/8/layout/list1"/>
    <dgm:cxn modelId="{FF1E4967-4EDE-4216-9E61-5996DEE976C1}" type="presParOf" srcId="{6BB1E424-5806-4BF5-9A96-5A5022E78F53}" destId="{BF3E12B9-665F-4FBF-8D83-C474CA2AD002}" srcOrd="31" destOrd="0" presId="urn:microsoft.com/office/officeart/2005/8/layout/list1"/>
    <dgm:cxn modelId="{FF1AEE95-0A1A-46FF-9875-1A74D68E6532}" type="presParOf" srcId="{6BB1E424-5806-4BF5-9A96-5A5022E78F53}" destId="{4CCA1EF6-0574-4047-8125-C27C17839813}" srcOrd="32" destOrd="0" presId="urn:microsoft.com/office/officeart/2005/8/layout/list1"/>
    <dgm:cxn modelId="{EF1C8A6C-554A-4690-8BB6-92972A5E9757}" type="presParOf" srcId="{4CCA1EF6-0574-4047-8125-C27C17839813}" destId="{AB885520-9BE1-41D6-84F0-4EE89961B9D3}" srcOrd="0" destOrd="0" presId="urn:microsoft.com/office/officeart/2005/8/layout/list1"/>
    <dgm:cxn modelId="{15C4C523-283B-4431-887C-296BC3475972}" type="presParOf" srcId="{4CCA1EF6-0574-4047-8125-C27C17839813}" destId="{F438E78C-DB6D-4E04-9DA6-64B22822DAE9}" srcOrd="1" destOrd="0" presId="urn:microsoft.com/office/officeart/2005/8/layout/list1"/>
    <dgm:cxn modelId="{1C1B0728-5C5A-4CEE-88E6-7ABD5F466E8A}" type="presParOf" srcId="{6BB1E424-5806-4BF5-9A96-5A5022E78F53}" destId="{64554D5D-D048-4BC7-93E5-38A6A05DDDE8}" srcOrd="33" destOrd="0" presId="urn:microsoft.com/office/officeart/2005/8/layout/list1"/>
    <dgm:cxn modelId="{6B1B0B09-047A-4A7B-88CC-60F9E120C6CC}" type="presParOf" srcId="{6BB1E424-5806-4BF5-9A96-5A5022E78F53}" destId="{9AF1C8A4-BA1A-4FE8-8C50-FADAE310D25E}"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65337-BD7C-4524-AD57-C849FB5C0A25}">
      <dsp:nvSpPr>
        <dsp:cNvPr id="0" name=""/>
        <dsp:cNvSpPr/>
      </dsp:nvSpPr>
      <dsp:spPr>
        <a:xfrm>
          <a:off x="0" y="4851"/>
          <a:ext cx="8496488" cy="369214"/>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b="0" kern="1200" dirty="0" smtClean="0">
              <a:latin typeface="Calibri" panose="020F0502020204030204" pitchFamily="34" charset="0"/>
            </a:rPr>
            <a:t>Supporting countries in securing long-term sustainability of public sector reforms through: </a:t>
          </a:r>
          <a:endParaRPr lang="en-GB" sz="1500" kern="1200" dirty="0">
            <a:latin typeface="Calibri" panose="020F0502020204030204" pitchFamily="34" charset="0"/>
          </a:endParaRPr>
        </a:p>
      </dsp:txBody>
      <dsp:txXfrm>
        <a:off x="18024" y="22875"/>
        <a:ext cx="8460440" cy="333166"/>
      </dsp:txXfrm>
    </dsp:sp>
    <dsp:sp modelId="{6B9D7B23-ECD2-481A-B2B6-9279CF32FFCB}">
      <dsp:nvSpPr>
        <dsp:cNvPr id="0" name=""/>
        <dsp:cNvSpPr/>
      </dsp:nvSpPr>
      <dsp:spPr>
        <a:xfrm>
          <a:off x="2735359" y="378916"/>
          <a:ext cx="5761128" cy="3563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63" tIns="19050" rIns="106680" bIns="19050" numCol="1" spcCol="1270" anchor="t" anchorCtr="0">
          <a:noAutofit/>
        </a:bodyPr>
        <a:lstStyle/>
        <a:p>
          <a:pPr marL="57150" lvl="1" indent="0" algn="l" defTabSz="533400" rtl="0">
            <a:lnSpc>
              <a:spcPct val="90000"/>
            </a:lnSpc>
            <a:spcBef>
              <a:spcPct val="0"/>
            </a:spcBef>
            <a:spcAft>
              <a:spcPct val="20000"/>
            </a:spcAft>
            <a:buChar char="••"/>
          </a:pPr>
          <a:endParaRPr lang="en-GB" sz="1200" kern="1200" dirty="0">
            <a:latin typeface="Calibri" panose="020F0502020204030204" pitchFamily="34" charset="0"/>
          </a:endParaRPr>
        </a:p>
        <a:p>
          <a:pPr marL="57150" lvl="1" indent="0" algn="l" defTabSz="533400" rtl="0">
            <a:lnSpc>
              <a:spcPct val="90000"/>
            </a:lnSpc>
            <a:spcBef>
              <a:spcPct val="0"/>
            </a:spcBef>
            <a:spcAft>
              <a:spcPct val="20000"/>
            </a:spcAft>
            <a:buChar char="••"/>
          </a:pPr>
          <a:r>
            <a:rPr lang="en-GB" sz="1200" b="0" kern="1200" dirty="0" smtClean="0">
              <a:latin typeface="Calibri" panose="020F0502020204030204" pitchFamily="34" charset="0"/>
            </a:rPr>
            <a:t>Strengthening the link between international policy dialogue and national public service capacity-building efforts; </a:t>
          </a:r>
          <a:endParaRPr lang="en-GB" sz="1200" kern="1200" dirty="0">
            <a:latin typeface="Calibri" panose="020F0502020204030204" pitchFamily="34" charset="0"/>
          </a:endParaRPr>
        </a:p>
        <a:p>
          <a:pPr marL="57150" lvl="1" indent="0" algn="l" defTabSz="533400" rtl="0">
            <a:lnSpc>
              <a:spcPct val="90000"/>
            </a:lnSpc>
            <a:spcBef>
              <a:spcPct val="0"/>
            </a:spcBef>
            <a:spcAft>
              <a:spcPct val="20000"/>
            </a:spcAft>
            <a:buChar char="••"/>
          </a:pPr>
          <a:endParaRPr lang="en-GB" sz="1200" kern="1200" dirty="0">
            <a:latin typeface="Calibri" panose="020F0502020204030204" pitchFamily="34" charset="0"/>
          </a:endParaRPr>
        </a:p>
        <a:p>
          <a:pPr marL="57150" lvl="1" indent="0" algn="l" defTabSz="533400" rtl="0">
            <a:lnSpc>
              <a:spcPct val="90000"/>
            </a:lnSpc>
            <a:spcBef>
              <a:spcPct val="0"/>
            </a:spcBef>
            <a:spcAft>
              <a:spcPct val="20000"/>
            </a:spcAft>
            <a:buChar char="••"/>
          </a:pPr>
          <a:r>
            <a:rPr lang="en-GB" sz="1200" b="0" kern="1200" dirty="0" smtClean="0">
              <a:latin typeface="Calibri" panose="020F0502020204030204" pitchFamily="34" charset="0"/>
            </a:rPr>
            <a:t>Informing the OECD policy dialogue with lessons and good practices on implementation on the ground; and </a:t>
          </a:r>
          <a:endParaRPr lang="en-GB" sz="1200" kern="1200" dirty="0">
            <a:latin typeface="Calibri" panose="020F0502020204030204" pitchFamily="34" charset="0"/>
          </a:endParaRPr>
        </a:p>
        <a:p>
          <a:pPr marL="57150" lvl="1" indent="0" algn="l" defTabSz="533400" rtl="0">
            <a:lnSpc>
              <a:spcPct val="90000"/>
            </a:lnSpc>
            <a:spcBef>
              <a:spcPct val="0"/>
            </a:spcBef>
            <a:spcAft>
              <a:spcPct val="20000"/>
            </a:spcAft>
            <a:buChar char="••"/>
          </a:pPr>
          <a:endParaRPr lang="en-GB" sz="1200" kern="1200" dirty="0">
            <a:latin typeface="Calibri" panose="020F0502020204030204" pitchFamily="34" charset="0"/>
          </a:endParaRPr>
        </a:p>
        <a:p>
          <a:pPr marL="57150" lvl="1" indent="0" algn="l" defTabSz="533400" rtl="0">
            <a:lnSpc>
              <a:spcPct val="90000"/>
            </a:lnSpc>
            <a:spcBef>
              <a:spcPct val="0"/>
            </a:spcBef>
            <a:spcAft>
              <a:spcPct val="20000"/>
            </a:spcAft>
            <a:buChar char="••"/>
          </a:pPr>
          <a:r>
            <a:rPr lang="en-GB" sz="1200" b="0" kern="1200" dirty="0" smtClean="0">
              <a:latin typeface="Calibri" panose="020F0502020204030204" pitchFamily="34" charset="0"/>
            </a:rPr>
            <a:t>Supporting exchange among national schools of government on current policy priorities and capacity-building, policy implementation and research needs. </a:t>
          </a:r>
          <a:endParaRPr lang="en-GB" sz="1200" kern="1200" dirty="0">
            <a:latin typeface="Calibri" panose="020F0502020204030204" pitchFamily="34" charset="0"/>
          </a:endParaRPr>
        </a:p>
        <a:p>
          <a:pPr marL="57150" lvl="1" indent="0" algn="l" defTabSz="533400" rtl="0">
            <a:lnSpc>
              <a:spcPct val="90000"/>
            </a:lnSpc>
            <a:spcBef>
              <a:spcPct val="0"/>
            </a:spcBef>
            <a:spcAft>
              <a:spcPct val="20000"/>
            </a:spcAft>
            <a:buChar char="••"/>
          </a:pPr>
          <a:endParaRPr lang="en-GB" sz="1200" kern="1200" dirty="0">
            <a:latin typeface="Calibri" panose="020F0502020204030204" pitchFamily="34" charset="0"/>
          </a:endParaRPr>
        </a:p>
        <a:p>
          <a:pPr marL="57150" lvl="1" indent="0" algn="l" defTabSz="533400" rtl="0">
            <a:lnSpc>
              <a:spcPct val="90000"/>
            </a:lnSpc>
            <a:spcBef>
              <a:spcPct val="0"/>
            </a:spcBef>
            <a:spcAft>
              <a:spcPct val="20000"/>
            </a:spcAft>
            <a:buChar char="••"/>
          </a:pPr>
          <a:r>
            <a:rPr lang="en-GB" sz="1200" kern="1200" dirty="0" smtClean="0">
              <a:solidFill>
                <a:schemeClr val="tx1"/>
              </a:solidFill>
              <a:latin typeface="Calibri" panose="020F0502020204030204" pitchFamily="34" charset="0"/>
            </a:rPr>
            <a:t>“National Schools of government: Building Civil Service Capacity” (2016 Report)</a:t>
          </a:r>
          <a:endParaRPr lang="en-GB" sz="1200" kern="1200" dirty="0">
            <a:latin typeface="Calibri" panose="020F0502020204030204" pitchFamily="34" charset="0"/>
          </a:endParaRPr>
        </a:p>
        <a:p>
          <a:pPr marL="0" lvl="2" indent="361950" algn="l" defTabSz="533400" rtl="0">
            <a:lnSpc>
              <a:spcPct val="90000"/>
            </a:lnSpc>
            <a:spcBef>
              <a:spcPct val="0"/>
            </a:spcBef>
            <a:spcAft>
              <a:spcPct val="20000"/>
            </a:spcAft>
            <a:buChar char="••"/>
            <a:tabLst>
              <a:tab pos="361950" algn="l"/>
            </a:tabLst>
          </a:pPr>
          <a:r>
            <a:rPr lang="en-GB" sz="1200" b="1" kern="1200" dirty="0" smtClean="0">
              <a:latin typeface="Calibri" panose="020F0502020204030204" pitchFamily="34" charset="0"/>
            </a:rPr>
            <a:t>	Objective: </a:t>
          </a:r>
          <a:r>
            <a:rPr lang="en-GB" sz="1200" b="0" kern="1200" dirty="0" smtClean="0">
              <a:latin typeface="Calibri" panose="020F0502020204030204" pitchFamily="34" charset="0"/>
            </a:rPr>
            <a:t>to support policy dialogue across OECD and partner countries on the role of the Schools of Government in 1) </a:t>
          </a:r>
          <a:r>
            <a:rPr lang="en-GB" sz="1200" kern="1200" dirty="0" smtClean="0">
              <a:latin typeface="Calibri" panose="020F0502020204030204" pitchFamily="34" charset="0"/>
            </a:rPr>
            <a:t>shaping and supporting the implementation of the governmental agenda  ;  2) developing necessary skills of public servants to respond to government priorities and citizen expectations.</a:t>
          </a:r>
          <a:endParaRPr lang="en-GB" sz="1200" kern="1200" dirty="0">
            <a:latin typeface="Calibri" panose="020F0502020204030204" pitchFamily="34" charset="0"/>
          </a:endParaRPr>
        </a:p>
      </dsp:txBody>
      <dsp:txXfrm>
        <a:off x="2735359" y="378916"/>
        <a:ext cx="5761128" cy="3563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008D5-4FDD-43EF-BCE3-EAB2C2045ED9}">
      <dsp:nvSpPr>
        <dsp:cNvPr id="0" name=""/>
        <dsp:cNvSpPr/>
      </dsp:nvSpPr>
      <dsp:spPr>
        <a:xfrm>
          <a:off x="0" y="251519"/>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42375-94B3-4117-85EA-3D8F29FA70BC}">
      <dsp:nvSpPr>
        <dsp:cNvPr id="0" name=""/>
        <dsp:cNvSpPr/>
      </dsp:nvSpPr>
      <dsp:spPr>
        <a:xfrm>
          <a:off x="374441" y="56713"/>
          <a:ext cx="5242182" cy="2289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latin typeface="Calibri" panose="020F0502020204030204" pitchFamily="34" charset="0"/>
            </a:rPr>
            <a:t>Policy chapter  (the effects of fiscal policy  in equity)</a:t>
          </a:r>
          <a:endParaRPr lang="en-GB" sz="1400" kern="1200" dirty="0">
            <a:latin typeface="Calibri" panose="020F0502020204030204" pitchFamily="34" charset="0"/>
          </a:endParaRPr>
        </a:p>
      </dsp:txBody>
      <dsp:txXfrm>
        <a:off x="385616" y="67888"/>
        <a:ext cx="5219832" cy="206574"/>
      </dsp:txXfrm>
    </dsp:sp>
    <dsp:sp modelId="{ACF76D0F-5F43-433A-AA58-CFA13B1EF543}">
      <dsp:nvSpPr>
        <dsp:cNvPr id="0" name=""/>
        <dsp:cNvSpPr/>
      </dsp:nvSpPr>
      <dsp:spPr>
        <a:xfrm>
          <a:off x="0" y="46923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380532-E20D-4BE4-B70F-8DC67C9A0C76}">
      <dsp:nvSpPr>
        <dsp:cNvPr id="0" name=""/>
        <dsp:cNvSpPr/>
      </dsp:nvSpPr>
      <dsp:spPr>
        <a:xfrm>
          <a:off x="374441" y="375688"/>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latin typeface="Calibri" panose="020F0502020204030204" pitchFamily="34" charset="0"/>
            </a:rPr>
            <a:t>Public finances and economics</a:t>
          </a:r>
          <a:endParaRPr lang="en-GB" sz="1400" kern="1200" dirty="0">
            <a:latin typeface="Calibri" panose="020F0502020204030204" pitchFamily="34" charset="0"/>
          </a:endParaRPr>
        </a:p>
      </dsp:txBody>
      <dsp:txXfrm>
        <a:off x="383087" y="384334"/>
        <a:ext cx="5224890" cy="159828"/>
      </dsp:txXfrm>
    </dsp:sp>
    <dsp:sp modelId="{B201CF6B-3835-4D38-B42E-B1D9903AA9D3}">
      <dsp:nvSpPr>
        <dsp:cNvPr id="0" name=""/>
        <dsp:cNvSpPr/>
      </dsp:nvSpPr>
      <dsp:spPr>
        <a:xfrm>
          <a:off x="0" y="74139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FC09A-4686-4F1A-B31C-BC6C499A6CE9}">
      <dsp:nvSpPr>
        <dsp:cNvPr id="0" name=""/>
        <dsp:cNvSpPr/>
      </dsp:nvSpPr>
      <dsp:spPr>
        <a:xfrm>
          <a:off x="374441" y="652837"/>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latin typeface="Calibri" panose="020F0502020204030204" pitchFamily="34" charset="0"/>
            </a:rPr>
            <a:t>Public employment</a:t>
          </a:r>
          <a:endParaRPr lang="en-GB" sz="1400" kern="1200" dirty="0">
            <a:latin typeface="Calibri" panose="020F0502020204030204" pitchFamily="34" charset="0"/>
          </a:endParaRPr>
        </a:p>
      </dsp:txBody>
      <dsp:txXfrm>
        <a:off x="383087" y="661483"/>
        <a:ext cx="5224890" cy="159828"/>
      </dsp:txXfrm>
    </dsp:sp>
    <dsp:sp modelId="{802BB14D-DE51-415C-83D2-3204E1C9FE5B}">
      <dsp:nvSpPr>
        <dsp:cNvPr id="0" name=""/>
        <dsp:cNvSpPr/>
      </dsp:nvSpPr>
      <dsp:spPr>
        <a:xfrm>
          <a:off x="0" y="101355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01B5F-3FEF-4378-A27F-B239DA0430C8}">
      <dsp:nvSpPr>
        <dsp:cNvPr id="0" name=""/>
        <dsp:cNvSpPr/>
      </dsp:nvSpPr>
      <dsp:spPr>
        <a:xfrm>
          <a:off x="434135" y="912285"/>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solidFill>
                <a:srgbClr val="92D050"/>
              </a:solidFill>
              <a:latin typeface="Calibri" panose="020F0502020204030204" pitchFamily="34" charset="0"/>
            </a:rPr>
            <a:t>Centres of Government (</a:t>
          </a:r>
          <a:r>
            <a:rPr lang="en-GB" sz="1400" kern="1200" dirty="0" err="1" smtClean="0">
              <a:solidFill>
                <a:srgbClr val="92D050"/>
              </a:solidFill>
              <a:latin typeface="Calibri" panose="020F0502020204030204" pitchFamily="34" charset="0"/>
            </a:rPr>
            <a:t>CoG</a:t>
          </a:r>
          <a:r>
            <a:rPr lang="en-GB" sz="1400" kern="1200" dirty="0" smtClean="0">
              <a:solidFill>
                <a:srgbClr val="92D050"/>
              </a:solidFill>
              <a:latin typeface="Calibri" panose="020F0502020204030204" pitchFamily="34" charset="0"/>
            </a:rPr>
            <a:t>)</a:t>
          </a:r>
          <a:endParaRPr lang="en-GB" sz="1400" kern="1200" dirty="0">
            <a:solidFill>
              <a:srgbClr val="92D050"/>
            </a:solidFill>
            <a:latin typeface="Calibri" panose="020F0502020204030204" pitchFamily="34" charset="0"/>
          </a:endParaRPr>
        </a:p>
      </dsp:txBody>
      <dsp:txXfrm>
        <a:off x="442781" y="920931"/>
        <a:ext cx="5224890" cy="159828"/>
      </dsp:txXfrm>
    </dsp:sp>
    <dsp:sp modelId="{74979738-6496-42AA-AA14-B591E1D905A6}">
      <dsp:nvSpPr>
        <dsp:cNvPr id="0" name=""/>
        <dsp:cNvSpPr/>
      </dsp:nvSpPr>
      <dsp:spPr>
        <a:xfrm>
          <a:off x="0" y="135285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908A50-5AA6-4833-9F67-1F1DA24D36AD}">
      <dsp:nvSpPr>
        <dsp:cNvPr id="0" name=""/>
        <dsp:cNvSpPr/>
      </dsp:nvSpPr>
      <dsp:spPr>
        <a:xfrm>
          <a:off x="374441" y="1197157"/>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latin typeface="Calibri" panose="020F0502020204030204" pitchFamily="34" charset="0"/>
            </a:rPr>
            <a:t>Budget practices and procedures </a:t>
          </a:r>
          <a:r>
            <a:rPr lang="en-GB" sz="1400" kern="1200" dirty="0" smtClean="0">
              <a:solidFill>
                <a:srgbClr val="92D050"/>
              </a:solidFill>
              <a:latin typeface="Calibri" panose="020F0502020204030204" pitchFamily="34" charset="0"/>
            </a:rPr>
            <a:t>(health budgeting)</a:t>
          </a:r>
          <a:endParaRPr lang="en-GB" sz="1400" kern="1200" dirty="0">
            <a:solidFill>
              <a:srgbClr val="92D050"/>
            </a:solidFill>
            <a:latin typeface="Calibri" panose="020F0502020204030204" pitchFamily="34" charset="0"/>
          </a:endParaRPr>
        </a:p>
      </dsp:txBody>
      <dsp:txXfrm>
        <a:off x="383087" y="1205803"/>
        <a:ext cx="5224890" cy="159828"/>
      </dsp:txXfrm>
    </dsp:sp>
    <dsp:sp modelId="{9E6C9592-9388-4F98-B607-2E5FA4D34BC2}">
      <dsp:nvSpPr>
        <dsp:cNvPr id="0" name=""/>
        <dsp:cNvSpPr/>
      </dsp:nvSpPr>
      <dsp:spPr>
        <a:xfrm>
          <a:off x="0" y="155787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2B4A46-A92E-44AF-93B0-D0A764C16B73}">
      <dsp:nvSpPr>
        <dsp:cNvPr id="0" name=""/>
        <dsp:cNvSpPr/>
      </dsp:nvSpPr>
      <dsp:spPr>
        <a:xfrm>
          <a:off x="374441" y="1469317"/>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solidFill>
                <a:schemeClr val="bg1"/>
              </a:solidFill>
              <a:latin typeface="Calibri" panose="020F0502020204030204" pitchFamily="34" charset="0"/>
            </a:rPr>
            <a:t>Human resources management </a:t>
          </a:r>
          <a:endParaRPr lang="en-GB" sz="1400" kern="1200" dirty="0">
            <a:solidFill>
              <a:schemeClr val="bg1"/>
            </a:solidFill>
            <a:latin typeface="Calibri" panose="020F0502020204030204" pitchFamily="34" charset="0"/>
          </a:endParaRPr>
        </a:p>
      </dsp:txBody>
      <dsp:txXfrm>
        <a:off x="383087" y="1477963"/>
        <a:ext cx="5224890" cy="159828"/>
      </dsp:txXfrm>
    </dsp:sp>
    <dsp:sp modelId="{281663A0-1CF5-4E50-A9F2-12209B89C142}">
      <dsp:nvSpPr>
        <dsp:cNvPr id="0" name=""/>
        <dsp:cNvSpPr/>
      </dsp:nvSpPr>
      <dsp:spPr>
        <a:xfrm>
          <a:off x="0" y="183003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4BF32-8BB2-4612-BF32-72E1FB5E7587}">
      <dsp:nvSpPr>
        <dsp:cNvPr id="0" name=""/>
        <dsp:cNvSpPr/>
      </dsp:nvSpPr>
      <dsp:spPr>
        <a:xfrm>
          <a:off x="374441" y="1741477"/>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solidFill>
                <a:srgbClr val="92D050"/>
              </a:solidFill>
              <a:latin typeface="Calibri" panose="020F0502020204030204" pitchFamily="34" charset="0"/>
            </a:rPr>
            <a:t>Regulatory policy and governance</a:t>
          </a:r>
          <a:endParaRPr lang="en-GB" sz="1400" kern="1200" dirty="0">
            <a:solidFill>
              <a:srgbClr val="92D050"/>
            </a:solidFill>
            <a:latin typeface="Calibri" panose="020F0502020204030204" pitchFamily="34" charset="0"/>
          </a:endParaRPr>
        </a:p>
      </dsp:txBody>
      <dsp:txXfrm>
        <a:off x="383087" y="1750123"/>
        <a:ext cx="5224890" cy="159828"/>
      </dsp:txXfrm>
    </dsp:sp>
    <dsp:sp modelId="{FD6F0F3A-961C-49DB-AA2D-C82E311359D9}">
      <dsp:nvSpPr>
        <dsp:cNvPr id="0" name=""/>
        <dsp:cNvSpPr/>
      </dsp:nvSpPr>
      <dsp:spPr>
        <a:xfrm>
          <a:off x="0" y="210219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C8AD5-5617-4A02-8B53-D840C4BD5082}">
      <dsp:nvSpPr>
        <dsp:cNvPr id="0" name=""/>
        <dsp:cNvSpPr/>
      </dsp:nvSpPr>
      <dsp:spPr>
        <a:xfrm>
          <a:off x="374441" y="2013637"/>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solidFill>
                <a:srgbClr val="92D050"/>
              </a:solidFill>
              <a:latin typeface="Calibri" panose="020F0502020204030204" pitchFamily="34" charset="0"/>
            </a:rPr>
            <a:t>Open and digital government</a:t>
          </a:r>
          <a:endParaRPr lang="en-GB" sz="1400" kern="1200" dirty="0">
            <a:solidFill>
              <a:srgbClr val="92D050"/>
            </a:solidFill>
            <a:latin typeface="Calibri" panose="020F0502020204030204" pitchFamily="34" charset="0"/>
          </a:endParaRPr>
        </a:p>
      </dsp:txBody>
      <dsp:txXfrm>
        <a:off x="383087" y="2022283"/>
        <a:ext cx="5224890" cy="159828"/>
      </dsp:txXfrm>
    </dsp:sp>
    <dsp:sp modelId="{9AF1C8A4-BA1A-4FE8-8C50-FADAE310D25E}">
      <dsp:nvSpPr>
        <dsp:cNvPr id="0" name=""/>
        <dsp:cNvSpPr/>
      </dsp:nvSpPr>
      <dsp:spPr>
        <a:xfrm>
          <a:off x="0" y="2374357"/>
          <a:ext cx="7488832" cy="15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38E78C-DB6D-4E04-9DA6-64B22822DAE9}">
      <dsp:nvSpPr>
        <dsp:cNvPr id="0" name=""/>
        <dsp:cNvSpPr/>
      </dsp:nvSpPr>
      <dsp:spPr>
        <a:xfrm>
          <a:off x="374441" y="2285797"/>
          <a:ext cx="5242182" cy="177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622300">
            <a:lnSpc>
              <a:spcPct val="90000"/>
            </a:lnSpc>
            <a:spcBef>
              <a:spcPct val="0"/>
            </a:spcBef>
            <a:spcAft>
              <a:spcPct val="35000"/>
            </a:spcAft>
          </a:pPr>
          <a:r>
            <a:rPr lang="en-GB" sz="1400" kern="1200" dirty="0" smtClean="0">
              <a:latin typeface="Calibri" panose="020F0502020204030204" pitchFamily="34" charset="0"/>
            </a:rPr>
            <a:t>Public procurement</a:t>
          </a:r>
          <a:endParaRPr lang="en-GB" sz="1400" kern="1200" dirty="0">
            <a:latin typeface="Calibri" panose="020F0502020204030204" pitchFamily="34" charset="0"/>
          </a:endParaRPr>
        </a:p>
      </dsp:txBody>
      <dsp:txXfrm>
        <a:off x="383087" y="2294443"/>
        <a:ext cx="5224890" cy="1598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0.11162</cdr:x>
      <cdr:y>0.01519</cdr:y>
    </cdr:from>
    <cdr:to>
      <cdr:x>0.12654</cdr:x>
      <cdr:y>0.02507</cdr:y>
    </cdr:to>
    <cdr:sp macro="" textlink="">
      <cdr:nvSpPr>
        <cdr:cNvPr id="58" name="xlamShapesMarker"/>
        <cdr:cNvSpPr/>
      </cdr:nvSpPr>
      <cdr:spPr>
        <a:xfrm xmlns:a="http://schemas.openxmlformats.org/drawingml/2006/main">
          <a:off x="553430"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0.30272</cdr:x>
      <cdr:y>0.01519</cdr:y>
    </cdr:from>
    <cdr:to>
      <cdr:x>0.31763</cdr:x>
      <cdr:y>0.02507</cdr:y>
    </cdr:to>
    <cdr:sp macro="" textlink="">
      <cdr:nvSpPr>
        <cdr:cNvPr id="60" name="xlamShapesMarker"/>
        <cdr:cNvSpPr/>
      </cdr:nvSpPr>
      <cdr:spPr>
        <a:xfrm xmlns:a="http://schemas.openxmlformats.org/drawingml/2006/main">
          <a:off x="1500896"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0.57611</cdr:x>
      <cdr:y>0.01519</cdr:y>
    </cdr:from>
    <cdr:to>
      <cdr:x>0.59103</cdr:x>
      <cdr:y>0.02507</cdr:y>
    </cdr:to>
    <cdr:sp macro="" textlink="">
      <cdr:nvSpPr>
        <cdr:cNvPr id="62" name="xlamShapesMarker"/>
        <cdr:cNvSpPr/>
      </cdr:nvSpPr>
      <cdr:spPr>
        <a:xfrm xmlns:a="http://schemas.openxmlformats.org/drawingml/2006/main">
          <a:off x="2856416"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0.76283</cdr:x>
      <cdr:y>0.01519</cdr:y>
    </cdr:from>
    <cdr:to>
      <cdr:x>0.77774</cdr:x>
      <cdr:y>0.02507</cdr:y>
    </cdr:to>
    <cdr:sp macro="" textlink="">
      <cdr:nvSpPr>
        <cdr:cNvPr id="64" name="xlamShapesMarker"/>
        <cdr:cNvSpPr/>
      </cdr:nvSpPr>
      <cdr:spPr>
        <a:xfrm xmlns:a="http://schemas.openxmlformats.org/drawingml/2006/main">
          <a:off x="3782165"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0.0411</cdr:x>
      <cdr:y>0.17742</cdr:y>
    </cdr:from>
    <cdr:to>
      <cdr:x>0.19848</cdr:x>
      <cdr:y>0.3986</cdr:y>
    </cdr:to>
    <cdr:sp macro="" textlink="">
      <cdr:nvSpPr>
        <cdr:cNvPr id="3" name="TextBox 2"/>
        <cdr:cNvSpPr txBox="1"/>
      </cdr:nvSpPr>
      <cdr:spPr>
        <a:xfrm xmlns:a="http://schemas.openxmlformats.org/drawingml/2006/main">
          <a:off x="216023" y="792088"/>
          <a:ext cx="827282" cy="9874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800" b="1" dirty="0"/>
            <a:t>Between 6 and 10 years</a:t>
          </a:r>
        </a:p>
        <a:p xmlns:a="http://schemas.openxmlformats.org/drawingml/2006/main">
          <a:pPr algn="ctr"/>
          <a:r>
            <a:rPr lang="en-GB" sz="800" b="1" dirty="0"/>
            <a:t>17.6%</a:t>
          </a:r>
        </a:p>
      </cdr:txBody>
    </cdr:sp>
  </cdr:relSizeAnchor>
  <cdr:relSizeAnchor xmlns:cdr="http://schemas.openxmlformats.org/drawingml/2006/chartDrawing">
    <cdr:from>
      <cdr:x>0.34426</cdr:x>
      <cdr:y>0.00484</cdr:y>
    </cdr:from>
    <cdr:to>
      <cdr:x>0.50164</cdr:x>
      <cdr:y>0.22334</cdr:y>
    </cdr:to>
    <cdr:sp macro="" textlink="">
      <cdr:nvSpPr>
        <cdr:cNvPr id="5" name="TextBox 4"/>
        <cdr:cNvSpPr txBox="1"/>
      </cdr:nvSpPr>
      <cdr:spPr>
        <a:xfrm xmlns:a="http://schemas.openxmlformats.org/drawingml/2006/main">
          <a:off x="2000250" y="190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800" b="1" dirty="0"/>
            <a:t>Between 11 and 30 years</a:t>
          </a:r>
        </a:p>
        <a:p xmlns:a="http://schemas.openxmlformats.org/drawingml/2006/main">
          <a:pPr algn="ctr"/>
          <a:r>
            <a:rPr lang="en-GB" sz="800" b="1" dirty="0"/>
            <a:t>5.9%</a:t>
          </a:r>
        </a:p>
        <a:p xmlns:a="http://schemas.openxmlformats.org/drawingml/2006/main">
          <a:endParaRPr lang="en-GB" sz="1100" dirty="0"/>
        </a:p>
      </cdr:txBody>
    </cdr:sp>
  </cdr:relSizeAnchor>
  <cdr:relSizeAnchor xmlns:cdr="http://schemas.openxmlformats.org/drawingml/2006/chartDrawing">
    <cdr:from>
      <cdr:x>0.82605</cdr:x>
      <cdr:y>0.25806</cdr:y>
    </cdr:from>
    <cdr:to>
      <cdr:x>1</cdr:x>
      <cdr:y>0.46288</cdr:y>
    </cdr:to>
    <cdr:sp macro="" textlink="">
      <cdr:nvSpPr>
        <cdr:cNvPr id="4" name="TextBox 3"/>
        <cdr:cNvSpPr txBox="1"/>
      </cdr:nvSpPr>
      <cdr:spPr>
        <a:xfrm xmlns:a="http://schemas.openxmlformats.org/drawingml/2006/main">
          <a:off x="4464495" y="11521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800" b="1" dirty="0" smtClean="0"/>
            <a:t>Up to 5 years</a:t>
          </a:r>
        </a:p>
        <a:p xmlns:a="http://schemas.openxmlformats.org/drawingml/2006/main">
          <a:r>
            <a:rPr lang="en-GB" sz="800" b="1" dirty="0" smtClean="0"/>
            <a:t>76.4%</a:t>
          </a:r>
          <a:endParaRPr lang="en-GB" sz="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0.00306</cdr:x>
      <cdr:y>0.24086</cdr:y>
    </cdr:from>
    <cdr:to>
      <cdr:x>0.25253</cdr:x>
      <cdr:y>0.41692</cdr:y>
    </cdr:to>
    <cdr:sp macro="" textlink="">
      <cdr:nvSpPr>
        <cdr:cNvPr id="2" name="Text Box 1"/>
        <cdr:cNvSpPr txBox="1"/>
      </cdr:nvSpPr>
      <cdr:spPr>
        <a:xfrm xmlns:a="http://schemas.openxmlformats.org/drawingml/2006/main">
          <a:off x="15010" y="634522"/>
          <a:ext cx="1224136" cy="4638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600" dirty="0"/>
            <a:t>Yes</a:t>
          </a:r>
          <a:r>
            <a:rPr lang="en-GB" sz="1600" baseline="0" dirty="0"/>
            <a:t> and </a:t>
          </a:r>
          <a:r>
            <a:rPr lang="en-GB" sz="1600" dirty="0"/>
            <a:t>all-hazards approach : 77%</a:t>
          </a:r>
          <a:r>
            <a:rPr lang="en-GB" sz="1600" baseline="0" dirty="0"/>
            <a:t> </a:t>
          </a:r>
          <a:endParaRPr lang="en-GB" sz="1600" dirty="0"/>
        </a:p>
      </cdr:txBody>
    </cdr:sp>
  </cdr:relSizeAnchor>
  <cdr:relSizeAnchor xmlns:cdr="http://schemas.openxmlformats.org/drawingml/2006/chartDrawing">
    <cdr:from>
      <cdr:x>0.76615</cdr:x>
      <cdr:y>0.15886</cdr:y>
    </cdr:from>
    <cdr:to>
      <cdr:x>0.98838</cdr:x>
      <cdr:y>0.33055</cdr:y>
    </cdr:to>
    <cdr:sp macro="" textlink="">
      <cdr:nvSpPr>
        <cdr:cNvPr id="3" name="Text Box 1"/>
        <cdr:cNvSpPr txBox="1"/>
      </cdr:nvSpPr>
      <cdr:spPr>
        <a:xfrm xmlns:a="http://schemas.openxmlformats.org/drawingml/2006/main">
          <a:off x="3759426" y="418498"/>
          <a:ext cx="1090464" cy="4522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GB" sz="1400" baseline="0" dirty="0"/>
            <a:t>Yes but no all hazards approach: 13%</a:t>
          </a:r>
          <a:endParaRPr lang="en-GB" sz="1400" dirty="0"/>
        </a:p>
        <a:p xmlns:a="http://schemas.openxmlformats.org/drawingml/2006/main">
          <a:endParaRPr lang="en-GB" sz="2400" dirty="0"/>
        </a:p>
      </cdr:txBody>
    </cdr:sp>
  </cdr:relSizeAnchor>
  <cdr:relSizeAnchor xmlns:cdr="http://schemas.openxmlformats.org/drawingml/2006/chartDrawing">
    <cdr:from>
      <cdr:x>0.67504</cdr:x>
      <cdr:y>3.79594E-7</cdr:y>
    </cdr:from>
    <cdr:to>
      <cdr:x>0.92758</cdr:x>
      <cdr:y>0.07686</cdr:y>
    </cdr:to>
    <cdr:sp macro="" textlink="">
      <cdr:nvSpPr>
        <cdr:cNvPr id="4" name="Text Box 1"/>
        <cdr:cNvSpPr txBox="1"/>
      </cdr:nvSpPr>
      <cdr:spPr>
        <a:xfrm xmlns:a="http://schemas.openxmlformats.org/drawingml/2006/main">
          <a:off x="3312368" y="1"/>
          <a:ext cx="1239146" cy="202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No: 10%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A17C085B-D0A8-4835-B6E5-6F5DA4761A30}" type="datetimeFigureOut">
              <a:rPr lang="en-GB" smtClean="0"/>
              <a:t>21/06/17</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0A8BED6-91FC-4027-B0CD-AF4C036CD0F3}" type="slidenum">
              <a:rPr lang="en-GB" smtClean="0"/>
              <a:t>‹#›</a:t>
            </a:fld>
            <a:endParaRPr lang="en-GB"/>
          </a:p>
        </p:txBody>
      </p:sp>
    </p:spTree>
    <p:extLst>
      <p:ext uri="{BB962C8B-B14F-4D97-AF65-F5344CB8AC3E}">
        <p14:creationId xmlns:p14="http://schemas.microsoft.com/office/powerpoint/2010/main" val="1685072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BCE55C6-2C4D-4608-8486-1C56E6F7AF95}" type="datetimeFigureOut">
              <a:rPr lang="en-GB" smtClean="0"/>
              <a:t>21/06/17</a:t>
            </a:fld>
            <a:endParaRPr lang="en-GB"/>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1C03D17-EE3F-445E-9B97-16B7DF8DD8FC}" type="slidenum">
              <a:rPr lang="en-GB" smtClean="0"/>
              <a:t>‹#›</a:t>
            </a:fld>
            <a:endParaRPr lang="en-GB"/>
          </a:p>
        </p:txBody>
      </p:sp>
    </p:spTree>
    <p:extLst>
      <p:ext uri="{BB962C8B-B14F-4D97-AF65-F5344CB8AC3E}">
        <p14:creationId xmlns:p14="http://schemas.microsoft.com/office/powerpoint/2010/main" val="23183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C03D17-EE3F-445E-9B97-16B7DF8DD8FC}" type="slidenum">
              <a:rPr lang="en-GB" smtClean="0"/>
              <a:t>1</a:t>
            </a:fld>
            <a:endParaRPr lang="en-GB"/>
          </a:p>
        </p:txBody>
      </p:sp>
    </p:spTree>
    <p:extLst>
      <p:ext uri="{BB962C8B-B14F-4D97-AF65-F5344CB8AC3E}">
        <p14:creationId xmlns:p14="http://schemas.microsoft.com/office/powerpoint/2010/main" val="403189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Data comes from Strategic Human Resources Management (SHRM) survey, 2016</a:t>
            </a:r>
          </a:p>
          <a:p>
            <a:pPr>
              <a:spcAft>
                <a:spcPts val="1200"/>
              </a:spcAft>
            </a:pPr>
            <a:r>
              <a:rPr lang="en-GB" sz="1200" dirty="0" smtClean="0">
                <a:latin typeface="Segoe UI" panose="020B0502040204020203" pitchFamily="34" charset="0"/>
                <a:ea typeface="Segoe UI" panose="020B0502040204020203" pitchFamily="34" charset="0"/>
                <a:cs typeface="Segoe UI" panose="020B0502040204020203" pitchFamily="34" charset="0"/>
              </a:rPr>
              <a:t>13 topics including new areas (innovation, data collection, learning), ~ 130 questions</a:t>
            </a:r>
          </a:p>
          <a:p>
            <a:pPr>
              <a:spcAft>
                <a:spcPts val="1200"/>
              </a:spcAft>
            </a:pPr>
            <a:r>
              <a:rPr lang="en-GB" sz="1200" dirty="0" smtClean="0">
                <a:latin typeface="Segoe UI" panose="020B0502040204020203" pitchFamily="34" charset="0"/>
                <a:ea typeface="Segoe UI" panose="020B0502040204020203" pitchFamily="34" charset="0"/>
                <a:cs typeface="Segoe UI" panose="020B0502040204020203" pitchFamily="34" charset="0"/>
              </a:rPr>
              <a:t>5 composite indicators (senior civil service, delegation, performance assessment, performance-related pay, data collection)</a:t>
            </a:r>
          </a:p>
          <a:p>
            <a:pPr>
              <a:spcAft>
                <a:spcPts val="1200"/>
              </a:spcAft>
            </a:pPr>
            <a:r>
              <a:rPr lang="en-GB" sz="1200" dirty="0" smtClean="0">
                <a:latin typeface="Segoe UI" panose="020B0502040204020203" pitchFamily="34" charset="0"/>
                <a:ea typeface="Segoe UI" panose="020B0502040204020203" pitchFamily="34" charset="0"/>
                <a:cs typeface="Segoe UI" panose="020B0502040204020203" pitchFamily="34" charset="0"/>
              </a:rPr>
              <a:t>All OECD countries + accession</a:t>
            </a:r>
          </a:p>
          <a:p>
            <a:endParaRPr lang="en-GB" dirty="0"/>
          </a:p>
        </p:txBody>
      </p:sp>
      <p:sp>
        <p:nvSpPr>
          <p:cNvPr id="4" name="Slide Number Placeholder 3"/>
          <p:cNvSpPr>
            <a:spLocks noGrp="1"/>
          </p:cNvSpPr>
          <p:nvPr>
            <p:ph type="sldNum" sz="quarter" idx="10"/>
          </p:nvPr>
        </p:nvSpPr>
        <p:spPr/>
        <p:txBody>
          <a:bodyPr/>
          <a:lstStyle/>
          <a:p>
            <a:fld id="{41C03D17-EE3F-445E-9B97-16B7DF8DD8FC}" type="slidenum">
              <a:rPr lang="en-GB" smtClean="0"/>
              <a:t>24</a:t>
            </a:fld>
            <a:endParaRPr lang="en-GB"/>
          </a:p>
        </p:txBody>
      </p:sp>
    </p:spTree>
    <p:extLst>
      <p:ext uri="{BB962C8B-B14F-4D97-AF65-F5344CB8AC3E}">
        <p14:creationId xmlns:p14="http://schemas.microsoft.com/office/powerpoint/2010/main" val="17006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GB" dirty="0" smtClean="0"/>
              <a:t>Last</a:t>
            </a:r>
            <a:r>
              <a:rPr lang="en-GB" baseline="0" dirty="0" smtClean="0"/>
              <a:t> year we worked together with the NCP on refining the skills framework for innovation in the public sector and this is where we have gotten it to… [describe]</a:t>
            </a:r>
          </a:p>
          <a:p>
            <a:endParaRPr lang="en-GB" dirty="0"/>
          </a:p>
        </p:txBody>
      </p:sp>
      <p:sp>
        <p:nvSpPr>
          <p:cNvPr id="4" name="Slide Number Placeholder 3"/>
          <p:cNvSpPr>
            <a:spLocks noGrp="1"/>
          </p:cNvSpPr>
          <p:nvPr>
            <p:ph type="sldNum" sz="quarter" idx="10"/>
          </p:nvPr>
        </p:nvSpPr>
        <p:spPr/>
        <p:txBody>
          <a:bodyPr/>
          <a:lstStyle/>
          <a:p>
            <a:fld id="{2308919E-4AED-41E4-BB3A-D1E762D80CC7}" type="slidenum">
              <a:rPr lang="en-GB" smtClean="0"/>
              <a:t>26</a:t>
            </a:fld>
            <a:endParaRPr lang="en-GB"/>
          </a:p>
        </p:txBody>
      </p:sp>
    </p:spTree>
    <p:extLst>
      <p:ext uri="{BB962C8B-B14F-4D97-AF65-F5344CB8AC3E}">
        <p14:creationId xmlns:p14="http://schemas.microsoft.com/office/powerpoint/2010/main" val="64846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dirty="0" smtClean="0"/>
              <a:t>Key gaps: </a:t>
            </a:r>
          </a:p>
          <a:p>
            <a:endParaRPr lang="en-GB" dirty="0" smtClean="0"/>
          </a:p>
          <a:p>
            <a:pPr marL="285750" indent="-285750">
              <a:buFont typeface="Arial" panose="020B0604020202020204" pitchFamily="34" charset="0"/>
              <a:buChar char="•"/>
            </a:pPr>
            <a:r>
              <a:rPr lang="en-GB" dirty="0" smtClean="0"/>
              <a:t>IT1 Iterative project management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IT3 Experiments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UC5 Behavioural insights</a:t>
            </a:r>
          </a:p>
          <a:p>
            <a:endParaRPr lang="en-GB" dirty="0"/>
          </a:p>
        </p:txBody>
      </p:sp>
      <p:sp>
        <p:nvSpPr>
          <p:cNvPr id="4" name="Slide Number Placeholder 3"/>
          <p:cNvSpPr>
            <a:spLocks noGrp="1"/>
          </p:cNvSpPr>
          <p:nvPr>
            <p:ph type="sldNum" sz="quarter" idx="10"/>
          </p:nvPr>
        </p:nvSpPr>
        <p:spPr/>
        <p:txBody>
          <a:bodyPr/>
          <a:lstStyle/>
          <a:p>
            <a:fld id="{41C03D17-EE3F-445E-9B97-16B7DF8DD8FC}" type="slidenum">
              <a:rPr lang="en-GB" smtClean="0"/>
              <a:t>27</a:t>
            </a:fld>
            <a:endParaRPr lang="en-GB"/>
          </a:p>
        </p:txBody>
      </p:sp>
    </p:spTree>
    <p:extLst>
      <p:ext uri="{BB962C8B-B14F-4D97-AF65-F5344CB8AC3E}">
        <p14:creationId xmlns:p14="http://schemas.microsoft.com/office/powerpoint/2010/main" val="160512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The OECD Network of Schools of Government </a:t>
            </a:r>
            <a:r>
              <a:rPr lang="en-GB" sz="1200" kern="1200" dirty="0" smtClean="0">
                <a:solidFill>
                  <a:schemeClr val="tx1"/>
                </a:solidFill>
                <a:effectLst/>
                <a:latin typeface="+mn-lt"/>
                <a:ea typeface="+mn-ea"/>
                <a:cs typeface="+mn-cs"/>
              </a:rPr>
              <a:t>is a world-wide network of schools of government, research and training institutions that serves as a consultative and knowledge diffusion body for the work of the OECD Public Governance and Territorial Development Directorate.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Established in 2014, the Networks counts now some 87 member institutions from 51 countries, including Russia (RANEPA),</a:t>
            </a:r>
            <a:r>
              <a:rPr lang="en-GB" sz="1200" kern="1200" baseline="0" dirty="0" smtClean="0">
                <a:solidFill>
                  <a:schemeClr val="tx1"/>
                </a:solidFill>
                <a:effectLst/>
                <a:latin typeface="+mn-lt"/>
                <a:ea typeface="+mn-ea"/>
                <a:cs typeface="+mn-cs"/>
              </a:rPr>
              <a:t> CIS-countries (Belarus, Kazakhstan, Ukraine).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Network provides direct access to OECD governance expertise, and allows schools to exchange experiences and good practices in ensuring that public sector employees have the skills and competencies to address current and future priorities.</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76FD34AF-737C-4813-A936-F29677B925E4}" type="slidenum">
              <a:rPr lang="en-GB" smtClean="0"/>
              <a:t>28</a:t>
            </a:fld>
            <a:endParaRPr lang="en-GB"/>
          </a:p>
        </p:txBody>
      </p:sp>
    </p:spTree>
    <p:extLst>
      <p:ext uri="{BB962C8B-B14F-4D97-AF65-F5344CB8AC3E}">
        <p14:creationId xmlns:p14="http://schemas.microsoft.com/office/powerpoint/2010/main" val="4147071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r>
              <a:rPr lang="fr-FR" dirty="0" smtClean="0"/>
              <a:t>In </a:t>
            </a:r>
            <a:r>
              <a:rPr lang="fr-FR" dirty="0" err="1" smtClean="0"/>
              <a:t>most</a:t>
            </a:r>
            <a:r>
              <a:rPr lang="fr-FR" dirty="0" smtClean="0"/>
              <a:t> </a:t>
            </a:r>
            <a:r>
              <a:rPr lang="fr-FR" dirty="0" err="1" smtClean="0"/>
              <a:t>respondent</a:t>
            </a:r>
            <a:r>
              <a:rPr lang="fr-FR" baseline="0" dirty="0" smtClean="0"/>
              <a:t> countries, a single institution </a:t>
            </a:r>
            <a:r>
              <a:rPr lang="fr-FR" baseline="0" dirty="0" err="1" smtClean="0"/>
              <a:t>within</a:t>
            </a:r>
            <a:r>
              <a:rPr lang="fr-FR" baseline="0" dirty="0" smtClean="0"/>
              <a:t> </a:t>
            </a:r>
            <a:r>
              <a:rPr lang="fr-FR" baseline="0" dirty="0" err="1" smtClean="0"/>
              <a:t>government</a:t>
            </a:r>
            <a:r>
              <a:rPr lang="fr-FR" baseline="0" dirty="0" smtClean="0"/>
              <a:t> </a:t>
            </a:r>
            <a:r>
              <a:rPr lang="fr-FR" baseline="0" dirty="0" err="1" smtClean="0"/>
              <a:t>is</a:t>
            </a:r>
            <a:r>
              <a:rPr lang="fr-FR" baseline="0" dirty="0" smtClean="0"/>
              <a:t> </a:t>
            </a:r>
            <a:r>
              <a:rPr lang="en-GB" sz="1200" dirty="0" smtClean="0"/>
              <a:t>responsible for co-ordinating, promoting and administering learning for civil servants (the respondent</a:t>
            </a:r>
            <a:r>
              <a:rPr lang="en-GB" sz="1200" baseline="0" dirty="0" smtClean="0"/>
              <a:t> school)</a:t>
            </a:r>
            <a:r>
              <a:rPr lang="en-GB" sz="1200" dirty="0" smtClean="0"/>
              <a:t>.</a:t>
            </a:r>
          </a:p>
          <a:p>
            <a:pPr marL="171450" indent="-171450">
              <a:buFont typeface="Arial" panose="020B0604020202020204" pitchFamily="34" charset="0"/>
              <a:buChar char="•"/>
            </a:pPr>
            <a:r>
              <a:rPr lang="en-GB" sz="1200" dirty="0" smtClean="0"/>
              <a:t>When that is not</a:t>
            </a:r>
            <a:r>
              <a:rPr lang="en-GB" sz="1200" baseline="0" dirty="0" smtClean="0"/>
              <a:t> the case, responsibility is usually shared between several governmental institutions at the central/federal level.</a:t>
            </a:r>
          </a:p>
          <a:p>
            <a:pPr marL="171450" indent="-171450">
              <a:buFont typeface="Arial" panose="020B0604020202020204" pitchFamily="34" charset="0"/>
              <a:buChar char="•"/>
            </a:pPr>
            <a:r>
              <a:rPr lang="en-GB" sz="1200" baseline="0" dirty="0" smtClean="0"/>
              <a:t>Both governmental and non-governmental institutions share responsibility in four respondent countries: Netherlands, Australia, Egypt and Mexico.</a:t>
            </a:r>
            <a:r>
              <a:rPr lang="en-GB" sz="1200" dirty="0" smtClean="0"/>
              <a:t> </a:t>
            </a:r>
            <a:endParaRPr lang="fr-FR" dirty="0" smtClean="0"/>
          </a:p>
          <a:p>
            <a:pPr marL="171450" indent="-171450">
              <a:buFont typeface="Arial" panose="020B0604020202020204" pitchFamily="34" charset="0"/>
              <a:buChar char="•"/>
            </a:pPr>
            <a:r>
              <a:rPr lang="fr-FR" dirty="0" err="1" smtClean="0"/>
              <a:t>Government</a:t>
            </a:r>
            <a:r>
              <a:rPr lang="fr-FR" dirty="0" smtClean="0"/>
              <a:t> </a:t>
            </a:r>
            <a:r>
              <a:rPr lang="fr-FR" dirty="0" err="1" smtClean="0"/>
              <a:t>is</a:t>
            </a:r>
            <a:r>
              <a:rPr lang="fr-FR" baseline="0" dirty="0" smtClean="0"/>
              <a:t> not </a:t>
            </a:r>
            <a:r>
              <a:rPr lang="fr-FR" baseline="0" dirty="0" err="1" smtClean="0"/>
              <a:t>involved</a:t>
            </a:r>
            <a:r>
              <a:rPr lang="fr-FR" baseline="0" dirty="0" smtClean="0"/>
              <a:t> in </a:t>
            </a:r>
            <a:r>
              <a:rPr lang="en-GB" sz="1200" dirty="0" smtClean="0"/>
              <a:t>co-ordinating, promoting and administering learning for civil servants in the</a:t>
            </a:r>
            <a:r>
              <a:rPr lang="en-GB" sz="1200" baseline="0" dirty="0" smtClean="0"/>
              <a:t> UK; this is handled entirely at the non-governmental level.</a:t>
            </a:r>
          </a:p>
          <a:p>
            <a:pPr marL="171450" indent="-171450">
              <a:buFont typeface="Arial" panose="020B0604020202020204" pitchFamily="34" charset="0"/>
              <a:buChar char="•"/>
            </a:pPr>
            <a:endParaRPr lang="en-GB" sz="1200" baseline="0" dirty="0" smtClean="0"/>
          </a:p>
          <a:p>
            <a:pPr algn="just">
              <a:lnSpc>
                <a:spcPct val="115000"/>
              </a:lnSpc>
              <a:spcBef>
                <a:spcPts val="1200"/>
              </a:spcBef>
              <a:spcAft>
                <a:spcPts val="1200"/>
              </a:spcAft>
              <a:tabLst>
                <a:tab pos="539750" algn="l"/>
                <a:tab pos="756285" algn="l"/>
                <a:tab pos="972185" algn="l"/>
              </a:tabLst>
            </a:pPr>
            <a:r>
              <a:rPr lang="en-GB" sz="1200" b="1" dirty="0" smtClean="0">
                <a:effectLst/>
                <a:latin typeface="Times New Roman"/>
                <a:ea typeface="Calibri"/>
              </a:rPr>
              <a:t>Greater mandate clarity and strengthened institutional framework for learning and development would be beneficial to drive high Schools’ performance. </a:t>
            </a:r>
          </a:p>
          <a:p>
            <a:pPr marL="0" marR="0" indent="0" algn="just" defTabSz="914400" rtl="0" eaLnBrk="1" fontAlgn="auto" latinLnBrk="0" hangingPunct="1">
              <a:lnSpc>
                <a:spcPct val="115000"/>
              </a:lnSpc>
              <a:spcBef>
                <a:spcPts val="1200"/>
              </a:spcBef>
              <a:spcAft>
                <a:spcPts val="1200"/>
              </a:spcAft>
              <a:buClrTx/>
              <a:buSzTx/>
              <a:buFontTx/>
              <a:buNone/>
              <a:tabLst>
                <a:tab pos="539750" algn="l"/>
                <a:tab pos="756285" algn="l"/>
                <a:tab pos="972185" algn="l"/>
              </a:tabLst>
              <a:defRPr/>
            </a:pPr>
            <a:r>
              <a:rPr lang="en-GB" sz="1200" b="1" kern="1200" dirty="0" smtClean="0">
                <a:solidFill>
                  <a:schemeClr val="tx1"/>
                </a:solidFill>
                <a:effectLst/>
                <a:latin typeface="+mn-lt"/>
                <a:ea typeface="+mn-ea"/>
                <a:cs typeface="+mn-cs"/>
              </a:rPr>
              <a:t>Effective schools’ governance and management are critical to ensure relevance of their programmes to government priorities and civil service capacity needs </a:t>
            </a:r>
            <a:endParaRPr lang="en-GB" sz="1200" kern="1200" dirty="0" smtClean="0">
              <a:solidFill>
                <a:schemeClr val="tx1"/>
              </a:solidFill>
              <a:effectLst/>
              <a:latin typeface="+mn-lt"/>
              <a:ea typeface="+mn-ea"/>
              <a:cs typeface="+mn-cs"/>
            </a:endParaRPr>
          </a:p>
          <a:p>
            <a:pPr algn="just">
              <a:lnSpc>
                <a:spcPct val="115000"/>
              </a:lnSpc>
              <a:spcBef>
                <a:spcPts val="1200"/>
              </a:spcBef>
              <a:spcAft>
                <a:spcPts val="1200"/>
              </a:spcAft>
              <a:tabLst>
                <a:tab pos="539750" algn="l"/>
                <a:tab pos="756285" algn="l"/>
                <a:tab pos="972185" algn="l"/>
              </a:tabLst>
            </a:pPr>
            <a:endParaRPr lang="en-GB" sz="1200" b="1" dirty="0" smtClean="0">
              <a:effectLst/>
              <a:latin typeface="Times New Roman"/>
              <a:ea typeface="Calibri"/>
            </a:endParaRP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While all participating countries reported having in place an institution responsible for civil service learning, they differed in their institutional form, mandate, autonomy and relationship to government and non-governmental stakeholders.  </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The internal Schools’ governance and management models reflect a variety of factors such as the civil service model, Schools’ legal structures, institutional model (i.e. academic versus public administration), relationships or partnerships with other institutions.  While most Schools operate under an institutional head, some have also established a board of directors/trustees (20% of respondents) and a council of members (27% of respondents) as the main governance or management bodies to separate the division of duties between day-to-day administration and strategy-setting. </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All respondents were established through a form of legal instrument, although further clarity of mandates, roles and responsibilities would be beneficial.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5FAD9E2-6410-48A2-97B9-6203C102E350}" type="slidenum">
              <a:rPr lang="en-GB" smtClean="0"/>
              <a:t>29</a:t>
            </a:fld>
            <a:endParaRPr lang="en-GB"/>
          </a:p>
        </p:txBody>
      </p:sp>
    </p:spTree>
    <p:extLst>
      <p:ext uri="{BB962C8B-B14F-4D97-AF65-F5344CB8AC3E}">
        <p14:creationId xmlns:p14="http://schemas.microsoft.com/office/powerpoint/2010/main" val="328918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err="1" smtClean="0"/>
              <a:t>Respondent</a:t>
            </a:r>
            <a:r>
              <a:rPr lang="fr-FR" dirty="0" smtClean="0"/>
              <a:t> </a:t>
            </a:r>
            <a:r>
              <a:rPr lang="fr-FR" dirty="0" err="1" smtClean="0"/>
              <a:t>schools</a:t>
            </a:r>
            <a:r>
              <a:rPr lang="fr-FR" dirty="0" smtClean="0"/>
              <a:t> are </a:t>
            </a:r>
            <a:r>
              <a:rPr lang="fr-FR" dirty="0" err="1" smtClean="0"/>
              <a:t>mostly</a:t>
            </a:r>
            <a:r>
              <a:rPr lang="fr-FR" dirty="0" smtClean="0"/>
              <a:t> </a:t>
            </a:r>
            <a:r>
              <a:rPr lang="fr-FR" dirty="0" err="1" smtClean="0"/>
              <a:t>affiliated</a:t>
            </a:r>
            <a:r>
              <a:rPr lang="fr-FR" dirty="0" smtClean="0"/>
              <a:t> </a:t>
            </a:r>
            <a:r>
              <a:rPr lang="fr-FR" dirty="0" err="1" smtClean="0"/>
              <a:t>with</a:t>
            </a:r>
            <a:r>
              <a:rPr lang="fr-FR" dirty="0" smtClean="0"/>
              <a:t> the </a:t>
            </a:r>
            <a:r>
              <a:rPr lang="fr-FR" dirty="0" err="1" smtClean="0"/>
              <a:t>government</a:t>
            </a:r>
            <a:r>
              <a:rPr lang="fr-FR" dirty="0" smtClean="0"/>
              <a:t>,</a:t>
            </a:r>
            <a:r>
              <a:rPr lang="fr-FR" baseline="0" dirty="0" smtClean="0"/>
              <a:t> </a:t>
            </a:r>
            <a:r>
              <a:rPr lang="fr-FR" baseline="0" dirty="0" err="1" smtClean="0"/>
              <a:t>independently</a:t>
            </a:r>
            <a:r>
              <a:rPr lang="fr-FR" baseline="0" dirty="0" smtClean="0"/>
              <a:t> of the </a:t>
            </a:r>
            <a:r>
              <a:rPr lang="fr-FR" baseline="0" dirty="0" err="1" smtClean="0"/>
              <a:t>number</a:t>
            </a:r>
            <a:r>
              <a:rPr lang="fr-FR" baseline="0" dirty="0" smtClean="0"/>
              <a:t> of institutions </a:t>
            </a:r>
            <a:r>
              <a:rPr lang="en-GB" sz="1200" dirty="0" smtClean="0"/>
              <a:t>responsible for co-ordinating, promoting and administering learning for civil servants.</a:t>
            </a:r>
          </a:p>
          <a:p>
            <a:pPr marL="171450" indent="-171450">
              <a:buFont typeface="Arial" panose="020B0604020202020204" pitchFamily="34" charset="0"/>
              <a:buChar char="•"/>
            </a:pPr>
            <a:endParaRPr lang="en-GB" sz="1200" dirty="0" smtClean="0"/>
          </a:p>
          <a:p>
            <a:pPr algn="just">
              <a:lnSpc>
                <a:spcPct val="115000"/>
              </a:lnSpc>
              <a:spcBef>
                <a:spcPts val="1200"/>
              </a:spcBef>
              <a:spcAft>
                <a:spcPts val="1200"/>
              </a:spcAft>
              <a:tabLst>
                <a:tab pos="539750" algn="l"/>
                <a:tab pos="756285" algn="l"/>
                <a:tab pos="972185" algn="l"/>
              </a:tabLst>
            </a:pPr>
            <a:r>
              <a:rPr lang="en-GB" sz="1200" b="1" dirty="0" smtClean="0">
                <a:effectLst/>
                <a:latin typeface="Times New Roman"/>
                <a:ea typeface="Calibri"/>
              </a:rPr>
              <a:t>Greater mandate clarity and strengthened institutional framework for learning and development would be beneficial to drive high Schools’ performance</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While all participating countries reported having in place an institution responsible for civil service learning, they differed in their institutional form, mandate, autonomy and relationship to government and non-governmental stakeholders.  </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The internal Schools’ governance and management models reflect a variety of factors such as the civil service model, Schools’ legal structures, institutional model (i.e. academic versus public administration), relationships or partnerships with other institutions.  While most Schools operate under an institutional head, some have also established a board of directors/trustees (20% of respondents) and a council of members (27% of respondents) as the main governance or management bodies to separate the division of duties between day-to-day administration and strategy-setting. </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All respondents were established through a form of legal instrument, although further clarity of mandates, roles and responsibilities would be beneficial.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5FAD9E2-6410-48A2-97B9-6203C102E350}" type="slidenum">
              <a:rPr lang="en-GB" smtClean="0"/>
              <a:t>30</a:t>
            </a:fld>
            <a:endParaRPr lang="en-GB"/>
          </a:p>
        </p:txBody>
      </p:sp>
    </p:spTree>
    <p:extLst>
      <p:ext uri="{BB962C8B-B14F-4D97-AF65-F5344CB8AC3E}">
        <p14:creationId xmlns:p14="http://schemas.microsoft.com/office/powerpoint/2010/main" val="268845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15000"/>
              </a:lnSpc>
              <a:spcBef>
                <a:spcPts val="1200"/>
              </a:spcBef>
              <a:spcAft>
                <a:spcPts val="1200"/>
              </a:spcAft>
              <a:buClrTx/>
              <a:buSzTx/>
              <a:buFontTx/>
              <a:buNone/>
              <a:tabLst>
                <a:tab pos="539750" algn="l"/>
                <a:tab pos="756285" algn="l"/>
                <a:tab pos="972185" algn="l"/>
              </a:tabLst>
              <a:defRPr/>
            </a:pPr>
            <a:r>
              <a:rPr lang="en-GB" sz="1200" b="1" dirty="0" smtClean="0">
                <a:effectLst/>
                <a:latin typeface="Times New Roman"/>
                <a:ea typeface="Calibri"/>
              </a:rPr>
              <a:t>Schools of Government are increasingly innovating in their programmes. </a:t>
            </a:r>
            <a:r>
              <a:rPr lang="en-GB" sz="1200" b="1" kern="1200" dirty="0" smtClean="0">
                <a:solidFill>
                  <a:schemeClr val="tx1"/>
                </a:solidFill>
                <a:effectLst/>
                <a:latin typeface="+mn-lt"/>
                <a:ea typeface="+mn-ea"/>
                <a:cs typeface="+mn-cs"/>
              </a:rPr>
              <a:t>Innovation and quality assurance in learning programmes are essential to ensure their responsiveness </a:t>
            </a:r>
            <a:endParaRPr lang="en-GB" sz="1200" kern="1200" dirty="0" smtClean="0">
              <a:solidFill>
                <a:schemeClr val="tx1"/>
              </a:solidFill>
              <a:effectLst/>
              <a:latin typeface="+mn-lt"/>
              <a:ea typeface="+mn-ea"/>
              <a:cs typeface="+mn-cs"/>
            </a:endParaRPr>
          </a:p>
          <a:p>
            <a:pPr algn="just">
              <a:lnSpc>
                <a:spcPct val="115000"/>
              </a:lnSpc>
              <a:spcBef>
                <a:spcPts val="1200"/>
              </a:spcBef>
              <a:spcAft>
                <a:spcPts val="1200"/>
              </a:spcAft>
              <a:tabLst>
                <a:tab pos="539750" algn="l"/>
                <a:tab pos="756285" algn="l"/>
                <a:tab pos="972185" algn="l"/>
              </a:tabLst>
            </a:pPr>
            <a:endParaRPr lang="en-GB" sz="1200" b="1" dirty="0" smtClean="0">
              <a:effectLst/>
              <a:latin typeface="Times New Roman"/>
              <a:ea typeface="Calibri"/>
            </a:endParaRP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While most survey respondents indicated a preference for traditional classroom training, other teaching methods, such as team-based activities and study tours are increasingly being used (in about 50% of cases). Importantly, while still a minority, approximately 40% of Schools of Government are providing training to civil servants in the form of online self-study courses. There is also a growing trend of combining several training methods (e.g., executive training may integrate classroom teaching with peer-and in-service learning). </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There seems to be a general alignment between the top most ranked learning areas offered by Schools of Government and the potential skills needs in civil services. Although some disparities exist, people management, ICT applications, change management and project management are the areas highly ranked as both learning offerings and skills needs. At the same time, while risk evaluation, programme evaluation, innovation, stakeholder engagement and policy analysis have been identified among the areas with greatest skills gaps across civil services, learning offerings in these areas generally appear to be scarce.</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Over half of respondents (18 out of 23) indicated that they are engaged in knowledge development and research, especially applied research and primarily in the areas where Schools provide training and development programmes (with the exception of information technology, project management and administrative law).</a:t>
            </a:r>
          </a:p>
          <a:p>
            <a:pPr marL="342900" lvl="0" indent="-342900" algn="just">
              <a:lnSpc>
                <a:spcPct val="115000"/>
              </a:lnSpc>
              <a:spcAft>
                <a:spcPts val="1200"/>
              </a:spcAft>
              <a:buSzPts val="1100"/>
              <a:buFont typeface="Symbol"/>
              <a:buChar char="·"/>
              <a:tabLst>
                <a:tab pos="539750" algn="l"/>
              </a:tabLst>
            </a:pPr>
            <a:endParaRPr lang="en-GB" sz="1200" dirty="0" smtClean="0">
              <a:effectLst/>
              <a:latin typeface="Times New Roman"/>
              <a:ea typeface="Calibri"/>
              <a:cs typeface="Times New Roman"/>
            </a:endParaRPr>
          </a:p>
          <a:p>
            <a:pPr marL="342900" marR="0" lvl="0" indent="-342900" algn="just" defTabSz="914400" rtl="0" eaLnBrk="1" fontAlgn="auto" latinLnBrk="0" hangingPunct="1">
              <a:lnSpc>
                <a:spcPct val="115000"/>
              </a:lnSpc>
              <a:spcBef>
                <a:spcPts val="0"/>
              </a:spcBef>
              <a:spcAft>
                <a:spcPts val="1200"/>
              </a:spcAft>
              <a:buClrTx/>
              <a:buSzPts val="1100"/>
              <a:buFont typeface="Symbol"/>
              <a:buChar char="·"/>
              <a:tabLst>
                <a:tab pos="539750" algn="l"/>
              </a:tabLst>
              <a:defRPr/>
            </a:pPr>
            <a:r>
              <a:rPr lang="fr-FR" dirty="0" smtClean="0"/>
              <a:t>The top </a:t>
            </a:r>
            <a:r>
              <a:rPr lang="fr-FR" dirty="0" err="1" smtClean="0"/>
              <a:t>priority</a:t>
            </a:r>
            <a:r>
              <a:rPr lang="fr-FR" dirty="0" smtClean="0"/>
              <a:t> </a:t>
            </a:r>
            <a:r>
              <a:rPr lang="fr-FR" dirty="0" err="1" smtClean="0"/>
              <a:t>themes</a:t>
            </a:r>
            <a:r>
              <a:rPr lang="fr-FR" dirty="0" smtClean="0"/>
              <a:t> for </a:t>
            </a:r>
            <a:r>
              <a:rPr lang="fr-FR" dirty="0" err="1" smtClean="0"/>
              <a:t>teaching</a:t>
            </a:r>
            <a:r>
              <a:rPr lang="fr-FR" dirty="0" smtClean="0"/>
              <a:t> in the </a:t>
            </a:r>
            <a:r>
              <a:rPr lang="fr-FR" dirty="0" err="1" smtClean="0"/>
              <a:t>respondent</a:t>
            </a:r>
            <a:r>
              <a:rPr lang="fr-FR" dirty="0" smtClean="0"/>
              <a:t> </a:t>
            </a:r>
            <a:r>
              <a:rPr lang="fr-FR" dirty="0" err="1" smtClean="0"/>
              <a:t>schools</a:t>
            </a:r>
            <a:r>
              <a:rPr lang="fr-FR" dirty="0" smtClean="0"/>
              <a:t> are:</a:t>
            </a:r>
            <a:r>
              <a:rPr lang="fr-FR" baseline="0" dirty="0" smtClean="0"/>
              <a:t> </a:t>
            </a:r>
            <a:r>
              <a:rPr lang="fr-FR" baseline="0" dirty="0" err="1" smtClean="0"/>
              <a:t>leading</a:t>
            </a:r>
            <a:r>
              <a:rPr lang="fr-FR" baseline="0" dirty="0" smtClean="0"/>
              <a:t> </a:t>
            </a:r>
            <a:r>
              <a:rPr lang="fr-FR" baseline="0" dirty="0" err="1" smtClean="0"/>
              <a:t>institutional</a:t>
            </a:r>
            <a:r>
              <a:rPr lang="fr-FR" baseline="0" dirty="0" smtClean="0"/>
              <a:t> and </a:t>
            </a:r>
            <a:r>
              <a:rPr lang="fr-FR" baseline="0" dirty="0" err="1" smtClean="0"/>
              <a:t>organisational</a:t>
            </a:r>
            <a:r>
              <a:rPr lang="fr-FR" baseline="0" dirty="0" smtClean="0"/>
              <a:t> transformation; </a:t>
            </a:r>
            <a:r>
              <a:rPr lang="fr-FR" baseline="0" dirty="0" err="1" smtClean="0"/>
              <a:t>organisational</a:t>
            </a:r>
            <a:r>
              <a:rPr lang="fr-FR" baseline="0" dirty="0" smtClean="0"/>
              <a:t> </a:t>
            </a:r>
            <a:r>
              <a:rPr lang="fr-FR" baseline="0" dirty="0" err="1" smtClean="0"/>
              <a:t>effectiveness</a:t>
            </a:r>
            <a:r>
              <a:rPr lang="fr-FR" baseline="0" dirty="0" smtClean="0"/>
              <a:t> and </a:t>
            </a:r>
            <a:r>
              <a:rPr lang="fr-FR" baseline="0" dirty="0" err="1" smtClean="0"/>
              <a:t>quality</a:t>
            </a:r>
            <a:r>
              <a:rPr lang="fr-FR" baseline="0" dirty="0" smtClean="0"/>
              <a:t> management; </a:t>
            </a:r>
            <a:r>
              <a:rPr lang="fr-FR" baseline="0" dirty="0" err="1" smtClean="0"/>
              <a:t>policy</a:t>
            </a:r>
            <a:r>
              <a:rPr lang="fr-FR" baseline="0" dirty="0" smtClean="0"/>
              <a:t> and programme formulation and </a:t>
            </a:r>
            <a:r>
              <a:rPr lang="fr-FR" baseline="0" dirty="0" err="1" smtClean="0"/>
              <a:t>analysis</a:t>
            </a:r>
            <a:r>
              <a:rPr lang="fr-FR" baseline="0" dirty="0" smtClean="0"/>
              <a:t> (one of the </a:t>
            </a:r>
            <a:r>
              <a:rPr lang="fr-FR" baseline="0" dirty="0" err="1" smtClean="0"/>
              <a:t>biggest</a:t>
            </a:r>
            <a:r>
              <a:rPr lang="fr-FR" baseline="0" dirty="0" smtClean="0"/>
              <a:t> </a:t>
            </a:r>
            <a:r>
              <a:rPr lang="fr-FR" baseline="0" dirty="0" err="1" smtClean="0"/>
              <a:t>identified</a:t>
            </a:r>
            <a:r>
              <a:rPr lang="fr-FR" baseline="0" dirty="0" smtClean="0"/>
              <a:t> gaps); people management (</a:t>
            </a:r>
            <a:r>
              <a:rPr lang="fr-FR" baseline="0" dirty="0" err="1" smtClean="0"/>
              <a:t>ditto</a:t>
            </a:r>
            <a:r>
              <a:rPr lang="fr-FR" baseline="0" dirty="0" smtClean="0"/>
              <a:t>); and, at an </a:t>
            </a:r>
            <a:r>
              <a:rPr lang="fr-FR" baseline="0" dirty="0" err="1" smtClean="0"/>
              <a:t>equal</a:t>
            </a:r>
            <a:r>
              <a:rPr lang="fr-FR" baseline="0" dirty="0" smtClean="0"/>
              <a:t> </a:t>
            </a:r>
            <a:r>
              <a:rPr lang="fr-FR" baseline="0" dirty="0" err="1" smtClean="0"/>
              <a:t>level</a:t>
            </a:r>
            <a:r>
              <a:rPr lang="fr-FR" baseline="0" dirty="0" smtClean="0"/>
              <a:t>, administrative and </a:t>
            </a:r>
            <a:r>
              <a:rPr lang="fr-FR" baseline="0" dirty="0" err="1" smtClean="0"/>
              <a:t>constitutional</a:t>
            </a:r>
            <a:r>
              <a:rPr lang="fr-FR" baseline="0" dirty="0" smtClean="0"/>
              <a:t> </a:t>
            </a:r>
            <a:r>
              <a:rPr lang="fr-FR" baseline="0" dirty="0" err="1" smtClean="0"/>
              <a:t>law</a:t>
            </a:r>
            <a:r>
              <a:rPr lang="fr-FR" baseline="0" dirty="0" smtClean="0"/>
              <a:t> (one of the </a:t>
            </a:r>
            <a:r>
              <a:rPr lang="fr-FR" baseline="0" dirty="0" err="1" smtClean="0"/>
              <a:t>smallest</a:t>
            </a:r>
            <a:r>
              <a:rPr lang="fr-FR" baseline="0" dirty="0" smtClean="0"/>
              <a:t> </a:t>
            </a:r>
            <a:r>
              <a:rPr lang="fr-FR" baseline="0" dirty="0" err="1" smtClean="0"/>
              <a:t>identified</a:t>
            </a:r>
            <a:r>
              <a:rPr lang="fr-FR" baseline="0" dirty="0" smtClean="0"/>
              <a:t> </a:t>
            </a:r>
            <a:r>
              <a:rPr lang="fr-FR" baseline="0" dirty="0" err="1" smtClean="0"/>
              <a:t>skill</a:t>
            </a:r>
            <a:r>
              <a:rPr lang="fr-FR" baseline="0" dirty="0" smtClean="0"/>
              <a:t> gaps); </a:t>
            </a:r>
            <a:r>
              <a:rPr lang="fr-FR" baseline="0" dirty="0" err="1" smtClean="0"/>
              <a:t>delivery</a:t>
            </a:r>
            <a:r>
              <a:rPr lang="fr-FR" baseline="0" dirty="0" smtClean="0"/>
              <a:t> of public </a:t>
            </a:r>
            <a:r>
              <a:rPr lang="fr-FR" baseline="0" dirty="0" err="1" smtClean="0"/>
              <a:t>goods</a:t>
            </a:r>
            <a:r>
              <a:rPr lang="fr-FR" baseline="0" dirty="0" smtClean="0"/>
              <a:t> and services (one of the </a:t>
            </a:r>
            <a:r>
              <a:rPr lang="fr-FR" baseline="0" dirty="0" err="1" smtClean="0"/>
              <a:t>biggest</a:t>
            </a:r>
            <a:r>
              <a:rPr lang="fr-FR" baseline="0" dirty="0" smtClean="0"/>
              <a:t> </a:t>
            </a:r>
            <a:r>
              <a:rPr lang="fr-FR" baseline="0" dirty="0" err="1" smtClean="0"/>
              <a:t>identified</a:t>
            </a:r>
            <a:r>
              <a:rPr lang="fr-FR" baseline="0" dirty="0" smtClean="0"/>
              <a:t> gaps); and </a:t>
            </a:r>
            <a:r>
              <a:rPr lang="fr-FR" baseline="0" dirty="0" err="1" smtClean="0"/>
              <a:t>budgeting</a:t>
            </a:r>
            <a:r>
              <a:rPr lang="fr-FR" baseline="0" dirty="0" smtClean="0"/>
              <a:t> and </a:t>
            </a:r>
            <a:r>
              <a:rPr lang="fr-FR" baseline="0" dirty="0" err="1" smtClean="0"/>
              <a:t>financial</a:t>
            </a:r>
            <a:r>
              <a:rPr lang="fr-FR" baseline="0" dirty="0" smtClean="0"/>
              <a:t> management.</a:t>
            </a:r>
            <a:endParaRPr lang="en-GB" dirty="0" smtClean="0"/>
          </a:p>
          <a:p>
            <a:pPr marL="342900" lvl="0" indent="-342900" algn="just">
              <a:lnSpc>
                <a:spcPct val="115000"/>
              </a:lnSpc>
              <a:spcAft>
                <a:spcPts val="1200"/>
              </a:spcAft>
              <a:buSzPts val="1100"/>
              <a:buFont typeface="Symbol"/>
              <a:buChar char="·"/>
              <a:tabLst>
                <a:tab pos="539750" algn="l"/>
              </a:tabLst>
            </a:pPr>
            <a:endParaRPr lang="en-GB" sz="1200" dirty="0" smtClean="0">
              <a:effectLst/>
              <a:latin typeface="Times New Roman"/>
              <a:ea typeface="Calibri"/>
              <a:cs typeface="Times New Roman"/>
            </a:endParaRPr>
          </a:p>
        </p:txBody>
      </p:sp>
      <p:sp>
        <p:nvSpPr>
          <p:cNvPr id="4" name="Slide Number Placeholder 3"/>
          <p:cNvSpPr>
            <a:spLocks noGrp="1"/>
          </p:cNvSpPr>
          <p:nvPr>
            <p:ph type="sldNum" sz="quarter" idx="10"/>
          </p:nvPr>
        </p:nvSpPr>
        <p:spPr/>
        <p:txBody>
          <a:bodyPr/>
          <a:lstStyle/>
          <a:p>
            <a:fld id="{76FD34AF-737C-4813-A936-F29677B925E4}" type="slidenum">
              <a:rPr lang="en-GB" smtClean="0"/>
              <a:t>31</a:t>
            </a:fld>
            <a:endParaRPr lang="en-GB"/>
          </a:p>
        </p:txBody>
      </p:sp>
    </p:spTree>
    <p:extLst>
      <p:ext uri="{BB962C8B-B14F-4D97-AF65-F5344CB8AC3E}">
        <p14:creationId xmlns:p14="http://schemas.microsoft.com/office/powerpoint/2010/main" val="346567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algn="just">
              <a:lnSpc>
                <a:spcPct val="115000"/>
              </a:lnSpc>
              <a:spcBef>
                <a:spcPts val="1200"/>
              </a:spcBef>
              <a:spcAft>
                <a:spcPts val="1200"/>
              </a:spcAft>
              <a:tabLst>
                <a:tab pos="539750" algn="l"/>
                <a:tab pos="756285" algn="l"/>
                <a:tab pos="972185" algn="l"/>
              </a:tabLst>
            </a:pPr>
            <a:r>
              <a:rPr lang="en-GB" sz="1200" b="1" dirty="0" smtClean="0">
                <a:effectLst/>
                <a:latin typeface="Times New Roman"/>
                <a:ea typeface="Calibri"/>
              </a:rPr>
              <a:t>Further investments are needed to advance monitoring and evaluation for enhanced impact and relevance of Schools of Government’s programmes. </a:t>
            </a:r>
          </a:p>
          <a:p>
            <a:pPr marL="0" marR="0" indent="0" algn="just" defTabSz="914400" rtl="0" eaLnBrk="1" fontAlgn="auto" latinLnBrk="0" hangingPunct="1">
              <a:lnSpc>
                <a:spcPct val="115000"/>
              </a:lnSpc>
              <a:spcBef>
                <a:spcPts val="1200"/>
              </a:spcBef>
              <a:spcAft>
                <a:spcPts val="1200"/>
              </a:spcAft>
              <a:buClrTx/>
              <a:buSzTx/>
              <a:buFontTx/>
              <a:buNone/>
              <a:tabLst>
                <a:tab pos="539750" algn="l"/>
                <a:tab pos="756285" algn="l"/>
                <a:tab pos="972185" algn="l"/>
              </a:tabLst>
              <a:defRPr/>
            </a:pPr>
            <a:r>
              <a:rPr lang="en-GB" sz="1200" b="1" kern="1200" dirty="0" smtClean="0">
                <a:solidFill>
                  <a:schemeClr val="tx1"/>
                </a:solidFill>
                <a:effectLst/>
                <a:latin typeface="+mn-lt"/>
                <a:ea typeface="+mn-ea"/>
                <a:cs typeface="+mn-cs"/>
              </a:rPr>
              <a:t>Monitoring and evaluation is an essential but underutilised tool</a:t>
            </a:r>
            <a:endParaRPr lang="en-GB" sz="1200" kern="1200" dirty="0" smtClean="0">
              <a:solidFill>
                <a:schemeClr val="tx1"/>
              </a:solidFill>
              <a:effectLst/>
              <a:latin typeface="+mn-lt"/>
              <a:ea typeface="+mn-ea"/>
              <a:cs typeface="+mn-cs"/>
            </a:endParaRPr>
          </a:p>
          <a:p>
            <a:pPr algn="just">
              <a:lnSpc>
                <a:spcPct val="115000"/>
              </a:lnSpc>
              <a:spcBef>
                <a:spcPts val="1200"/>
              </a:spcBef>
              <a:spcAft>
                <a:spcPts val="1200"/>
              </a:spcAft>
              <a:tabLst>
                <a:tab pos="539750" algn="l"/>
                <a:tab pos="756285" algn="l"/>
                <a:tab pos="972185" algn="l"/>
              </a:tabLst>
            </a:pPr>
            <a:endParaRPr lang="en-GB" sz="1200" b="1" dirty="0" smtClean="0">
              <a:effectLst/>
              <a:latin typeface="Times New Roman"/>
              <a:ea typeface="Calibri"/>
            </a:endParaRP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Most Schools of Government have put in place evaluation and monitoring mechanisms for their learning programmes, although most of these are internally managed and carried out using traditional methods. Further investment in independent evaluations and in measuring the impact of training on behavioural changes will be important to ensure ongoing relevance and effectiveness of learning programmes. </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While most of the Schools of Government report actively evaluating their learning programmes, only 14% of them conducted evaluations of their research activities.  As research activities are also subject to demonstrating their value for money, this may also prove to be an area in which Schools may need to undertake further investments. </a:t>
            </a:r>
          </a:p>
        </p:txBody>
      </p:sp>
      <p:sp>
        <p:nvSpPr>
          <p:cNvPr id="4" name="Slide Number Placeholder 3"/>
          <p:cNvSpPr>
            <a:spLocks noGrp="1"/>
          </p:cNvSpPr>
          <p:nvPr>
            <p:ph type="sldNum" sz="quarter" idx="10"/>
          </p:nvPr>
        </p:nvSpPr>
        <p:spPr/>
        <p:txBody>
          <a:bodyPr/>
          <a:lstStyle/>
          <a:p>
            <a:fld id="{76FD34AF-737C-4813-A936-F29677B925E4}" type="slidenum">
              <a:rPr lang="en-GB" smtClean="0"/>
              <a:t>32</a:t>
            </a:fld>
            <a:endParaRPr lang="en-GB"/>
          </a:p>
        </p:txBody>
      </p:sp>
    </p:spTree>
    <p:extLst>
      <p:ext uri="{BB962C8B-B14F-4D97-AF65-F5344CB8AC3E}">
        <p14:creationId xmlns:p14="http://schemas.microsoft.com/office/powerpoint/2010/main" val="346567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fr-FR" b="1" dirty="0" smtClean="0"/>
              <a:t>Objectives of the Gag: </a:t>
            </a:r>
          </a:p>
          <a:p>
            <a:endParaRPr lang="fr-FR" dirty="0" smtClean="0"/>
          </a:p>
          <a:p>
            <a:r>
              <a:rPr lang="en-GB" dirty="0" smtClean="0"/>
              <a:t>Provide internationally comparative data on how governments work and their performance </a:t>
            </a:r>
          </a:p>
          <a:p>
            <a:r>
              <a:rPr lang="en-GB" dirty="0" smtClean="0"/>
              <a:t>Allow countries to benchmark their own performance </a:t>
            </a:r>
          </a:p>
          <a:p>
            <a:r>
              <a:rPr lang="en-GB" dirty="0" smtClean="0"/>
              <a:t>Improve public governance in countries </a:t>
            </a:r>
          </a:p>
          <a:p>
            <a:endParaRPr lang="en-GB" dirty="0"/>
          </a:p>
        </p:txBody>
      </p:sp>
      <p:sp>
        <p:nvSpPr>
          <p:cNvPr id="4" name="Slide Number Placeholder 3"/>
          <p:cNvSpPr>
            <a:spLocks noGrp="1"/>
          </p:cNvSpPr>
          <p:nvPr>
            <p:ph type="sldNum" sz="quarter" idx="10"/>
          </p:nvPr>
        </p:nvSpPr>
        <p:spPr/>
        <p:txBody>
          <a:bodyPr/>
          <a:lstStyle/>
          <a:p>
            <a:fld id="{0876C44C-0BEC-4F80-8BA8-D1FA7428D82D}"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834794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Areas highlighted in yellow are</a:t>
            </a:r>
            <a:r>
              <a:rPr lang="en-GB" baseline="0" dirty="0" smtClean="0"/>
              <a:t> new to the second edition</a:t>
            </a:r>
          </a:p>
          <a:p>
            <a:pPr marL="171450" indent="-171450">
              <a:buFont typeface="Arial" panose="020B0604020202020204" pitchFamily="34" charset="0"/>
              <a:buChar char="•"/>
            </a:pPr>
            <a:r>
              <a:rPr lang="en-GB" baseline="0" dirty="0" smtClean="0"/>
              <a:t>New </a:t>
            </a:r>
            <a:r>
              <a:rPr lang="es-ES" baseline="0" noProof="0" dirty="0" err="1" smtClean="0"/>
              <a:t>policy</a:t>
            </a:r>
            <a:r>
              <a:rPr lang="en-GB" baseline="0" dirty="0" smtClean="0"/>
              <a:t> networks, (e.g. health systems joint ELS/GOV network meeting, OECD LAC network on regulatory governance) </a:t>
            </a:r>
          </a:p>
          <a:p>
            <a:pPr marL="171450" indent="-171450">
              <a:buFont typeface="Arial" panose="020B0604020202020204" pitchFamily="34" charset="0"/>
              <a:buChar char="•"/>
            </a:pPr>
            <a:endParaRPr lang="fr-FR" baseline="0" dirty="0" smtClean="0"/>
          </a:p>
          <a:p>
            <a:pPr>
              <a:buFont typeface="Wingdings" panose="05000000000000000000" pitchFamily="2" charset="2"/>
              <a:buChar char="Ø"/>
            </a:pPr>
            <a:r>
              <a:rPr lang="en-US" sz="1800" b="1" dirty="0" smtClean="0">
                <a:solidFill>
                  <a:schemeClr val="bg2">
                    <a:lumMod val="50000"/>
                  </a:schemeClr>
                </a:solidFill>
                <a:latin typeface="Calibri" panose="020F0502020204030204" pitchFamily="34" charset="0"/>
              </a:rPr>
              <a:t>Focus of the 2017 edition: Strengthening public governance requires the development of public sector capacities</a:t>
            </a:r>
          </a:p>
          <a:p>
            <a:pPr marL="893763" indent="-446088"/>
            <a:r>
              <a:rPr lang="en-US" sz="1200" i="1" dirty="0" smtClean="0">
                <a:solidFill>
                  <a:schemeClr val="tx2"/>
                </a:solidFill>
                <a:latin typeface="Calibri" panose="020F0502020204030204" pitchFamily="34" charset="0"/>
              </a:rPr>
              <a:t>Budgeting and fiscal institutions </a:t>
            </a:r>
          </a:p>
          <a:p>
            <a:pPr marL="893763" indent="-446088"/>
            <a:r>
              <a:rPr lang="en-US" sz="1200" i="1" dirty="0" smtClean="0">
                <a:solidFill>
                  <a:schemeClr val="tx2"/>
                </a:solidFill>
                <a:latin typeface="Calibri" panose="020F0502020204030204" pitchFamily="34" charset="0"/>
              </a:rPr>
              <a:t>Human resources management</a:t>
            </a:r>
          </a:p>
          <a:p>
            <a:pPr marL="893763" indent="-446088"/>
            <a:r>
              <a:rPr lang="en-US" sz="1200" i="1" dirty="0" smtClean="0">
                <a:solidFill>
                  <a:schemeClr val="tx2"/>
                </a:solidFill>
                <a:latin typeface="Calibri" panose="020F0502020204030204" pitchFamily="34" charset="0"/>
              </a:rPr>
              <a:t>Open and Digital government</a:t>
            </a:r>
          </a:p>
          <a:p>
            <a:pPr marL="893763" indent="-446088"/>
            <a:r>
              <a:rPr lang="en-US" sz="1200" i="1" dirty="0" smtClean="0">
                <a:solidFill>
                  <a:schemeClr val="tx2"/>
                </a:solidFill>
                <a:latin typeface="Calibri" panose="020F0502020204030204" pitchFamily="34" charset="0"/>
              </a:rPr>
              <a:t>Regulatory governance and policy</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203B55D-9318-4F37-9DC1-A43D67F6A72D}" type="slidenum">
              <a:rPr lang="en-GB" smtClean="0"/>
              <a:t>34</a:t>
            </a:fld>
            <a:endParaRPr lang="en-GB"/>
          </a:p>
        </p:txBody>
      </p:sp>
    </p:spTree>
    <p:extLst>
      <p:ext uri="{BB962C8B-B14F-4D97-AF65-F5344CB8AC3E}">
        <p14:creationId xmlns:p14="http://schemas.microsoft.com/office/powerpoint/2010/main" val="294546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15000"/>
              </a:lnSpc>
              <a:spcBef>
                <a:spcPts val="1200"/>
              </a:spcBef>
              <a:spcAft>
                <a:spcPts val="1200"/>
              </a:spcAft>
              <a:buClrTx/>
              <a:buSzTx/>
              <a:buFontTx/>
              <a:buNone/>
              <a:tabLst>
                <a:tab pos="539750" algn="l"/>
                <a:tab pos="756285" algn="l"/>
                <a:tab pos="972185" algn="l"/>
              </a:tabLst>
              <a:defRPr/>
            </a:pPr>
            <a:r>
              <a:rPr lang="en-GB" sz="1200" b="1" dirty="0" smtClean="0">
                <a:effectLst/>
                <a:latin typeface="Times New Roman"/>
                <a:ea typeface="Calibri"/>
              </a:rPr>
              <a:t>Addressing the challenges, delivering on priorities: </a:t>
            </a:r>
            <a:r>
              <a:rPr lang="en-GB" sz="1200" b="1" kern="1200" dirty="0" smtClean="0">
                <a:solidFill>
                  <a:schemeClr val="tx1"/>
                </a:solidFill>
                <a:effectLst/>
                <a:latin typeface="+mn-lt"/>
                <a:ea typeface="+mn-ea"/>
                <a:cs typeface="+mn-cs"/>
              </a:rPr>
              <a:t>similar to other public institutions, schools are under pressure to achieve more with less and demonstrate value for money </a:t>
            </a:r>
            <a:endParaRPr lang="en-GB" sz="1200" kern="1200" dirty="0" smtClean="0">
              <a:solidFill>
                <a:schemeClr val="tx1"/>
              </a:solidFill>
              <a:effectLst/>
              <a:latin typeface="+mn-lt"/>
              <a:ea typeface="+mn-ea"/>
              <a:cs typeface="+mn-cs"/>
            </a:endParaRPr>
          </a:p>
          <a:p>
            <a:pPr algn="just">
              <a:lnSpc>
                <a:spcPct val="115000"/>
              </a:lnSpc>
              <a:spcBef>
                <a:spcPts val="1200"/>
              </a:spcBef>
              <a:spcAft>
                <a:spcPts val="1200"/>
              </a:spcAft>
              <a:tabLst>
                <a:tab pos="539750" algn="l"/>
                <a:tab pos="756285" algn="l"/>
                <a:tab pos="972185" algn="l"/>
              </a:tabLst>
            </a:pPr>
            <a:endParaRPr lang="en-GB" sz="1200" b="1" dirty="0" smtClean="0">
              <a:effectLst/>
              <a:latin typeface="Times New Roman"/>
              <a:ea typeface="Calibri"/>
            </a:endParaRP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Recognising the importance of learning for effective public sector and the delivery on citizen expectations, Schools identify leadership development (in 80% of cases), promoting excellence in government services and policies (47%), alignment of civil service learning activities with the priorities of government (45%) and career development for new public servants (20%) as their priorities.  </a:t>
            </a:r>
          </a:p>
          <a:p>
            <a:pPr marL="342900" lvl="0" indent="-342900" algn="just">
              <a:lnSpc>
                <a:spcPct val="115000"/>
              </a:lnSpc>
              <a:spcAft>
                <a:spcPts val="1200"/>
              </a:spcAft>
              <a:buSzPts val="1100"/>
              <a:buFont typeface="Symbol"/>
              <a:buChar char="·"/>
              <a:tabLst>
                <a:tab pos="539750" algn="l"/>
              </a:tabLst>
            </a:pPr>
            <a:r>
              <a:rPr lang="en-GB" sz="1200" dirty="0" smtClean="0">
                <a:effectLst/>
                <a:latin typeface="Times New Roman"/>
                <a:ea typeface="Calibri"/>
                <a:cs typeface="Times New Roman"/>
              </a:rPr>
              <a:t>Some of the key challenges reported by the Schools include limited funding (67 %), insufficient qualified human resources (50%), uneven mechanisms for co-ordination with other civil service bodies (40%) and the need to enhance its monitoring and impact evaluation activities. In this context, Schools will need to find ways to become more cost-efficient, embrace innovation and modernise their approaches to learning.</a:t>
            </a:r>
          </a:p>
          <a:p>
            <a:endParaRPr lang="en-GB" dirty="0"/>
          </a:p>
        </p:txBody>
      </p:sp>
      <p:sp>
        <p:nvSpPr>
          <p:cNvPr id="4" name="Slide Number Placeholder 3"/>
          <p:cNvSpPr>
            <a:spLocks noGrp="1"/>
          </p:cNvSpPr>
          <p:nvPr>
            <p:ph type="sldNum" sz="quarter" idx="10"/>
          </p:nvPr>
        </p:nvSpPr>
        <p:spPr/>
        <p:txBody>
          <a:bodyPr/>
          <a:lstStyle/>
          <a:p>
            <a:fld id="{05FAD9E2-6410-48A2-97B9-6203C102E350}" type="slidenum">
              <a:rPr lang="en-GB" smtClean="0"/>
              <a:t>2</a:t>
            </a:fld>
            <a:endParaRPr lang="en-GB"/>
          </a:p>
        </p:txBody>
      </p:sp>
    </p:spTree>
    <p:extLst>
      <p:ext uri="{BB962C8B-B14F-4D97-AF65-F5344CB8AC3E}">
        <p14:creationId xmlns:p14="http://schemas.microsoft.com/office/powerpoint/2010/main" val="2688459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03D17-EE3F-445E-9B97-16B7DF8DD8FC}" type="slidenum">
              <a:rPr lang="en-GB" smtClean="0"/>
              <a:t>35</a:t>
            </a:fld>
            <a:endParaRPr lang="en-GB"/>
          </a:p>
        </p:txBody>
      </p:sp>
    </p:spTree>
    <p:extLst>
      <p:ext uri="{BB962C8B-B14F-4D97-AF65-F5344CB8AC3E}">
        <p14:creationId xmlns:p14="http://schemas.microsoft.com/office/powerpoint/2010/main" val="174278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fr-FR" dirty="0" err="1" smtClean="0"/>
              <a:t>Milestones</a:t>
            </a:r>
            <a:r>
              <a:rPr lang="fr-FR" dirty="0" smtClean="0"/>
              <a:t>: </a:t>
            </a:r>
          </a:p>
          <a:p>
            <a:r>
              <a:rPr lang="en-GB" dirty="0" smtClean="0">
                <a:latin typeface="Calibri" panose="020F0502020204030204" pitchFamily="34" charset="0"/>
              </a:rPr>
              <a:t>First edition in 2009 : focus on inputs and processes </a:t>
            </a:r>
          </a:p>
          <a:p>
            <a:r>
              <a:rPr lang="en-GB" dirty="0" smtClean="0">
                <a:latin typeface="Calibri" panose="020F0502020204030204" pitchFamily="34" charset="0"/>
              </a:rPr>
              <a:t>Second edition in 2011: outputs and outcomes are added </a:t>
            </a:r>
          </a:p>
          <a:p>
            <a:r>
              <a:rPr lang="en-GB" dirty="0" smtClean="0">
                <a:latin typeface="Calibri" panose="020F0502020204030204" pitchFamily="34" charset="0"/>
              </a:rPr>
              <a:t>Key strength in documenting governance processes in member countries and beyond </a:t>
            </a:r>
          </a:p>
          <a:p>
            <a:r>
              <a:rPr lang="en-GB" dirty="0" smtClean="0">
                <a:latin typeface="Calibri" panose="020F0502020204030204" pitchFamily="34" charset="0"/>
              </a:rPr>
              <a:t>Regional editions   </a:t>
            </a:r>
          </a:p>
          <a:p>
            <a:endParaRPr lang="en-GB" dirty="0"/>
          </a:p>
        </p:txBody>
      </p:sp>
      <p:sp>
        <p:nvSpPr>
          <p:cNvPr id="4" name="Slide Number Placeholder 3"/>
          <p:cNvSpPr>
            <a:spLocks noGrp="1"/>
          </p:cNvSpPr>
          <p:nvPr>
            <p:ph type="sldNum" sz="quarter" idx="10"/>
          </p:nvPr>
        </p:nvSpPr>
        <p:spPr/>
        <p:txBody>
          <a:bodyPr/>
          <a:lstStyle/>
          <a:p>
            <a:fld id="{35B4658F-E8A7-48F7-A91B-2E659EFCD20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72065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Data for New Zealand not included in the OECD average</a:t>
            </a:r>
            <a:r>
              <a:rPr lang="en-US" baseline="0" dirty="0" smtClean="0"/>
              <a:t> (NZ responses: Not able to answer. </a:t>
            </a:r>
            <a:r>
              <a:rPr lang="en-US" baseline="0" dirty="0" err="1" smtClean="0"/>
              <a:t>Decentralised</a:t>
            </a:r>
            <a:r>
              <a:rPr lang="en-US" baseline="0" dirty="0" smtClean="0"/>
              <a:t> model. Not possible to tell)</a:t>
            </a:r>
            <a:endParaRPr lang="en-US" dirty="0" smtClean="0"/>
          </a:p>
          <a:p>
            <a:r>
              <a:rPr lang="en-US" dirty="0" err="1" smtClean="0"/>
              <a:t>Gaag</a:t>
            </a:r>
            <a:r>
              <a:rPr lang="en-US" dirty="0" smtClean="0"/>
              <a:t> 2011:</a:t>
            </a:r>
            <a:r>
              <a:rPr lang="en-US" baseline="0" dirty="0" smtClean="0"/>
              <a:t> “Data for Luxembourg, New Zealand and Slovak Republic are not available”</a:t>
            </a:r>
            <a:endParaRPr lang="en-US" dirty="0" smtClean="0"/>
          </a:p>
          <a:p>
            <a:r>
              <a:rPr lang="en-US" dirty="0" smtClean="0"/>
              <a:t>Iceland does not have formalized performance assessment mandatory for government employees</a:t>
            </a:r>
          </a:p>
          <a:p>
            <a:endParaRPr lang="en-US" dirty="0" smtClean="0"/>
          </a:p>
          <a:p>
            <a:r>
              <a:rPr lang="en-US" dirty="0" smtClean="0"/>
              <a:t>Indicator changed since</a:t>
            </a:r>
            <a:r>
              <a:rPr lang="en-US" baseline="0" dirty="0" smtClean="0"/>
              <a:t> 2010. The following items were removed: </a:t>
            </a:r>
            <a:r>
              <a:rPr lang="en-US" sz="1200" b="0" i="0" u="none" strike="noStrike" kern="1200" dirty="0" smtClean="0">
                <a:solidFill>
                  <a:schemeClr val="tx1"/>
                </a:solidFill>
                <a:effectLst/>
                <a:latin typeface="+mn-lt"/>
                <a:ea typeface="+mn-ea"/>
                <a:cs typeface="+mn-cs"/>
              </a:rPr>
              <a:t>Meeting w/superior 2 levels above or HR officer</a:t>
            </a:r>
            <a:r>
              <a:rPr lang="en-US" dirty="0" smtClean="0"/>
              <a:t> ; other tools for performance</a:t>
            </a:r>
            <a:r>
              <a:rPr lang="en-US" baseline="0" dirty="0" smtClean="0"/>
              <a:t> assessment; </a:t>
            </a:r>
            <a:r>
              <a:rPr lang="en-US" sz="1200" b="0" i="0" u="none" strike="noStrike" kern="1200" dirty="0" smtClean="0">
                <a:solidFill>
                  <a:schemeClr val="tx1"/>
                </a:solidFill>
                <a:effectLst/>
                <a:latin typeface="+mn-lt"/>
                <a:ea typeface="+mn-ea"/>
                <a:cs typeface="+mn-cs"/>
              </a:rPr>
              <a:t>Activities undertaken; Timeliness of activities undertaken; Timeliness of outputs; Cost-effectiveness of outputs' production; Quality of outputs; other performance criteria.</a:t>
            </a:r>
            <a:endParaRPr lang="en-US" dirty="0" smtClean="0"/>
          </a:p>
          <a:p>
            <a:endParaRPr lang="en-US" dirty="0" smtClean="0"/>
          </a:p>
          <a:p>
            <a:r>
              <a:rPr lang="en-US" dirty="0" smtClean="0"/>
              <a:t>Questions:</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Q49 [Q61] Is formalized performance assessment mandatory for all government employees?  (Yes for all or almost all; No only for some; No not used at all)</a:t>
            </a:r>
          </a:p>
          <a:p>
            <a:r>
              <a:rPr lang="en-US" sz="1200" b="0" i="0" u="none" strike="noStrike" kern="1200" dirty="0" smtClean="0">
                <a:solidFill>
                  <a:schemeClr val="tx1"/>
                </a:solidFill>
                <a:effectLst/>
                <a:latin typeface="+mn-lt"/>
                <a:ea typeface="+mn-ea"/>
                <a:cs typeface="+mn-cs"/>
              </a:rPr>
              <a:t>Q50 [Q63] Which tools are used for regular performance assessment and how often are they applied?</a:t>
            </a:r>
            <a:r>
              <a:rPr lang="en-US" b="0" dirty="0" smtClean="0"/>
              <a:t>  (Meeting w/ immediate superior, Written feedback from superior, 360 feedback)</a:t>
            </a:r>
          </a:p>
          <a:p>
            <a:r>
              <a:rPr lang="en-US" dirty="0" smtClean="0"/>
              <a:t>Q51 [Q64] What are the current performance criteria explicitly used in most </a:t>
            </a:r>
            <a:r>
              <a:rPr lang="en-US" dirty="0" err="1" smtClean="0"/>
              <a:t>organisations</a:t>
            </a:r>
            <a:r>
              <a:rPr lang="en-US" dirty="0" smtClean="0"/>
              <a:t>? (</a:t>
            </a:r>
            <a:r>
              <a:rPr lang="en-US" sz="1200" b="0" i="0" u="none" strike="noStrike" kern="1200" dirty="0" smtClean="0">
                <a:solidFill>
                  <a:schemeClr val="tx1"/>
                </a:solidFill>
                <a:effectLst/>
                <a:latin typeface="+mn-lt"/>
                <a:ea typeface="+mn-ea"/>
                <a:cs typeface="+mn-cs"/>
              </a:rPr>
              <a:t>Outputs / achievement of objectives; Improvement of competencies; Values, discipline and inputs; Interpersonal/management skills)</a:t>
            </a:r>
            <a:endParaRPr lang="en-US" dirty="0" smtClean="0"/>
          </a:p>
          <a:p>
            <a:r>
              <a:rPr lang="en-US" dirty="0" smtClean="0"/>
              <a:t>Q54 [Q67] How important, according to legal criteria, is having a good performance assessment with regard to</a:t>
            </a:r>
            <a:r>
              <a:rPr lang="en-US" baseline="0" dirty="0" smtClean="0"/>
              <a:t> (career advancement, remuneration, contract renewal)</a:t>
            </a:r>
            <a:endParaRPr lang="en-US" dirty="0" smtClean="0"/>
          </a:p>
        </p:txBody>
      </p:sp>
      <p:sp>
        <p:nvSpPr>
          <p:cNvPr id="4" name="Slide Number Placeholder 3"/>
          <p:cNvSpPr>
            <a:spLocks noGrp="1"/>
          </p:cNvSpPr>
          <p:nvPr>
            <p:ph type="sldNum" sz="quarter" idx="10"/>
          </p:nvPr>
        </p:nvSpPr>
        <p:spPr/>
        <p:txBody>
          <a:bodyPr/>
          <a:lstStyle/>
          <a:p>
            <a:fld id="{41C03D17-EE3F-445E-9B97-16B7DF8DD8FC}" type="slidenum">
              <a:rPr lang="en-GB" smtClean="0"/>
              <a:t>12</a:t>
            </a:fld>
            <a:endParaRPr lang="en-GB"/>
          </a:p>
        </p:txBody>
      </p:sp>
    </p:spTree>
    <p:extLst>
      <p:ext uri="{BB962C8B-B14F-4D97-AF65-F5344CB8AC3E}">
        <p14:creationId xmlns:p14="http://schemas.microsoft.com/office/powerpoint/2010/main" val="292589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03D17-EE3F-445E-9B97-16B7DF8DD8FC}" type="slidenum">
              <a:rPr lang="en-GB" smtClean="0"/>
              <a:t>14</a:t>
            </a:fld>
            <a:endParaRPr lang="en-GB"/>
          </a:p>
        </p:txBody>
      </p:sp>
    </p:spTree>
    <p:extLst>
      <p:ext uri="{BB962C8B-B14F-4D97-AF65-F5344CB8AC3E}">
        <p14:creationId xmlns:p14="http://schemas.microsoft.com/office/powerpoint/2010/main" val="152108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fr-FR" dirty="0" smtClean="0"/>
              <a:t>New </a:t>
            </a:r>
            <a:r>
              <a:rPr lang="fr-FR" dirty="0" err="1" smtClean="0"/>
              <a:t>indicator</a:t>
            </a:r>
            <a:r>
              <a:rPr lang="fr-FR" dirty="0" smtClean="0"/>
              <a:t>.</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index measures the existence of the following administrative data records at the Central/federal level: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number of employees; level; function; age; gender; disabilities; other minority status; level of education; length of service; languages spoken; type of contract; union membership; part time; other flexible working arrangements; total sick days used; training days used; special leave used; mobility within the civil service; turnover data; retirements; resignations; dismissals. Responses to individual variables consider the following options: 1 (Yes, standardized data records are available and are centralised for the whole or most of the national/federal civil service); 0.5 (Yes, however standardized data records only exist at line ministry level,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not aggregated centrally) and 0 (No, currently no standardized administrative data record exists). </a:t>
            </a:r>
          </a:p>
          <a:p>
            <a:endParaRPr lang="en-GB" dirty="0"/>
          </a:p>
        </p:txBody>
      </p:sp>
      <p:sp>
        <p:nvSpPr>
          <p:cNvPr id="4" name="Slide Number Placeholder 3"/>
          <p:cNvSpPr>
            <a:spLocks noGrp="1"/>
          </p:cNvSpPr>
          <p:nvPr>
            <p:ph type="sldNum" sz="quarter" idx="10"/>
          </p:nvPr>
        </p:nvSpPr>
        <p:spPr/>
        <p:txBody>
          <a:bodyPr/>
          <a:lstStyle/>
          <a:p>
            <a:fld id="{41C03D17-EE3F-445E-9B97-16B7DF8DD8FC}" type="slidenum">
              <a:rPr lang="en-GB" smtClean="0"/>
              <a:t>17</a:t>
            </a:fld>
            <a:endParaRPr lang="en-GB"/>
          </a:p>
        </p:txBody>
      </p:sp>
    </p:spTree>
    <p:extLst>
      <p:ext uri="{BB962C8B-B14F-4D97-AF65-F5344CB8AC3E}">
        <p14:creationId xmlns:p14="http://schemas.microsoft.com/office/powerpoint/2010/main" val="109470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GB" dirty="0" smtClean="0"/>
              <a:t>Fresh</a:t>
            </a:r>
            <a:r>
              <a:rPr lang="en-GB" baseline="0" dirty="0" smtClean="0"/>
              <a:t> index!</a:t>
            </a:r>
            <a:endParaRPr lang="en-GB" dirty="0" smtClean="0"/>
          </a:p>
          <a:p>
            <a:r>
              <a:rPr lang="en-GB" dirty="0" smtClean="0"/>
              <a:t>Data for the LAC </a:t>
            </a:r>
            <a:r>
              <a:rPr lang="en-GB" dirty="0" err="1" smtClean="0"/>
              <a:t>OURdata</a:t>
            </a:r>
            <a:r>
              <a:rPr lang="en-GB" dirty="0" smtClean="0"/>
              <a:t> index were collected in 2016, with the exception</a:t>
            </a:r>
            <a:r>
              <a:rPr lang="en-GB" baseline="0" dirty="0" smtClean="0"/>
              <a:t> of MEX and CHL (both 2014, included in OECD </a:t>
            </a:r>
            <a:r>
              <a:rPr lang="en-GB" baseline="0" dirty="0" err="1" smtClean="0"/>
              <a:t>ourdata</a:t>
            </a:r>
            <a:r>
              <a:rPr lang="en-GB" baseline="0" dirty="0" smtClean="0"/>
              <a:t> index)</a:t>
            </a:r>
          </a:p>
          <a:p>
            <a:endParaRPr lang="en-GB" baseline="0" dirty="0" smtClean="0"/>
          </a:p>
          <a:p>
            <a:r>
              <a:rPr lang="en-GB" dirty="0"/>
              <a:t>13 countries replied, 3 don’t have a portal (so therefore we can’t calculate an index). We are still validating some aspects of the data with Paraguay therefore it is for now excluded from the index.</a:t>
            </a:r>
          </a:p>
          <a:p>
            <a:endParaRPr lang="en-GB" dirty="0"/>
          </a:p>
          <a:p>
            <a:r>
              <a:rPr lang="en-GB" dirty="0"/>
              <a:t>Noteworthy: Colombia is a (the only) country we have two data points for: one in 2014 and one 2016, showing progress, especially on the availability dimension!</a:t>
            </a:r>
          </a:p>
          <a:p>
            <a:endParaRPr lang="en-GB" dirty="0"/>
          </a:p>
          <a:p>
            <a:r>
              <a:rPr lang="en-US" dirty="0" smtClean="0"/>
              <a:t>On the Southeast Asian Government at a Glance we have not collected any data yet. However, as part of the SEA G@G initiative we will start collecting as of November 2016 data on OGD in ASEAN countries (including Cambodia, Indonesia, Lao PDR, Malaysia, Philippines, Singapore, Thailand and Viet Nam). We will use the latest version 3.0 of the OGD survey which we presented in a workshop in Thailand 2 weeks ago. The data should be ready in the fall 2017.</a:t>
            </a:r>
            <a:endParaRPr lang="en-GB" dirty="0"/>
          </a:p>
        </p:txBody>
      </p:sp>
      <p:sp>
        <p:nvSpPr>
          <p:cNvPr id="4" name="Slide Number Placeholder 3"/>
          <p:cNvSpPr>
            <a:spLocks noGrp="1"/>
          </p:cNvSpPr>
          <p:nvPr>
            <p:ph type="sldNum" sz="quarter" idx="10"/>
          </p:nvPr>
        </p:nvSpPr>
        <p:spPr/>
        <p:txBody>
          <a:bodyPr/>
          <a:lstStyle/>
          <a:p>
            <a:fld id="{5E4C49B3-8CAD-48B7-9E0A-60E16046CAE1}" type="slidenum">
              <a:rPr lang="en-GB" smtClean="0"/>
              <a:t>18</a:t>
            </a:fld>
            <a:endParaRPr lang="en-GB"/>
          </a:p>
        </p:txBody>
      </p:sp>
    </p:spTree>
    <p:extLst>
      <p:ext uri="{BB962C8B-B14F-4D97-AF65-F5344CB8AC3E}">
        <p14:creationId xmlns:p14="http://schemas.microsoft.com/office/powerpoint/2010/main" val="280021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CF878C-2C4A-4550-8D61-F6F1BD79725A}" type="slidenum">
              <a:rPr lang="en-GB" smtClean="0"/>
              <a:t>20</a:t>
            </a:fld>
            <a:endParaRPr lang="en-GB"/>
          </a:p>
        </p:txBody>
      </p:sp>
    </p:spTree>
    <p:extLst>
      <p:ext uri="{BB962C8B-B14F-4D97-AF65-F5344CB8AC3E}">
        <p14:creationId xmlns:p14="http://schemas.microsoft.com/office/powerpoint/2010/main" val="30791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CF878C-2C4A-4550-8D61-F6F1BD79725A}" type="slidenum">
              <a:rPr lang="en-GB" smtClean="0"/>
              <a:t>23</a:t>
            </a:fld>
            <a:endParaRPr lang="en-GB"/>
          </a:p>
        </p:txBody>
      </p:sp>
    </p:spTree>
    <p:extLst>
      <p:ext uri="{BB962C8B-B14F-4D97-AF65-F5344CB8AC3E}">
        <p14:creationId xmlns:p14="http://schemas.microsoft.com/office/powerpoint/2010/main" val="1955792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 Id="rId3"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 Id="rId3"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1"/>
            <a:ext cx="2628000" cy="3172223"/>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81"/>
            <a:ext cx="2628000" cy="3172223"/>
          </a:xfrm>
          <a:prstGeom prst="rect">
            <a:avLst/>
          </a:prstGeom>
        </p:spPr>
      </p:pic>
      <p:sp>
        <p:nvSpPr>
          <p:cNvPr id="8" name="Title 7"/>
          <p:cNvSpPr>
            <a:spLocks noGrp="1"/>
          </p:cNvSpPr>
          <p:nvPr>
            <p:ph type="ctrTitle" hasCustomPrompt="1"/>
          </p:nvPr>
        </p:nvSpPr>
        <p:spPr>
          <a:xfrm>
            <a:off x="1368000" y="1564205"/>
            <a:ext cx="6300000" cy="1246495"/>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2853920"/>
            <a:ext cx="6300000" cy="348813"/>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6CF30671-A541-4401-B935-1669EC20B250}" type="datetimeFigureOut">
              <a:rPr lang="en-GB" smtClean="0"/>
              <a:t>21/06/17</a:t>
            </a:fld>
            <a:endParaRPr lang="en-GB"/>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1"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001" y="4371970"/>
            <a:ext cx="1742400" cy="578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2D09125C-5E86-4013-AAE2-5B29F97D4DEB}" type="datetimeFigureOut">
              <a:rPr lang="en-GB" smtClean="0"/>
              <a:pPr/>
              <a:t>21/06/17</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D14C6C5-6257-4050-9C6F-211CF4C9C747}"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203778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17"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065957"/>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2D09125C-5E86-4013-AAE2-5B29F97D4DEB}" type="datetimeFigureOut">
              <a:rPr lang="en-GB" smtClean="0">
                <a:solidFill>
                  <a:prstClr val="white"/>
                </a:solidFill>
              </a:rPr>
              <a:pPr/>
              <a:t>21/06/17</a:t>
            </a:fld>
            <a:endParaRPr lang="en-GB">
              <a:solidFill>
                <a:prstClr val="white"/>
              </a:solidFill>
            </a:endParaRPr>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CD14C6C5-6257-4050-9C6F-211CF4C9C747}" type="slidenum">
              <a:rPr lang="en-GB" smtClean="0">
                <a:solidFill>
                  <a:srgbClr val="006299"/>
                </a:solidFill>
              </a:rPr>
              <a:pPr/>
              <a:t>‹#›</a:t>
            </a:fld>
            <a:endParaRPr lang="en-GB">
              <a:solidFill>
                <a:srgbClr val="006299"/>
              </a:solidFill>
            </a:endParaRPr>
          </a:p>
        </p:txBody>
      </p:sp>
    </p:spTree>
    <p:extLst>
      <p:ext uri="{BB962C8B-B14F-4D97-AF65-F5344CB8AC3E}">
        <p14:creationId xmlns:p14="http://schemas.microsoft.com/office/powerpoint/2010/main" val="263657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D62DD03-9D77-4EA7-9B3A-B4BCC7194579}" type="datetimeFigureOut">
              <a:rPr lang="en-GB" smtClean="0"/>
              <a:pPr/>
              <a:t>21/06/17</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AD7BBE9-89E8-4FF6-A2F8-6DFD49896089}"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304074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4D72580-A7E3-40EE-A004-0F4B3C9A4E8D}" type="datetimeFigureOut">
              <a:rPr lang="en-US"/>
              <a:pPr>
                <a:defRPr/>
              </a:pPr>
              <a:t>21/06/17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6362F12-84ED-45B7-B112-B5266DBA69F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20336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TILE AND CONTEN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26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85000"/>
                    <a:lumOff val="1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9872" y="4767264"/>
            <a:ext cx="549424" cy="273844"/>
          </a:xfrm>
        </p:spPr>
        <p:txBody>
          <a:bodyPr/>
          <a:lstStyle>
            <a:lvl1pPr>
              <a:defRPr sz="1400" b="1"/>
            </a:lvl1pPr>
          </a:lstStyle>
          <a:p>
            <a:fld id="{F0EBD1E6-F449-4B88-B3E6-CED6B10EEE2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5491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21-Nov-16</a:t>
            </a:r>
            <a:endParaRPr lang="fr-FR"/>
          </a:p>
        </p:txBody>
      </p:sp>
      <p:sp>
        <p:nvSpPr>
          <p:cNvPr id="4" name="Footer Placeholder 3"/>
          <p:cNvSpPr>
            <a:spLocks noGrp="1"/>
          </p:cNvSpPr>
          <p:nvPr>
            <p:ph type="ftr" sz="quarter" idx="11"/>
          </p:nvPr>
        </p:nvSpPr>
        <p:spPr/>
        <p:txBody>
          <a:bodyPr/>
          <a:lstStyle/>
          <a:p>
            <a:r>
              <a:rPr lang="en-US" smtClean="0"/>
              <a:t>OECD Observatory of Public Sector Innovation: Skills for Public Sector Innovation</a:t>
            </a:r>
            <a:endParaRPr lang="fr-FR"/>
          </a:p>
        </p:txBody>
      </p:sp>
      <p:sp>
        <p:nvSpPr>
          <p:cNvPr id="5" name="Slide Number Placeholder 4"/>
          <p:cNvSpPr>
            <a:spLocks noGrp="1"/>
          </p:cNvSpPr>
          <p:nvPr>
            <p:ph type="sldNum" sz="quarter" idx="12"/>
          </p:nvPr>
        </p:nvSpPr>
        <p:spPr/>
        <p:txBody>
          <a:bodyPr/>
          <a:lstStyle/>
          <a:p>
            <a:fld id="{0145341A-38AE-483C-B4A5-FDC522834447}" type="slidenum">
              <a:rPr lang="fr-FR" smtClean="0"/>
              <a:pPr/>
              <a:t>‹#›</a:t>
            </a:fld>
            <a:endParaRPr lang="fr-FR"/>
          </a:p>
        </p:txBody>
      </p:sp>
      <p:sp>
        <p:nvSpPr>
          <p:cNvPr id="7" name="Content Placeholder 6"/>
          <p:cNvSpPr>
            <a:spLocks noGrp="1"/>
          </p:cNvSpPr>
          <p:nvPr>
            <p:ph sz="quarter" idx="13"/>
          </p:nvPr>
        </p:nvSpPr>
        <p:spPr/>
        <p:txBody>
          <a:bodyPr/>
          <a:lstStyle>
            <a:lvl1pPr marL="182563" indent="-182563">
              <a:spcAft>
                <a:spcPts val="600"/>
              </a:spcAft>
              <a:buFont typeface="Wingdings" panose="05000000000000000000" pitchFamily="2" charset="2"/>
              <a:buChar char="§"/>
              <a:defRPr/>
            </a:lvl1pPr>
            <a:lvl2pPr marL="625475" indent="-176213">
              <a:spcBef>
                <a:spcPts val="600"/>
              </a:spcBef>
              <a:spcAft>
                <a:spcPts val="600"/>
              </a:spcAft>
              <a:buFont typeface="Wingdings" panose="05000000000000000000" pitchFamily="2" charset="2"/>
              <a:buChar char="§"/>
              <a:defRPr/>
            </a:lvl2pPr>
            <a:lvl3pPr marL="1074738" indent="-182563" defTabSz="808038">
              <a:spcBef>
                <a:spcPts val="600"/>
              </a:spcBef>
              <a:spcAft>
                <a:spcPts val="600"/>
              </a:spcAft>
              <a:buFont typeface="Wingdings" panose="05000000000000000000" pitchFamily="2" charset="2"/>
              <a:buChar char="§"/>
              <a:defRPr/>
            </a:lvl3pPr>
            <a:lvl4pPr marL="1524000" indent="-182563">
              <a:spcBef>
                <a:spcPts val="600"/>
              </a:spcBef>
              <a:spcAft>
                <a:spcPts val="600"/>
              </a:spcAft>
              <a:buFont typeface="Wingdings" panose="05000000000000000000" pitchFamily="2" charset="2"/>
              <a:buChar char="§"/>
              <a:defRPr/>
            </a:lvl4pPr>
            <a:lvl5pPr marL="1973263" indent="-182563">
              <a:spcBef>
                <a:spcPts val="600"/>
              </a:spcBef>
              <a:spcAft>
                <a:spcPts val="600"/>
              </a:spcAft>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8185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1"/>
            <a:ext cx="2628000" cy="3172223"/>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81"/>
            <a:ext cx="2628000" cy="3172223"/>
          </a:xfrm>
          <a:prstGeom prst="rect">
            <a:avLst/>
          </a:prstGeom>
        </p:spPr>
      </p:pic>
      <p:sp>
        <p:nvSpPr>
          <p:cNvPr id="8" name="Title 7"/>
          <p:cNvSpPr>
            <a:spLocks noGrp="1"/>
          </p:cNvSpPr>
          <p:nvPr>
            <p:ph type="ctrTitle" hasCustomPrompt="1"/>
          </p:nvPr>
        </p:nvSpPr>
        <p:spPr>
          <a:xfrm>
            <a:off x="1368000" y="1564205"/>
            <a:ext cx="6300000" cy="1246495"/>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2853919"/>
            <a:ext cx="6300000" cy="348813"/>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6CF30671-A541-4401-B935-1669EC20B250}" type="datetimeFigureOut">
              <a:rPr lang="en-GB" smtClean="0">
                <a:solidFill>
                  <a:prstClr val="white"/>
                </a:solidFill>
              </a:rPr>
              <a:pPr/>
              <a:t>21/06/17</a:t>
            </a:fld>
            <a:endParaRPr lang="en-GB">
              <a:solidFill>
                <a:prstClr val="white"/>
              </a:solidFill>
            </a:endParaRPr>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1"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001" y="4371969"/>
            <a:ext cx="1742400" cy="578821"/>
          </a:xfrm>
          <a:prstGeom prst="rect">
            <a:avLst/>
          </a:prstGeom>
        </p:spPr>
      </p:pic>
    </p:spTree>
    <p:extLst>
      <p:ext uri="{BB962C8B-B14F-4D97-AF65-F5344CB8AC3E}">
        <p14:creationId xmlns:p14="http://schemas.microsoft.com/office/powerpoint/2010/main" val="86621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CF30671-A541-4401-B935-1669EC20B250}" type="datetimeFigureOut">
              <a:rPr lang="en-GB" smtClean="0"/>
              <a:pPr/>
              <a:t>21/06/17</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F6F8BEE-98A6-46FD-9B55-BDF69576B6DB}"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1478990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17"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06596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6CF30671-A541-4401-B935-1669EC20B250}" type="datetimeFigureOut">
              <a:rPr lang="en-GB" smtClean="0">
                <a:solidFill>
                  <a:prstClr val="white"/>
                </a:solidFill>
              </a:rPr>
              <a:pPr/>
              <a:t>21/06/17</a:t>
            </a:fld>
            <a:endParaRPr lang="en-GB">
              <a:solidFill>
                <a:prstClr val="white"/>
              </a:solidFill>
            </a:endParaRPr>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F6F8BEE-98A6-46FD-9B55-BDF69576B6DB}" type="slidenum">
              <a:rPr lang="en-GB" smtClean="0">
                <a:solidFill>
                  <a:srgbClr val="006299"/>
                </a:solidFill>
              </a:rPr>
              <a:pPr/>
              <a:t>‹#›</a:t>
            </a:fld>
            <a:endParaRPr lang="en-GB">
              <a:solidFill>
                <a:srgbClr val="006299"/>
              </a:solidFill>
            </a:endParaRPr>
          </a:p>
        </p:txBody>
      </p:sp>
    </p:spTree>
    <p:extLst>
      <p:ext uri="{BB962C8B-B14F-4D97-AF65-F5344CB8AC3E}">
        <p14:creationId xmlns:p14="http://schemas.microsoft.com/office/powerpoint/2010/main" val="271804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CF30671-A541-4401-B935-1669EC20B250}" type="datetimeFigureOut">
              <a:rPr lang="en-GB" smtClean="0"/>
              <a:t>21/06/17</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F6F8BEE-98A6-46FD-9B55-BDF69576B6DB}" type="slidenum">
              <a:rPr lang="en-GB" smtClean="0"/>
              <a:t>‹#›</a:t>
            </a:fld>
            <a:endParaRPr lang="en-GB"/>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17"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065965"/>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6CF30671-A541-4401-B935-1669EC20B250}" type="datetimeFigureOut">
              <a:rPr lang="en-GB" smtClean="0"/>
              <a:t>21/06/17</a:t>
            </a:fld>
            <a:endParaRPr lang="en-GB"/>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F6F8BEE-98A6-46FD-9B55-BDF69576B6D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TILE AND CONTEN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26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85000"/>
                    <a:lumOff val="1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9872" y="4767264"/>
            <a:ext cx="549424" cy="273844"/>
          </a:xfrm>
        </p:spPr>
        <p:txBody>
          <a:bodyPr/>
          <a:lstStyle>
            <a:lvl1pPr>
              <a:defRPr sz="1400" b="1"/>
            </a:lvl1pPr>
          </a:lstStyle>
          <a:p>
            <a:fld id="{9BFF9ECB-D7B9-4AE2-A133-621E393E10E7}" type="slidenum">
              <a:rPr lang="en-GB" smtClean="0"/>
              <a:t>‹#›</a:t>
            </a:fld>
            <a:endParaRPr lang="en-GB"/>
          </a:p>
        </p:txBody>
      </p:sp>
    </p:spTree>
    <p:extLst>
      <p:ext uri="{BB962C8B-B14F-4D97-AF65-F5344CB8AC3E}">
        <p14:creationId xmlns:p14="http://schemas.microsoft.com/office/powerpoint/2010/main" val="61441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content">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68315" y="195262"/>
            <a:ext cx="2590799" cy="2672954"/>
          </a:xfrm>
        </p:spPr>
        <p:txBody>
          <a:bodyPr anchor="t"/>
          <a:lstStyle>
            <a:lvl1pPr>
              <a:defRPr>
                <a:solidFill>
                  <a:schemeClr val="accent4"/>
                </a:solidFill>
              </a:defRPr>
            </a:lvl1pPr>
          </a:lstStyle>
          <a:p>
            <a:r>
              <a:rPr lang="en-US" dirty="0" smtClean="0"/>
              <a:t>CLICK TO EDIT SLIDE TITLE</a:t>
            </a:r>
            <a:endParaRPr lang="en-GB" dirty="0"/>
          </a:p>
        </p:txBody>
      </p:sp>
      <p:sp>
        <p:nvSpPr>
          <p:cNvPr id="10" name="Date Placeholder 9"/>
          <p:cNvSpPr>
            <a:spLocks noGrp="1"/>
          </p:cNvSpPr>
          <p:nvPr>
            <p:ph type="dt" sz="half" idx="11"/>
          </p:nvPr>
        </p:nvSpPr>
        <p:spPr/>
        <p:txBody>
          <a:bodyPr/>
          <a:lstStyle>
            <a:lvl1pPr>
              <a:defRPr>
                <a:solidFill>
                  <a:schemeClr val="tx1"/>
                </a:solidFill>
              </a:defRPr>
            </a:lvl1pPr>
          </a:lstStyle>
          <a:p>
            <a:r>
              <a:rPr lang="en-US" smtClean="0"/>
              <a:t>21-Sep-16</a:t>
            </a:r>
            <a:endParaRPr lang="fr-FR" dirty="0"/>
          </a:p>
        </p:txBody>
      </p:sp>
      <p:sp>
        <p:nvSpPr>
          <p:cNvPr id="11" name="Footer Placeholder 10"/>
          <p:cNvSpPr>
            <a:spLocks noGrp="1"/>
          </p:cNvSpPr>
          <p:nvPr>
            <p:ph type="ftr" sz="quarter" idx="12"/>
          </p:nvPr>
        </p:nvSpPr>
        <p:spPr/>
        <p:txBody>
          <a:bodyPr/>
          <a:lstStyle>
            <a:lvl1pPr>
              <a:defRPr>
                <a:solidFill>
                  <a:schemeClr val="tx1"/>
                </a:solidFill>
              </a:defRPr>
            </a:lvl1pPr>
          </a:lstStyle>
          <a:p>
            <a:r>
              <a:rPr lang="en-US" smtClean="0"/>
              <a:t>Public sector innovation at the OECD</a:t>
            </a:r>
            <a:endParaRPr lang="fr-FR" dirty="0"/>
          </a:p>
        </p:txBody>
      </p:sp>
      <p:sp>
        <p:nvSpPr>
          <p:cNvPr id="12" name="Slide Number Placeholder 11"/>
          <p:cNvSpPr>
            <a:spLocks noGrp="1"/>
          </p:cNvSpPr>
          <p:nvPr>
            <p:ph type="sldNum" sz="quarter" idx="13"/>
          </p:nvPr>
        </p:nvSpPr>
        <p:spPr/>
        <p:txBody>
          <a:bodyPr/>
          <a:lstStyle>
            <a:lvl1pPr>
              <a:defRPr>
                <a:solidFill>
                  <a:schemeClr val="bg1"/>
                </a:solidFill>
              </a:defRPr>
            </a:lvl1pPr>
          </a:lstStyle>
          <a:p>
            <a:fld id="{0145341A-38AE-483C-B4A5-FDC522834447}" type="slidenum">
              <a:rPr lang="fr-FR" smtClean="0"/>
              <a:pPr/>
              <a:t>‹#›</a:t>
            </a:fld>
            <a:endParaRPr lang="fr-FR" dirty="0"/>
          </a:p>
        </p:txBody>
      </p:sp>
      <p:sp>
        <p:nvSpPr>
          <p:cNvPr id="4" name="Content Placeholder 3"/>
          <p:cNvSpPr>
            <a:spLocks noGrp="1"/>
          </p:cNvSpPr>
          <p:nvPr>
            <p:ph sz="quarter" idx="14"/>
          </p:nvPr>
        </p:nvSpPr>
        <p:spPr>
          <a:xfrm>
            <a:off x="3059114" y="1006079"/>
            <a:ext cx="5473701" cy="3563540"/>
          </a:xfrm>
        </p:spPr>
        <p:txBody>
          <a:bodyPr lIns="179973" tIns="0" rIns="179973" bIns="0">
            <a:noAutofit/>
          </a:bodyPr>
          <a:lstStyle>
            <a:lvl1pPr marL="180948" indent="-180948">
              <a:spcBef>
                <a:spcPts val="1800"/>
              </a:spcBef>
              <a:spcAft>
                <a:spcPts val="600"/>
              </a:spcAft>
              <a:buSzPct val="75000"/>
              <a:buFont typeface="Wingdings" panose="05000000000000000000" pitchFamily="2" charset="2"/>
              <a:buChar char="§"/>
              <a:defRPr sz="2000">
                <a:latin typeface="+mj-lt"/>
              </a:defRPr>
            </a:lvl1pPr>
            <a:lvl2pPr marL="542843" indent="-180948">
              <a:spcBef>
                <a:spcPts val="300"/>
              </a:spcBef>
              <a:spcAft>
                <a:spcPts val="300"/>
              </a:spcAft>
              <a:buSzPct val="75000"/>
              <a:buFont typeface="Wingdings" panose="05000000000000000000" pitchFamily="2" charset="2"/>
              <a:buChar char="§"/>
              <a:defRPr sz="1600">
                <a:latin typeface="+mj-lt"/>
              </a:defRPr>
            </a:lvl2pPr>
            <a:lvl3pPr marL="895215" indent="-180948">
              <a:spcBef>
                <a:spcPts val="300"/>
              </a:spcBef>
              <a:spcAft>
                <a:spcPts val="300"/>
              </a:spcAft>
              <a:buSzPct val="75000"/>
              <a:buFont typeface="Wingdings" panose="05000000000000000000" pitchFamily="2" charset="2"/>
              <a:buChar char="§"/>
              <a:defRPr sz="1600">
                <a:latin typeface="+mj-lt"/>
              </a:defRPr>
            </a:lvl3pPr>
            <a:lvl4pPr marL="1257111" indent="-180948">
              <a:spcBef>
                <a:spcPts val="300"/>
              </a:spcBef>
              <a:spcAft>
                <a:spcPts val="300"/>
              </a:spcAft>
              <a:buSzPct val="75000"/>
              <a:buFont typeface="Wingdings" panose="05000000000000000000" pitchFamily="2" charset="2"/>
              <a:buChar char="§"/>
              <a:defRPr sz="1600">
                <a:latin typeface="+mj-lt"/>
              </a:defRPr>
            </a:lvl4pPr>
            <a:lvl5pPr marL="1619007" indent="-180948">
              <a:spcBef>
                <a:spcPts val="300"/>
              </a:spcBef>
              <a:spcAft>
                <a:spcPts val="300"/>
              </a:spcAft>
              <a:buSzPct val="75000"/>
              <a:buFont typeface="Wingdings" panose="05000000000000000000" pitchFamily="2" charset="2"/>
              <a:buChar char="§"/>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3787326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21-Nov-16</a:t>
            </a:r>
            <a:endParaRPr lang="fr-FR"/>
          </a:p>
        </p:txBody>
      </p:sp>
      <p:sp>
        <p:nvSpPr>
          <p:cNvPr id="4" name="Footer Placeholder 3"/>
          <p:cNvSpPr>
            <a:spLocks noGrp="1"/>
          </p:cNvSpPr>
          <p:nvPr>
            <p:ph type="ftr" sz="quarter" idx="11"/>
          </p:nvPr>
        </p:nvSpPr>
        <p:spPr/>
        <p:txBody>
          <a:bodyPr/>
          <a:lstStyle/>
          <a:p>
            <a:r>
              <a:rPr lang="en-US" smtClean="0"/>
              <a:t>OECD Observatory of Public Sector Innovation: Skills for Public Sector Innovation</a:t>
            </a:r>
            <a:endParaRPr lang="fr-FR"/>
          </a:p>
        </p:txBody>
      </p:sp>
      <p:sp>
        <p:nvSpPr>
          <p:cNvPr id="5" name="Slide Number Placeholder 4"/>
          <p:cNvSpPr>
            <a:spLocks noGrp="1"/>
          </p:cNvSpPr>
          <p:nvPr>
            <p:ph type="sldNum" sz="quarter" idx="12"/>
          </p:nvPr>
        </p:nvSpPr>
        <p:spPr/>
        <p:txBody>
          <a:bodyPr/>
          <a:lstStyle/>
          <a:p>
            <a:fld id="{0145341A-38AE-483C-B4A5-FDC522834447}" type="slidenum">
              <a:rPr lang="fr-FR" smtClean="0"/>
              <a:pPr/>
              <a:t>‹#›</a:t>
            </a:fld>
            <a:endParaRPr lang="fr-FR"/>
          </a:p>
        </p:txBody>
      </p:sp>
      <p:sp>
        <p:nvSpPr>
          <p:cNvPr id="7" name="Content Placeholder 6"/>
          <p:cNvSpPr>
            <a:spLocks noGrp="1"/>
          </p:cNvSpPr>
          <p:nvPr>
            <p:ph sz="quarter" idx="13"/>
          </p:nvPr>
        </p:nvSpPr>
        <p:spPr/>
        <p:txBody>
          <a:bodyPr/>
          <a:lstStyle>
            <a:lvl1pPr marL="182563" indent="-182563">
              <a:spcAft>
                <a:spcPts val="600"/>
              </a:spcAft>
              <a:buFont typeface="Wingdings" panose="05000000000000000000" pitchFamily="2" charset="2"/>
              <a:buChar char="§"/>
              <a:defRPr/>
            </a:lvl1pPr>
            <a:lvl2pPr marL="625475" indent="-176213">
              <a:spcBef>
                <a:spcPts val="600"/>
              </a:spcBef>
              <a:spcAft>
                <a:spcPts val="600"/>
              </a:spcAft>
              <a:buFont typeface="Wingdings" panose="05000000000000000000" pitchFamily="2" charset="2"/>
              <a:buChar char="§"/>
              <a:defRPr/>
            </a:lvl2pPr>
            <a:lvl3pPr marL="1074738" indent="-182563" defTabSz="808038">
              <a:spcBef>
                <a:spcPts val="600"/>
              </a:spcBef>
              <a:spcAft>
                <a:spcPts val="600"/>
              </a:spcAft>
              <a:buFont typeface="Wingdings" panose="05000000000000000000" pitchFamily="2" charset="2"/>
              <a:buChar char="§"/>
              <a:defRPr/>
            </a:lvl3pPr>
            <a:lvl4pPr marL="1524000" indent="-182563">
              <a:spcBef>
                <a:spcPts val="600"/>
              </a:spcBef>
              <a:spcAft>
                <a:spcPts val="600"/>
              </a:spcAft>
              <a:buFont typeface="Wingdings" panose="05000000000000000000" pitchFamily="2" charset="2"/>
              <a:buChar char="§"/>
              <a:defRPr/>
            </a:lvl4pPr>
            <a:lvl5pPr marL="1973263" indent="-182563">
              <a:spcBef>
                <a:spcPts val="600"/>
              </a:spcBef>
              <a:spcAft>
                <a:spcPts val="600"/>
              </a:spcAft>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8670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21-Nov-16</a:t>
            </a:r>
            <a:endParaRPr lang="fr-FR"/>
          </a:p>
        </p:txBody>
      </p:sp>
      <p:sp>
        <p:nvSpPr>
          <p:cNvPr id="4" name="Footer Placeholder 3"/>
          <p:cNvSpPr>
            <a:spLocks noGrp="1"/>
          </p:cNvSpPr>
          <p:nvPr>
            <p:ph type="ftr" sz="quarter" idx="11"/>
          </p:nvPr>
        </p:nvSpPr>
        <p:spPr/>
        <p:txBody>
          <a:bodyPr/>
          <a:lstStyle/>
          <a:p>
            <a:r>
              <a:rPr lang="en-US" smtClean="0"/>
              <a:t>OECD Observatory of Public Sector Innovation: Skills for Public Sector Innovation</a:t>
            </a:r>
            <a:endParaRPr lang="fr-FR"/>
          </a:p>
        </p:txBody>
      </p:sp>
      <p:sp>
        <p:nvSpPr>
          <p:cNvPr id="5" name="Slide Number Placeholder 4"/>
          <p:cNvSpPr>
            <a:spLocks noGrp="1"/>
          </p:cNvSpPr>
          <p:nvPr>
            <p:ph type="sldNum" sz="quarter" idx="12"/>
          </p:nvPr>
        </p:nvSpPr>
        <p:spPr/>
        <p:txBody>
          <a:bodyPr/>
          <a:lstStyle/>
          <a:p>
            <a:fld id="{0145341A-38AE-483C-B4A5-FDC522834447}" type="slidenum">
              <a:rPr lang="fr-FR" smtClean="0"/>
              <a:pPr/>
              <a:t>‹#›</a:t>
            </a:fld>
            <a:endParaRPr lang="fr-FR"/>
          </a:p>
        </p:txBody>
      </p:sp>
      <p:sp>
        <p:nvSpPr>
          <p:cNvPr id="8" name="Content Placeholder 6"/>
          <p:cNvSpPr>
            <a:spLocks noGrp="1"/>
          </p:cNvSpPr>
          <p:nvPr>
            <p:ph sz="quarter" idx="13"/>
          </p:nvPr>
        </p:nvSpPr>
        <p:spPr>
          <a:xfrm>
            <a:off x="684213" y="1058863"/>
            <a:ext cx="3816349" cy="3600450"/>
          </a:xfrm>
        </p:spPr>
        <p:txBody>
          <a:bodyPr/>
          <a:lstStyle>
            <a:lvl1pPr marL="182563" indent="-182563">
              <a:spcAft>
                <a:spcPts val="600"/>
              </a:spcAft>
              <a:buFont typeface="Wingdings" panose="05000000000000000000" pitchFamily="2" charset="2"/>
              <a:buChar char="§"/>
              <a:defRPr/>
            </a:lvl1pPr>
            <a:lvl2pPr marL="625475" indent="-176213">
              <a:spcBef>
                <a:spcPts val="600"/>
              </a:spcBef>
              <a:spcAft>
                <a:spcPts val="600"/>
              </a:spcAft>
              <a:buFont typeface="Wingdings" panose="05000000000000000000" pitchFamily="2" charset="2"/>
              <a:buChar char="§"/>
              <a:defRPr/>
            </a:lvl2pPr>
            <a:lvl3pPr marL="1074738" indent="-182563" defTabSz="808038">
              <a:spcBef>
                <a:spcPts val="600"/>
              </a:spcBef>
              <a:spcAft>
                <a:spcPts val="600"/>
              </a:spcAft>
              <a:buFont typeface="Wingdings" panose="05000000000000000000" pitchFamily="2" charset="2"/>
              <a:buChar char="§"/>
              <a:defRPr/>
            </a:lvl3pPr>
            <a:lvl4pPr marL="1524000" indent="-182563">
              <a:spcBef>
                <a:spcPts val="600"/>
              </a:spcBef>
              <a:spcAft>
                <a:spcPts val="600"/>
              </a:spcAft>
              <a:buFont typeface="Wingdings" panose="05000000000000000000" pitchFamily="2" charset="2"/>
              <a:buChar char="§"/>
              <a:defRPr/>
            </a:lvl4pPr>
            <a:lvl5pPr marL="1973263" indent="-182563">
              <a:spcBef>
                <a:spcPts val="600"/>
              </a:spcBef>
              <a:spcAft>
                <a:spcPts val="600"/>
              </a:spcAft>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6"/>
          <p:cNvSpPr>
            <a:spLocks noGrp="1"/>
          </p:cNvSpPr>
          <p:nvPr>
            <p:ph sz="quarter" idx="14"/>
          </p:nvPr>
        </p:nvSpPr>
        <p:spPr>
          <a:xfrm>
            <a:off x="4643439" y="1058863"/>
            <a:ext cx="3816349" cy="3600450"/>
          </a:xfrm>
        </p:spPr>
        <p:txBody>
          <a:bodyPr/>
          <a:lstStyle>
            <a:lvl1pPr marL="182563" indent="-182563">
              <a:spcAft>
                <a:spcPts val="600"/>
              </a:spcAft>
              <a:buFont typeface="Wingdings" panose="05000000000000000000" pitchFamily="2" charset="2"/>
              <a:buChar char="§"/>
              <a:defRPr/>
            </a:lvl1pPr>
            <a:lvl2pPr marL="625475" indent="-176213">
              <a:spcBef>
                <a:spcPts val="600"/>
              </a:spcBef>
              <a:spcAft>
                <a:spcPts val="600"/>
              </a:spcAft>
              <a:buFont typeface="Wingdings" panose="05000000000000000000" pitchFamily="2" charset="2"/>
              <a:buChar char="§"/>
              <a:defRPr/>
            </a:lvl2pPr>
            <a:lvl3pPr marL="1074738" indent="-182563" defTabSz="808038">
              <a:spcBef>
                <a:spcPts val="600"/>
              </a:spcBef>
              <a:spcAft>
                <a:spcPts val="600"/>
              </a:spcAft>
              <a:buFont typeface="Wingdings" panose="05000000000000000000" pitchFamily="2" charset="2"/>
              <a:buChar char="§"/>
              <a:defRPr/>
            </a:lvl3pPr>
            <a:lvl4pPr marL="1524000" indent="-182563">
              <a:spcBef>
                <a:spcPts val="600"/>
              </a:spcBef>
              <a:spcAft>
                <a:spcPts val="600"/>
              </a:spcAft>
              <a:buFont typeface="Wingdings" panose="05000000000000000000" pitchFamily="2" charset="2"/>
              <a:buChar char="§"/>
              <a:defRPr/>
            </a:lvl4pPr>
            <a:lvl5pPr marL="1973263" indent="-182563">
              <a:spcBef>
                <a:spcPts val="600"/>
              </a:spcBef>
              <a:spcAft>
                <a:spcPts val="600"/>
              </a:spcAft>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087984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41794F8-C789-4A86-8CB0-C69A4A334220}" type="datetimeFigureOut">
              <a:rPr lang="en-GB" smtClean="0"/>
              <a:pPr/>
              <a:t>21/06/17</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19BB665-203B-488D-8F70-93B9C531A92C}"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20555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1"/>
            <a:ext cx="2628000" cy="3172223"/>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81"/>
            <a:ext cx="2628000" cy="3172223"/>
          </a:xfrm>
          <a:prstGeom prst="rect">
            <a:avLst/>
          </a:prstGeom>
        </p:spPr>
      </p:pic>
      <p:sp>
        <p:nvSpPr>
          <p:cNvPr id="8" name="Title 7"/>
          <p:cNvSpPr>
            <a:spLocks noGrp="1"/>
          </p:cNvSpPr>
          <p:nvPr>
            <p:ph type="ctrTitle" hasCustomPrompt="1"/>
          </p:nvPr>
        </p:nvSpPr>
        <p:spPr>
          <a:xfrm>
            <a:off x="1368000" y="1564205"/>
            <a:ext cx="6300000" cy="1246495"/>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2853912"/>
            <a:ext cx="6300000" cy="348813"/>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2D09125C-5E86-4013-AAE2-5B29F97D4DEB}" type="datetimeFigureOut">
              <a:rPr lang="en-GB" smtClean="0">
                <a:solidFill>
                  <a:prstClr val="white"/>
                </a:solidFill>
              </a:rPr>
              <a:pPr/>
              <a:t>21/06/17</a:t>
            </a:fld>
            <a:endParaRPr lang="en-GB">
              <a:solidFill>
                <a:prstClr val="white"/>
              </a:solidFill>
            </a:endParaRPr>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4541400"/>
            <a:ext cx="1742400" cy="434116"/>
          </a:xfrm>
          <a:prstGeom prst="rect">
            <a:avLst/>
          </a:prstGeom>
        </p:spPr>
      </p:pic>
    </p:spTree>
    <p:extLst>
      <p:ext uri="{BB962C8B-B14F-4D97-AF65-F5344CB8AC3E}">
        <p14:creationId xmlns:p14="http://schemas.microsoft.com/office/powerpoint/2010/main" val="1444286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png"/><Relationship Id="rId11"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theme" Target="../theme/theme2.xml"/><Relationship Id="rId9" Type="http://schemas.openxmlformats.org/officeDocument/2006/relationships/image" Target="../media/image2.png"/><Relationship Id="rId10" Type="http://schemas.openxmlformats.org/officeDocument/2006/relationships/image" Target="../media/image3.emf"/><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theme" Target="../theme/theme3.xml"/><Relationship Id="rId5" Type="http://schemas.openxmlformats.org/officeDocument/2006/relationships/image" Target="../media/image2.png"/><Relationship Id="rId6" Type="http://schemas.openxmlformats.org/officeDocument/2006/relationships/image" Target="../media/image3.emf"/><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3617" y="3996159"/>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11" cstate="print"/>
          <a:stretch>
            <a:fillRect/>
          </a:stretch>
        </p:blipFill>
        <p:spPr>
          <a:xfrm>
            <a:off x="500403"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CF30671-A541-4401-B935-1669EC20B250}" type="datetimeFigureOut">
              <a:rPr lang="en-GB" smtClean="0"/>
              <a:t>21/06/17</a:t>
            </a:fld>
            <a:endParaRPr lang="en-GB"/>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F6F8BEE-98A6-46FD-9B55-BDF69576B6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3617" y="3996151"/>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a:solidFill>
                <a:srgbClr val="727272"/>
              </a:solidFill>
              <a:latin typeface="Helvetica 65 Medium" pitchFamily="34" charset="0"/>
            </a:endParaRPr>
          </a:p>
        </p:txBody>
      </p:sp>
      <p:pic>
        <p:nvPicPr>
          <p:cNvPr id="24" name="Image 7"/>
          <p:cNvPicPr>
            <a:picLocks noChangeAspect="1"/>
          </p:cNvPicPr>
          <p:nvPr/>
        </p:nvPicPr>
        <p:blipFill>
          <a:blip r:embed="rId10" cstate="print"/>
          <a:stretch>
            <a:fillRect/>
          </a:stretch>
        </p:blipFill>
        <p:spPr>
          <a:xfrm>
            <a:off x="500403"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2D09125C-5E86-4013-AAE2-5B29F97D4DEB}" type="datetimeFigureOut">
              <a:rPr lang="en-GB" smtClean="0"/>
              <a:pPr/>
              <a:t>21/06/17</a:t>
            </a:fld>
            <a:endParaRPr lang="en-GB"/>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D14C6C5-6257-4050-9C6F-211CF4C9C74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093443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724" r:id="rId7"/>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17" y="3996158"/>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smtClean="0">
              <a:solidFill>
                <a:srgbClr val="727272"/>
              </a:solidFill>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3"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CF30671-A541-4401-B935-1669EC20B250}" type="datetimeFigureOut">
              <a:rPr lang="en-GB" smtClean="0"/>
              <a:pPr/>
              <a:t>21/06/17</a:t>
            </a:fld>
            <a:endParaRPr lang="en-GB"/>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F6F8BEE-98A6-46FD-9B55-BDF69576B6D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612009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 Id="rId3"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chart" Target="../charts/chart12.xml"/><Relationship Id="rId5"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000" y="1779662"/>
            <a:ext cx="6876408" cy="1823576"/>
          </a:xfrm>
        </p:spPr>
        <p:txBody>
          <a:bodyPr/>
          <a:lstStyle/>
          <a:p>
            <a:r>
              <a:rPr lang="en-US" sz="4000" dirty="0" smtClean="0">
                <a:latin typeface="Segoe UI" panose="020B0502040204020203" pitchFamily="34" charset="0"/>
                <a:ea typeface="Segoe UI" panose="020B0502040204020203" pitchFamily="34" charset="0"/>
                <a:cs typeface="Segoe UI" panose="020B0502040204020203" pitchFamily="34" charset="0"/>
              </a:rPr>
              <a:t>GOVERNANCE INDICATORS</a:t>
            </a:r>
            <a:r>
              <a:rPr lang="en-US" sz="4000" b="1" dirty="0" smtClean="0">
                <a:latin typeface="Segoe UI" panose="020B0502040204020203" pitchFamily="34" charset="0"/>
                <a:ea typeface="Segoe UI" panose="020B0502040204020203" pitchFamily="34" charset="0"/>
                <a:cs typeface="Segoe UI" panose="020B0502040204020203" pitchFamily="34" charset="0"/>
              </a:rPr>
              <a:t>: </a:t>
            </a:r>
            <a:r>
              <a:rPr lang="en-US" sz="4000" dirty="0" smtClean="0">
                <a:latin typeface="Segoe UI" panose="020B0502040204020203" pitchFamily="34" charset="0"/>
                <a:ea typeface="Segoe UI" panose="020B0502040204020203" pitchFamily="34" charset="0"/>
                <a:cs typeface="Segoe UI" panose="020B0502040204020203" pitchFamily="34" charset="0"/>
              </a:rPr>
              <a:t/>
            </a:r>
            <a:br>
              <a:rPr lang="en-US" sz="4000" dirty="0" smtClean="0">
                <a:latin typeface="Segoe UI" panose="020B0502040204020203" pitchFamily="34" charset="0"/>
                <a:ea typeface="Segoe UI" panose="020B0502040204020203" pitchFamily="34" charset="0"/>
                <a:cs typeface="Segoe UI" panose="020B0502040204020203" pitchFamily="34" charset="0"/>
              </a:rPr>
            </a:br>
            <a:r>
              <a:rPr lang="en-US" sz="2800" dirty="0" smtClean="0">
                <a:latin typeface="Segoe UI" panose="020B0502040204020203" pitchFamily="34" charset="0"/>
                <a:ea typeface="Segoe UI" panose="020B0502040204020203" pitchFamily="34" charset="0"/>
                <a:cs typeface="Segoe UI" panose="020B0502040204020203" pitchFamily="34" charset="0"/>
              </a:rPr>
              <a:t>FROM Government at </a:t>
            </a:r>
            <a:r>
              <a:rPr lang="en-US" sz="2800" dirty="0">
                <a:latin typeface="Segoe UI" panose="020B0502040204020203" pitchFamily="34" charset="0"/>
                <a:ea typeface="Segoe UI" panose="020B0502040204020203" pitchFamily="34" charset="0"/>
                <a:cs typeface="Segoe UI" panose="020B0502040204020203" pitchFamily="34" charset="0"/>
              </a:rPr>
              <a:t>a </a:t>
            </a:r>
            <a:r>
              <a:rPr lang="en-US" sz="2800" dirty="0" smtClean="0">
                <a:latin typeface="Segoe UI" panose="020B0502040204020203" pitchFamily="34" charset="0"/>
                <a:ea typeface="Segoe UI" panose="020B0502040204020203" pitchFamily="34" charset="0"/>
                <a:cs typeface="Segoe UI" panose="020B0502040204020203" pitchFamily="34" charset="0"/>
              </a:rPr>
              <a:t>glance TO Building </a:t>
            </a:r>
            <a:r>
              <a:rPr lang="en-US" sz="2800" dirty="0">
                <a:latin typeface="Segoe UI" panose="020B0502040204020203" pitchFamily="34" charset="0"/>
                <a:ea typeface="Segoe UI" panose="020B0502040204020203" pitchFamily="34" charset="0"/>
                <a:cs typeface="Segoe UI" panose="020B0502040204020203" pitchFamily="34" charset="0"/>
              </a:rPr>
              <a:t>Civil Service </a:t>
            </a:r>
            <a:r>
              <a:rPr lang="en-US" sz="2800" dirty="0" smtClean="0">
                <a:latin typeface="Segoe UI" panose="020B0502040204020203" pitchFamily="34" charset="0"/>
                <a:ea typeface="Segoe UI" panose="020B0502040204020203" pitchFamily="34" charset="0"/>
                <a:cs typeface="Segoe UI" panose="020B0502040204020203" pitchFamily="34" charset="0"/>
              </a:rPr>
              <a:t>Capacity</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1368000" y="3366160"/>
            <a:ext cx="6300000" cy="861774"/>
          </a:xfrm>
        </p:spPr>
        <p:txBody>
          <a:bodyPr/>
          <a:lstStyle/>
          <a:p>
            <a:endParaRPr lang="en-US" dirty="0" smtClean="0">
              <a:latin typeface="Segoe UI Light" panose="020B0502040204020203" pitchFamily="34" charset="0"/>
            </a:endParaRPr>
          </a:p>
          <a:p>
            <a:endParaRPr lang="en-US" dirty="0" smtClean="0">
              <a:latin typeface="Segoe UI Light" panose="020B0502040204020203" pitchFamily="34" charset="0"/>
            </a:endParaRPr>
          </a:p>
          <a:p>
            <a:r>
              <a:rPr lang="en-US" dirty="0" smtClean="0">
                <a:latin typeface="Segoe UI Light" panose="020B0502040204020203" pitchFamily="34" charset="0"/>
              </a:rPr>
              <a:t>21 June 2017</a:t>
            </a:r>
          </a:p>
        </p:txBody>
      </p:sp>
    </p:spTree>
    <p:extLst>
      <p:ext uri="{BB962C8B-B14F-4D97-AF65-F5344CB8AC3E}">
        <p14:creationId xmlns:p14="http://schemas.microsoft.com/office/powerpoint/2010/main" val="38251952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1828713"/>
            <a:ext cx="6624000" cy="1515800"/>
          </a:xfrm>
        </p:spPr>
        <p:txBody>
          <a:bodyPr/>
          <a:lstStyle/>
          <a:p>
            <a:r>
              <a:rPr lang="en-GB" dirty="0" smtClean="0"/>
              <a:t>Evidence based decision making</a:t>
            </a:r>
            <a:br>
              <a:rPr lang="en-GB" dirty="0" smtClean="0"/>
            </a:br>
            <a:endParaRPr lang="en-GB" dirty="0"/>
          </a:p>
        </p:txBody>
      </p:sp>
    </p:spTree>
    <p:extLst>
      <p:ext uri="{BB962C8B-B14F-4D97-AF65-F5344CB8AC3E}">
        <p14:creationId xmlns:p14="http://schemas.microsoft.com/office/powerpoint/2010/main" val="512591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7812480" cy="766800"/>
          </a:xfrm>
        </p:spPr>
        <p:txBody>
          <a:bodyPr vert="horz" lIns="91440" tIns="45720" rIns="91440" bIns="45720" rtlCol="0" anchor="ctr">
            <a:noAutofit/>
          </a:bodyPr>
          <a:lstStyle/>
          <a:p>
            <a:r>
              <a:rPr lang="en-GB" dirty="0">
                <a:latin typeface="Calibri" panose="020F0502020204030204" pitchFamily="34" charset="0"/>
              </a:rPr>
              <a:t>Data and Research: </a:t>
            </a:r>
            <a:r>
              <a:rPr lang="fr-FR" dirty="0">
                <a:latin typeface="Calibri" panose="020F0502020204030204" pitchFamily="34" charset="0"/>
              </a:rPr>
              <a:t>The G@G framework</a:t>
            </a:r>
            <a:endParaRPr lang="en-GB"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29" y="1046348"/>
            <a:ext cx="8299627" cy="382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275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8028504" cy="766800"/>
          </a:xfrm>
        </p:spPr>
        <p:txBody>
          <a:bodyPr/>
          <a:lstStyle/>
          <a:p>
            <a:r>
              <a:rPr lang="en-US" sz="2800" dirty="0">
                <a:latin typeface="Segoe UI" panose="020B0502040204020203" pitchFamily="34" charset="0"/>
                <a:ea typeface="Segoe UI" panose="020B0502040204020203" pitchFamily="34" charset="0"/>
                <a:cs typeface="Segoe UI" panose="020B0502040204020203" pitchFamily="34" charset="0"/>
              </a:rPr>
              <a:t>Extent of the use of performance assessments in HR decisions in central government, 2016</a:t>
            </a:r>
            <a:endParaRPr lang="en-GB" sz="28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2955" y="4848469"/>
            <a:ext cx="7632848" cy="230832"/>
          </a:xfrm>
          <a:prstGeom prst="rect">
            <a:avLst/>
          </a:prstGeom>
          <a:noFill/>
        </p:spPr>
        <p:txBody>
          <a:bodyPr wrap="square" rtlCol="0">
            <a:spAutoFit/>
          </a:bodyPr>
          <a:lstStyle/>
          <a:p>
            <a:r>
              <a:rPr lang="en-GB" sz="900" b="1" i="1" dirty="0">
                <a:solidFill>
                  <a:srgbClr val="727272"/>
                </a:solidFill>
                <a:latin typeface="Segoe UI Light" panose="020B0502040204020203" pitchFamily="34" charset="0"/>
              </a:rPr>
              <a:t>Source:</a:t>
            </a:r>
            <a:r>
              <a:rPr lang="en-GB" sz="900" b="1" dirty="0">
                <a:solidFill>
                  <a:srgbClr val="727272"/>
                </a:solidFill>
                <a:latin typeface="Segoe UI Light" panose="020B0502040204020203" pitchFamily="34" charset="0"/>
              </a:rPr>
              <a:t> </a:t>
            </a:r>
            <a:r>
              <a:rPr lang="en-GB" sz="900" b="1" dirty="0" smtClean="0">
                <a:solidFill>
                  <a:srgbClr val="727272"/>
                </a:solidFill>
                <a:latin typeface="Segoe UI Light" panose="020B0502040204020203" pitchFamily="34" charset="0"/>
              </a:rPr>
              <a:t> OECD </a:t>
            </a:r>
            <a:r>
              <a:rPr lang="en-GB" sz="900" b="1" dirty="0">
                <a:solidFill>
                  <a:srgbClr val="727272"/>
                </a:solidFill>
                <a:latin typeface="Segoe UI Light" panose="020B0502040204020203" pitchFamily="34" charset="0"/>
              </a:rPr>
              <a:t>(</a:t>
            </a:r>
            <a:r>
              <a:rPr lang="en-GB" sz="900" b="1" dirty="0" smtClean="0">
                <a:solidFill>
                  <a:srgbClr val="727272"/>
                </a:solidFill>
                <a:latin typeface="Segoe UI Light" panose="020B0502040204020203" pitchFamily="34" charset="0"/>
              </a:rPr>
              <a:t>2016) SHRM – Preliminary findings</a:t>
            </a:r>
            <a:endParaRPr lang="en-GB" sz="900" b="1" dirty="0">
              <a:solidFill>
                <a:srgbClr val="727272"/>
              </a:solidFill>
              <a:latin typeface="Segoe UI Light" panose="020B0502040204020203"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31591"/>
            <a:ext cx="7056784" cy="369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4359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latin typeface="Calibri" panose="020F0502020204030204" pitchFamily="34" charset="0"/>
              </a:rPr>
              <a:t>Performance </a:t>
            </a:r>
            <a:r>
              <a:rPr lang="fr-FR" dirty="0" err="1">
                <a:latin typeface="Calibri" panose="020F0502020204030204" pitchFamily="34" charset="0"/>
              </a:rPr>
              <a:t>budgeting</a:t>
            </a:r>
            <a:r>
              <a:rPr lang="fr-FR" dirty="0">
                <a:latin typeface="Calibri" panose="020F0502020204030204" pitchFamily="34" charset="0"/>
              </a:rPr>
              <a:t> – </a:t>
            </a:r>
            <a:br>
              <a:rPr lang="fr-FR" dirty="0">
                <a:latin typeface="Calibri" panose="020F0502020204030204" pitchFamily="34" charset="0"/>
              </a:rPr>
            </a:br>
            <a:r>
              <a:rPr lang="fr-FR" dirty="0">
                <a:latin typeface="Calibri" panose="020F0502020204030204" pitchFamily="34" charset="0"/>
              </a:rPr>
              <a:t>A </a:t>
            </a:r>
            <a:r>
              <a:rPr lang="fr-FR" dirty="0" err="1">
                <a:latin typeface="Calibri" panose="020F0502020204030204" pitchFamily="34" charset="0"/>
              </a:rPr>
              <a:t>tool</a:t>
            </a:r>
            <a:r>
              <a:rPr lang="fr-FR" dirty="0">
                <a:latin typeface="Calibri" panose="020F0502020204030204" pitchFamily="34" charset="0"/>
              </a:rPr>
              <a:t> for </a:t>
            </a:r>
            <a:r>
              <a:rPr lang="fr-FR" dirty="0" err="1">
                <a:latin typeface="Calibri" panose="020F0502020204030204" pitchFamily="34" charset="0"/>
              </a:rPr>
              <a:t>accountability</a:t>
            </a:r>
            <a:r>
              <a:rPr lang="fr-FR" dirty="0">
                <a:latin typeface="Calibri" panose="020F0502020204030204" pitchFamily="34" charset="0"/>
              </a:rPr>
              <a:t> &amp; </a:t>
            </a:r>
            <a:r>
              <a:rPr lang="fr-FR" dirty="0" err="1">
                <a:latin typeface="Calibri" panose="020F0502020204030204" pitchFamily="34" charset="0"/>
              </a:rPr>
              <a:t>transparency</a:t>
            </a:r>
            <a:r>
              <a:rPr lang="fr-FR" dirty="0">
                <a:latin typeface="Calibri" panose="020F0502020204030204" pitchFamily="34" charset="0"/>
              </a:rPr>
              <a:t> </a:t>
            </a:r>
            <a:endParaRPr lang="en-GB" dirty="0"/>
          </a:p>
        </p:txBody>
      </p:sp>
      <p:graphicFrame>
        <p:nvGraphicFramePr>
          <p:cNvPr id="4" name="Content Placeholder 5"/>
          <p:cNvGraphicFramePr>
            <a:graphicFrameLocks noGrp="1"/>
          </p:cNvGraphicFramePr>
          <p:nvPr>
            <p:ph idx="4294967295"/>
            <p:extLst>
              <p:ext uri="{D42A27DB-BD31-4B8C-83A1-F6EECF244321}">
                <p14:modId xmlns:p14="http://schemas.microsoft.com/office/powerpoint/2010/main" val="1819655227"/>
              </p:ext>
            </p:extLst>
          </p:nvPr>
        </p:nvGraphicFramePr>
        <p:xfrm>
          <a:off x="611560" y="1275606"/>
          <a:ext cx="8208912" cy="369605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6"/>
          <p:cNvSpPr>
            <a:spLocks noChangeArrowheads="1"/>
          </p:cNvSpPr>
          <p:nvPr/>
        </p:nvSpPr>
        <p:spPr bwMode="auto">
          <a:xfrm>
            <a:off x="1119038" y="1193006"/>
            <a:ext cx="734139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600" b="1">
                <a:solidFill>
                  <a:schemeClr val="tx1"/>
                </a:solidFill>
                <a:latin typeface="Trebuchet MS" pitchFamily="34" charset="0"/>
                <a:ea typeface="MS PGothic" pitchFamily="34" charset="-128"/>
              </a:defRPr>
            </a:lvl1pPr>
            <a:lvl2pPr marL="742950" indent="-285750">
              <a:defRPr sz="1600" b="1">
                <a:solidFill>
                  <a:schemeClr val="tx1"/>
                </a:solidFill>
                <a:latin typeface="Trebuchet MS" pitchFamily="34" charset="0"/>
                <a:ea typeface="MS PGothic" pitchFamily="34" charset="-128"/>
              </a:defRPr>
            </a:lvl2pPr>
            <a:lvl3pPr marL="1143000" indent="-228600">
              <a:defRPr sz="1600" b="1">
                <a:solidFill>
                  <a:schemeClr val="tx1"/>
                </a:solidFill>
                <a:latin typeface="Trebuchet MS" pitchFamily="34" charset="0"/>
                <a:ea typeface="MS PGothic" pitchFamily="34" charset="-128"/>
              </a:defRPr>
            </a:lvl3pPr>
            <a:lvl4pPr marL="1600200" indent="-228600">
              <a:defRPr sz="1600" b="1">
                <a:solidFill>
                  <a:schemeClr val="tx1"/>
                </a:solidFill>
                <a:latin typeface="Trebuchet MS" pitchFamily="34" charset="0"/>
                <a:ea typeface="MS PGothic" pitchFamily="34" charset="-128"/>
              </a:defRPr>
            </a:lvl4pPr>
            <a:lvl5pPr marL="2057400" indent="-22860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ctr"/>
            <a:r>
              <a:rPr lang="en-US" altLang="en-US" sz="1400" dirty="0">
                <a:latin typeface="Andes" pitchFamily="50" charset="0"/>
              </a:rPr>
              <a:t> Use of performance budgeting practices at the central level of government (2013)</a:t>
            </a:r>
            <a:endParaRPr lang="en-GB" altLang="en-US" sz="1400" dirty="0">
              <a:latin typeface="Andes" pitchFamily="50" charset="0"/>
            </a:endParaRPr>
          </a:p>
        </p:txBody>
      </p:sp>
      <p:sp>
        <p:nvSpPr>
          <p:cNvPr id="6" name="Rectangle 5"/>
          <p:cNvSpPr>
            <a:spLocks noChangeArrowheads="1"/>
          </p:cNvSpPr>
          <p:nvPr/>
        </p:nvSpPr>
        <p:spPr bwMode="auto">
          <a:xfrm>
            <a:off x="251520" y="4883670"/>
            <a:ext cx="6429375" cy="2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600" b="1">
                <a:solidFill>
                  <a:schemeClr val="tx1"/>
                </a:solidFill>
                <a:latin typeface="Trebuchet MS" pitchFamily="34" charset="0"/>
                <a:ea typeface="MS PGothic" pitchFamily="34" charset="-128"/>
              </a:defRPr>
            </a:lvl1pPr>
            <a:lvl2pPr marL="742950" indent="-285750">
              <a:defRPr sz="1600" b="1">
                <a:solidFill>
                  <a:schemeClr val="tx1"/>
                </a:solidFill>
                <a:latin typeface="Trebuchet MS" pitchFamily="34" charset="0"/>
                <a:ea typeface="MS PGothic" pitchFamily="34" charset="-128"/>
              </a:defRPr>
            </a:lvl2pPr>
            <a:lvl3pPr marL="1143000" indent="-228600">
              <a:defRPr sz="1600" b="1">
                <a:solidFill>
                  <a:schemeClr val="tx1"/>
                </a:solidFill>
                <a:latin typeface="Trebuchet MS" pitchFamily="34" charset="0"/>
                <a:ea typeface="MS PGothic" pitchFamily="34" charset="-128"/>
              </a:defRPr>
            </a:lvl3pPr>
            <a:lvl4pPr marL="1600200" indent="-228600">
              <a:defRPr sz="1600" b="1">
                <a:solidFill>
                  <a:schemeClr val="tx1"/>
                </a:solidFill>
                <a:latin typeface="Trebuchet MS" pitchFamily="34" charset="0"/>
                <a:ea typeface="MS PGothic" pitchFamily="34" charset="-128"/>
              </a:defRPr>
            </a:lvl4pPr>
            <a:lvl5pPr marL="2057400" indent="-22860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r>
              <a:rPr lang="en-GB" altLang="en-US" sz="900" dirty="0"/>
              <a:t>Source: OECD (2014) Government at a Glance Latin America and the Caribbean</a:t>
            </a:r>
          </a:p>
        </p:txBody>
      </p:sp>
    </p:spTree>
    <p:extLst>
      <p:ext uri="{BB962C8B-B14F-4D97-AF65-F5344CB8AC3E}">
        <p14:creationId xmlns:p14="http://schemas.microsoft.com/office/powerpoint/2010/main" val="13909679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69213"/>
            <a:ext cx="7416000" cy="584775"/>
          </a:xfrm>
        </p:spPr>
        <p:txBody>
          <a:bodyPr vert="horz" lIns="91440" tIns="45720" rIns="91440" bIns="45720" rtlCol="0" anchor="ctr">
            <a:noAutofit/>
          </a:bodyPr>
          <a:lstStyle/>
          <a:p>
            <a:r>
              <a:rPr lang="en-GB" dirty="0">
                <a:latin typeface="Calibri" panose="020F0502020204030204" pitchFamily="34" charset="0"/>
              </a:rPr>
              <a:t>Adopting a culture of evaluation</a:t>
            </a:r>
          </a:p>
        </p:txBody>
      </p:sp>
      <p:sp>
        <p:nvSpPr>
          <p:cNvPr id="5" name="Rectangle 4"/>
          <p:cNvSpPr/>
          <p:nvPr/>
        </p:nvSpPr>
        <p:spPr>
          <a:xfrm>
            <a:off x="1441128" y="1059582"/>
            <a:ext cx="6624736" cy="369332"/>
          </a:xfrm>
          <a:prstGeom prst="rect">
            <a:avLst/>
          </a:prstGeom>
        </p:spPr>
        <p:txBody>
          <a:bodyPr wrap="square">
            <a:spAutoFit/>
          </a:bodyPr>
          <a:lstStyle/>
          <a:p>
            <a:r>
              <a:rPr lang="en-US" dirty="0" smtClean="0">
                <a:latin typeface="Calibri" panose="020F0502020204030204" pitchFamily="34" charset="0"/>
              </a:rPr>
              <a:t>Adoption of RIA: Formal requirements and practice (2015)</a:t>
            </a:r>
            <a:endParaRPr lang="en-GB" dirty="0">
              <a:latin typeface="Calibri" panose="020F0502020204030204" pitchFamily="34" charset="0"/>
            </a:endParaRPr>
          </a:p>
        </p:txBody>
      </p:sp>
      <p:sp>
        <p:nvSpPr>
          <p:cNvPr id="6" name="Rectangle 5"/>
          <p:cNvSpPr/>
          <p:nvPr/>
        </p:nvSpPr>
        <p:spPr>
          <a:xfrm>
            <a:off x="611560" y="4792569"/>
            <a:ext cx="7704856" cy="307777"/>
          </a:xfrm>
          <a:prstGeom prst="rect">
            <a:avLst/>
          </a:prstGeom>
        </p:spPr>
        <p:txBody>
          <a:bodyPr wrap="square">
            <a:spAutoFit/>
          </a:bodyPr>
          <a:lstStyle/>
          <a:p>
            <a:r>
              <a:rPr lang="en-US" sz="1400" dirty="0" smtClean="0"/>
              <a:t>Source: Government at a Glance Latin America and the Caribbean 2017</a:t>
            </a:r>
            <a:endParaRPr lang="en-GB" sz="1400" dirty="0"/>
          </a:p>
        </p:txBody>
      </p:sp>
      <p:sp>
        <p:nvSpPr>
          <p:cNvPr id="8" name="Rectangle 7"/>
          <p:cNvSpPr/>
          <p:nvPr/>
        </p:nvSpPr>
        <p:spPr>
          <a:xfrm>
            <a:off x="683568" y="4353954"/>
            <a:ext cx="7776864" cy="461665"/>
          </a:xfrm>
          <a:prstGeom prst="rect">
            <a:avLst/>
          </a:prstGeom>
        </p:spPr>
        <p:txBody>
          <a:bodyPr wrap="square">
            <a:spAutoFit/>
          </a:bodyPr>
          <a:lstStyle/>
          <a:p>
            <a:r>
              <a:rPr lang="en-GB" sz="1200" i="1" dirty="0">
                <a:solidFill>
                  <a:schemeClr val="dk1"/>
                </a:solidFill>
                <a:latin typeface="Arial Narrow" panose="020B0606020202030204" pitchFamily="34" charset="0"/>
              </a:rPr>
              <a:t>Source</a:t>
            </a:r>
            <a:r>
              <a:rPr lang="en-GB" sz="1200" dirty="0">
                <a:solidFill>
                  <a:schemeClr val="dk1"/>
                </a:solidFill>
                <a:latin typeface="Arial Narrow" panose="020B0606020202030204" pitchFamily="34" charset="0"/>
              </a:rPr>
              <a:t>: OECD Indicators of Regulatory Policy and Governance (</a:t>
            </a:r>
            <a:r>
              <a:rPr lang="en-GB" sz="1200" dirty="0" err="1">
                <a:solidFill>
                  <a:schemeClr val="dk1"/>
                </a:solidFill>
                <a:latin typeface="Arial Narrow" panose="020B0606020202030204" pitchFamily="34" charset="0"/>
              </a:rPr>
              <a:t>iREG</a:t>
            </a:r>
            <a:r>
              <a:rPr lang="en-GB" sz="1200" dirty="0">
                <a:solidFill>
                  <a:schemeClr val="dk1"/>
                </a:solidFill>
                <a:latin typeface="Arial Narrow" panose="020B0606020202030204" pitchFamily="34" charset="0"/>
              </a:rPr>
              <a:t>) for Latin America 2016; OECD Indicators of Regulatory Policy and Governance (</a:t>
            </a:r>
            <a:r>
              <a:rPr lang="en-GB" sz="1200" dirty="0" err="1">
                <a:solidFill>
                  <a:schemeClr val="dk1"/>
                </a:solidFill>
                <a:latin typeface="Arial Narrow" panose="020B0606020202030204" pitchFamily="34" charset="0"/>
              </a:rPr>
              <a:t>iREG</a:t>
            </a:r>
            <a:r>
              <a:rPr lang="en-GB" sz="1200" dirty="0">
                <a:solidFill>
                  <a:schemeClr val="dk1"/>
                </a:solidFill>
                <a:latin typeface="Arial Narrow" panose="020B0606020202030204" pitchFamily="34" charset="0"/>
              </a:rPr>
              <a:t>) 2015, </a:t>
            </a:r>
            <a:r>
              <a:rPr lang="en-GB" sz="1200" u="sng" dirty="0">
                <a:solidFill>
                  <a:schemeClr val="dk1"/>
                </a:solidFill>
                <a:latin typeface="Arial Narrow" panose="020B0606020202030204" pitchFamily="34" charset="0"/>
                <a:hlinkClick r:id=""/>
              </a:rPr>
              <a:t>www.oecd.org/gov/regulatory-policy/indicators-regulatory-policy-and-governance.htm</a:t>
            </a:r>
            <a:endParaRPr lang="en-GB" sz="1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6215222"/>
              </p:ext>
            </p:extLst>
          </p:nvPr>
        </p:nvGraphicFramePr>
        <p:xfrm>
          <a:off x="611564" y="1653654"/>
          <a:ext cx="7344047" cy="2510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89760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50108941"/>
              </p:ext>
            </p:extLst>
          </p:nvPr>
        </p:nvGraphicFramePr>
        <p:xfrm>
          <a:off x="107508" y="1383618"/>
          <a:ext cx="5256583" cy="33483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95536" y="1005577"/>
            <a:ext cx="5976664" cy="338554"/>
          </a:xfrm>
          <a:prstGeom prst="rect">
            <a:avLst/>
          </a:prstGeom>
        </p:spPr>
        <p:txBody>
          <a:bodyPr wrap="square">
            <a:spAutoFit/>
          </a:bodyPr>
          <a:lstStyle/>
          <a:p>
            <a:pPr algn="ctr"/>
            <a:r>
              <a:rPr lang="en-US" sz="1600" dirty="0"/>
              <a:t>Time spam of long-term </a:t>
            </a:r>
            <a:r>
              <a:rPr lang="en-US" sz="1600" dirty="0" smtClean="0"/>
              <a:t>fiscal budgetary </a:t>
            </a:r>
            <a:r>
              <a:rPr lang="en-US" sz="1600" dirty="0"/>
              <a:t>projections (2013)</a:t>
            </a:r>
            <a:endParaRPr lang="en-GB" sz="1600" dirty="0"/>
          </a:p>
        </p:txBody>
      </p:sp>
      <p:sp>
        <p:nvSpPr>
          <p:cNvPr id="9" name="Rectangle 8"/>
          <p:cNvSpPr/>
          <p:nvPr/>
        </p:nvSpPr>
        <p:spPr>
          <a:xfrm>
            <a:off x="251520" y="4461966"/>
            <a:ext cx="4572000" cy="461665"/>
          </a:xfrm>
          <a:prstGeom prst="rect">
            <a:avLst/>
          </a:prstGeom>
        </p:spPr>
        <p:txBody>
          <a:bodyPr>
            <a:spAutoFit/>
          </a:bodyPr>
          <a:lstStyle/>
          <a:p>
            <a:pPr algn="ctr"/>
            <a:r>
              <a:rPr lang="en-US" sz="1200" dirty="0"/>
              <a:t>Source: Government at a Glance Latin America and the Caribbean 2017</a:t>
            </a:r>
            <a:endParaRPr lang="en-GB" sz="1200" dirty="0"/>
          </a:p>
        </p:txBody>
      </p:sp>
      <p:sp>
        <p:nvSpPr>
          <p:cNvPr id="11" name="Rectangle 10"/>
          <p:cNvSpPr/>
          <p:nvPr/>
        </p:nvSpPr>
        <p:spPr>
          <a:xfrm>
            <a:off x="5292080" y="1869672"/>
            <a:ext cx="3384376" cy="1458162"/>
          </a:xfrm>
          <a:prstGeom prst="rect">
            <a:avLst/>
          </a:prstGeom>
          <a:solidFill>
            <a:schemeClr val="accent1">
              <a:lumMod val="20000"/>
              <a:lumOff val="80000"/>
            </a:schemeClr>
          </a:solidFill>
          <a:ln w="12700">
            <a:solidFill>
              <a:schemeClr val="accent1"/>
            </a:solidFill>
          </a:ln>
        </p:spPr>
        <p:txBody>
          <a:bodyPr vert="horz" lIns="91440" tIns="45720" rIns="91440" bIns="45720" rtlCol="0">
            <a:noAutofit/>
          </a:bodyPr>
          <a:lstStyle/>
          <a:p>
            <a:pPr>
              <a:spcBef>
                <a:spcPct val="20000"/>
              </a:spcBef>
            </a:pPr>
            <a:endParaRPr lang="es-ES" sz="1200" b="1" dirty="0" smtClean="0">
              <a:solidFill>
                <a:schemeClr val="bg2">
                  <a:lumMod val="25000"/>
                </a:schemeClr>
              </a:solidFill>
              <a:latin typeface="+mj-lt"/>
              <a:cs typeface="Arial" panose="020B0604020202020204" pitchFamily="34" charset="0"/>
            </a:endParaRPr>
          </a:p>
          <a:p>
            <a:pPr marL="342900" indent="-342900">
              <a:spcBef>
                <a:spcPct val="20000"/>
              </a:spcBef>
              <a:buFont typeface="Wingdings" panose="05000000000000000000" pitchFamily="2" charset="2"/>
              <a:buChar char="Ø"/>
            </a:pPr>
            <a:r>
              <a:rPr lang="es-ES" sz="1200" b="1" dirty="0">
                <a:solidFill>
                  <a:schemeClr val="bg2">
                    <a:lumMod val="25000"/>
                  </a:schemeClr>
                </a:solidFill>
                <a:latin typeface="+mj-lt"/>
                <a:cs typeface="Arial" panose="020B0604020202020204" pitchFamily="34" charset="0"/>
              </a:rPr>
              <a:t>B</a:t>
            </a:r>
            <a:r>
              <a:rPr lang="es-ES" sz="1200" b="1" dirty="0" smtClean="0">
                <a:solidFill>
                  <a:schemeClr val="bg2">
                    <a:lumMod val="25000"/>
                  </a:schemeClr>
                </a:solidFill>
                <a:latin typeface="+mj-lt"/>
                <a:cs typeface="Arial" panose="020B0604020202020204" pitchFamily="34" charset="0"/>
              </a:rPr>
              <a:t>etter coordination </a:t>
            </a:r>
          </a:p>
          <a:p>
            <a:pPr marL="342900" indent="-342900">
              <a:spcBef>
                <a:spcPct val="20000"/>
              </a:spcBef>
              <a:buFont typeface="Wingdings" panose="05000000000000000000" pitchFamily="2" charset="2"/>
              <a:buChar char="Ø"/>
            </a:pPr>
            <a:r>
              <a:rPr lang="es-ES" sz="1200" b="1" dirty="0" err="1" smtClean="0">
                <a:solidFill>
                  <a:schemeClr val="bg2">
                    <a:lumMod val="25000"/>
                  </a:schemeClr>
                </a:solidFill>
                <a:latin typeface="+mj-lt"/>
                <a:cs typeface="Arial" panose="020B0604020202020204" pitchFamily="34" charset="0"/>
              </a:rPr>
              <a:t>Discussion</a:t>
            </a:r>
            <a:r>
              <a:rPr lang="es-ES" sz="1200" b="1" dirty="0" smtClean="0">
                <a:solidFill>
                  <a:schemeClr val="bg2">
                    <a:lumMod val="25000"/>
                  </a:schemeClr>
                </a:solidFill>
                <a:latin typeface="+mj-lt"/>
                <a:cs typeface="Arial" panose="020B0604020202020204" pitchFamily="34" charset="0"/>
              </a:rPr>
              <a:t> of a </a:t>
            </a:r>
            <a:r>
              <a:rPr lang="es-ES" sz="1200" b="1" dirty="0" err="1" smtClean="0">
                <a:solidFill>
                  <a:schemeClr val="bg2">
                    <a:lumMod val="25000"/>
                  </a:schemeClr>
                </a:solidFill>
                <a:latin typeface="+mj-lt"/>
                <a:cs typeface="Arial" panose="020B0604020202020204" pitchFamily="34" charset="0"/>
              </a:rPr>
              <a:t>broader</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policy</a:t>
            </a:r>
            <a:r>
              <a:rPr lang="es-ES" sz="1200" b="1" dirty="0" smtClean="0">
                <a:solidFill>
                  <a:schemeClr val="bg2">
                    <a:lumMod val="25000"/>
                  </a:schemeClr>
                </a:solidFill>
                <a:latin typeface="+mj-lt"/>
                <a:cs typeface="Arial" panose="020B0604020202020204" pitchFamily="34" charset="0"/>
              </a:rPr>
              <a:t> agenda</a:t>
            </a:r>
          </a:p>
          <a:p>
            <a:pPr marL="342900" indent="-342900">
              <a:spcBef>
                <a:spcPct val="20000"/>
              </a:spcBef>
              <a:buFont typeface="Wingdings" panose="05000000000000000000" pitchFamily="2" charset="2"/>
              <a:buChar char="Ø"/>
            </a:pPr>
            <a:r>
              <a:rPr lang="es-ES" sz="1200" b="1" dirty="0" err="1" smtClean="0">
                <a:solidFill>
                  <a:schemeClr val="bg2">
                    <a:lumMod val="25000"/>
                  </a:schemeClr>
                </a:solidFill>
                <a:latin typeface="+mj-lt"/>
                <a:cs typeface="Arial" panose="020B0604020202020204" pitchFamily="34" charset="0"/>
              </a:rPr>
              <a:t>Identify</a:t>
            </a:r>
            <a:r>
              <a:rPr lang="es-ES" sz="1200" b="1" dirty="0" smtClean="0">
                <a:solidFill>
                  <a:schemeClr val="bg2">
                    <a:lumMod val="25000"/>
                  </a:schemeClr>
                </a:solidFill>
                <a:latin typeface="+mj-lt"/>
                <a:cs typeface="Arial" panose="020B0604020202020204" pitchFamily="34" charset="0"/>
              </a:rPr>
              <a:t> probable </a:t>
            </a:r>
            <a:r>
              <a:rPr lang="es-ES" sz="1200" b="1" dirty="0" err="1" smtClean="0">
                <a:solidFill>
                  <a:schemeClr val="bg2">
                    <a:lumMod val="25000"/>
                  </a:schemeClr>
                </a:solidFill>
                <a:latin typeface="+mj-lt"/>
                <a:cs typeface="Arial" panose="020B0604020202020204" pitchFamily="34" charset="0"/>
              </a:rPr>
              <a:t>future</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challenges</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that</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could</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affect</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economic</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conditions</a:t>
            </a:r>
            <a:r>
              <a:rPr lang="es-ES" sz="1200" b="1" dirty="0" smtClean="0">
                <a:solidFill>
                  <a:schemeClr val="bg2">
                    <a:lumMod val="25000"/>
                  </a:schemeClr>
                </a:solidFill>
                <a:latin typeface="+mj-lt"/>
                <a:cs typeface="Arial" panose="020B0604020202020204" pitchFamily="34" charset="0"/>
              </a:rPr>
              <a:t> in </a:t>
            </a:r>
            <a:r>
              <a:rPr lang="es-ES" sz="1200" b="1" dirty="0" err="1" smtClean="0">
                <a:solidFill>
                  <a:schemeClr val="bg2">
                    <a:lumMod val="25000"/>
                  </a:schemeClr>
                </a:solidFill>
                <a:latin typeface="+mj-lt"/>
                <a:cs typeface="Arial" panose="020B0604020202020204" pitchFamily="34" charset="0"/>
              </a:rPr>
              <a:t>the</a:t>
            </a:r>
            <a:r>
              <a:rPr lang="es-ES" sz="1200" b="1" dirty="0" smtClean="0">
                <a:solidFill>
                  <a:schemeClr val="bg2">
                    <a:lumMod val="25000"/>
                  </a:schemeClr>
                </a:solidFill>
                <a:latin typeface="+mj-lt"/>
                <a:cs typeface="Arial" panose="020B0604020202020204" pitchFamily="34" charset="0"/>
              </a:rPr>
              <a:t> </a:t>
            </a:r>
            <a:r>
              <a:rPr lang="es-ES" sz="1200" b="1" dirty="0" err="1" smtClean="0">
                <a:solidFill>
                  <a:schemeClr val="bg2">
                    <a:lumMod val="25000"/>
                  </a:schemeClr>
                </a:solidFill>
                <a:latin typeface="+mj-lt"/>
                <a:cs typeface="Arial" panose="020B0604020202020204" pitchFamily="34" charset="0"/>
              </a:rPr>
              <a:t>future</a:t>
            </a:r>
            <a:r>
              <a:rPr lang="es-ES" sz="1200" b="1" dirty="0" smtClean="0">
                <a:solidFill>
                  <a:schemeClr val="bg2">
                    <a:lumMod val="25000"/>
                  </a:schemeClr>
                </a:solidFill>
                <a:latin typeface="+mj-lt"/>
                <a:cs typeface="Arial" panose="020B0604020202020204" pitchFamily="34" charset="0"/>
              </a:rPr>
              <a:t> </a:t>
            </a:r>
          </a:p>
          <a:p>
            <a:pPr marL="342900" indent="-342900">
              <a:spcBef>
                <a:spcPct val="20000"/>
              </a:spcBef>
              <a:buFont typeface="Wingdings" panose="05000000000000000000" pitchFamily="2" charset="2"/>
              <a:buChar char="Ø"/>
            </a:pPr>
            <a:endParaRPr lang="es-ES" sz="1200" b="1" dirty="0" smtClean="0">
              <a:solidFill>
                <a:schemeClr val="bg2">
                  <a:lumMod val="25000"/>
                </a:schemeClr>
              </a:solidFill>
              <a:latin typeface="+mj-lt"/>
              <a:cs typeface="Arial" panose="020B0604020202020204" pitchFamily="34" charset="0"/>
            </a:endParaRPr>
          </a:p>
        </p:txBody>
      </p:sp>
      <p:sp>
        <p:nvSpPr>
          <p:cNvPr id="10" name="Rectangle 9"/>
          <p:cNvSpPr/>
          <p:nvPr/>
        </p:nvSpPr>
        <p:spPr>
          <a:xfrm>
            <a:off x="971600" y="-20538"/>
            <a:ext cx="7704856" cy="1077218"/>
          </a:xfrm>
          <a:prstGeom prst="rect">
            <a:avLst/>
          </a:prstGeom>
        </p:spPr>
        <p:txBody>
          <a:bodyPr vert="horz" lIns="91440" tIns="45720" rIns="91440" bIns="45720" rtlCol="0" anchor="ctr">
            <a:noAutofit/>
          </a:bodyPr>
          <a:lstStyle/>
          <a:p>
            <a:pPr>
              <a:spcBef>
                <a:spcPct val="0"/>
              </a:spcBef>
            </a:pPr>
            <a:r>
              <a:rPr lang="en-GB" sz="3200" dirty="0">
                <a:latin typeface="Calibri" panose="020F0502020204030204" pitchFamily="34" charset="0"/>
                <a:ea typeface="+mj-ea"/>
                <a:cs typeface="+mj-cs"/>
              </a:rPr>
              <a:t>Adopting a longer term perspective in budgeting</a:t>
            </a:r>
          </a:p>
        </p:txBody>
      </p:sp>
    </p:spTree>
    <p:extLst>
      <p:ext uri="{BB962C8B-B14F-4D97-AF65-F5344CB8AC3E}">
        <p14:creationId xmlns:p14="http://schemas.microsoft.com/office/powerpoint/2010/main" val="14218663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7956496" cy="766800"/>
          </a:xfrm>
        </p:spPr>
        <p:txBody>
          <a:bodyPr vert="horz" lIns="91440" tIns="45720" rIns="91440" bIns="45720" rtlCol="0" anchor="ctr">
            <a:noAutofit/>
          </a:bodyPr>
          <a:lstStyle/>
          <a:p>
            <a:r>
              <a:rPr lang="fr-FR" dirty="0" err="1">
                <a:latin typeface="Calibri" panose="020F0502020204030204" pitchFamily="34" charset="0"/>
              </a:rPr>
              <a:t>Risk</a:t>
            </a:r>
            <a:r>
              <a:rPr lang="fr-FR" dirty="0">
                <a:latin typeface="Calibri" panose="020F0502020204030204" pitchFamily="34" charset="0"/>
              </a:rPr>
              <a:t> </a:t>
            </a:r>
            <a:r>
              <a:rPr lang="fr-FR" dirty="0" err="1">
                <a:latin typeface="Calibri" panose="020F0502020204030204" pitchFamily="34" charset="0"/>
              </a:rPr>
              <a:t>governance</a:t>
            </a:r>
            <a:r>
              <a:rPr lang="fr-FR" dirty="0">
                <a:latin typeface="Calibri" panose="020F0502020204030204" pitchFamily="34" charset="0"/>
              </a:rPr>
              <a:t> and communication – </a:t>
            </a:r>
            <a:br>
              <a:rPr lang="fr-FR" dirty="0">
                <a:latin typeface="Calibri" panose="020F0502020204030204" pitchFamily="34" charset="0"/>
              </a:rPr>
            </a:br>
            <a:r>
              <a:rPr lang="fr-FR" dirty="0">
                <a:latin typeface="Calibri" panose="020F0502020204030204" pitchFamily="34" charset="0"/>
              </a:rPr>
              <a:t>Policy design, </a:t>
            </a:r>
            <a:r>
              <a:rPr lang="fr-FR" dirty="0" err="1">
                <a:latin typeface="Calibri" panose="020F0502020204030204" pitchFamily="34" charset="0"/>
              </a:rPr>
              <a:t>evaluation</a:t>
            </a:r>
            <a:r>
              <a:rPr lang="fr-FR" dirty="0">
                <a:latin typeface="Calibri" panose="020F0502020204030204" pitchFamily="34" charset="0"/>
              </a:rPr>
              <a:t> and engagement</a:t>
            </a:r>
            <a:endParaRPr lang="en-GB" dirty="0">
              <a:latin typeface="Calibri" panose="020F0502020204030204" pitchFamily="34" charset="0"/>
            </a:endParaRPr>
          </a:p>
        </p:txBody>
      </p:sp>
      <p:sp>
        <p:nvSpPr>
          <p:cNvPr id="5" name="Rectangle 4"/>
          <p:cNvSpPr/>
          <p:nvPr/>
        </p:nvSpPr>
        <p:spPr>
          <a:xfrm>
            <a:off x="-8114" y="3705902"/>
            <a:ext cx="2880320" cy="1323439"/>
          </a:xfrm>
          <a:prstGeom prst="rect">
            <a:avLst/>
          </a:prstGeom>
        </p:spPr>
        <p:txBody>
          <a:bodyPr wrap="square">
            <a:spAutoFit/>
          </a:bodyPr>
          <a:lstStyle/>
          <a:p>
            <a:pPr algn="ctr"/>
            <a:r>
              <a:rPr lang="en-US" sz="1600" dirty="0"/>
              <a:t>Existence of a national strategy with an all hazards approach for the management of critical risks, 2016</a:t>
            </a:r>
            <a:endParaRPr lang="en-GB" sz="1600" dirty="0"/>
          </a:p>
        </p:txBody>
      </p:sp>
      <p:sp>
        <p:nvSpPr>
          <p:cNvPr id="6" name="Rectangle 5"/>
          <p:cNvSpPr/>
          <p:nvPr/>
        </p:nvSpPr>
        <p:spPr>
          <a:xfrm>
            <a:off x="3203848" y="4935768"/>
            <a:ext cx="5976664" cy="276999"/>
          </a:xfrm>
          <a:prstGeom prst="rect">
            <a:avLst/>
          </a:prstGeom>
        </p:spPr>
        <p:txBody>
          <a:bodyPr wrap="square">
            <a:spAutoFit/>
          </a:bodyPr>
          <a:lstStyle/>
          <a:p>
            <a:r>
              <a:rPr lang="en-US" sz="1200" dirty="0"/>
              <a:t>Source: OECD (2016), Survey on the Governance of Critical Risks</a:t>
            </a:r>
            <a:endParaRPr lang="en-GB"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01994575"/>
              </p:ext>
            </p:extLst>
          </p:nvPr>
        </p:nvGraphicFramePr>
        <p:xfrm>
          <a:off x="3188838" y="2959954"/>
          <a:ext cx="4906888" cy="1975796"/>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0121"/>
            <a:ext cx="5445224" cy="18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Brace 8"/>
          <p:cNvSpPr/>
          <p:nvPr/>
        </p:nvSpPr>
        <p:spPr>
          <a:xfrm>
            <a:off x="2880320" y="3165817"/>
            <a:ext cx="179512" cy="18738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p:cNvSpPr/>
          <p:nvPr/>
        </p:nvSpPr>
        <p:spPr>
          <a:xfrm>
            <a:off x="5940152" y="1080120"/>
            <a:ext cx="252028" cy="15996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p:cNvSpPr/>
          <p:nvPr/>
        </p:nvSpPr>
        <p:spPr>
          <a:xfrm>
            <a:off x="6300192" y="1383623"/>
            <a:ext cx="2635848" cy="1200329"/>
          </a:xfrm>
          <a:prstGeom prst="rect">
            <a:avLst/>
          </a:prstGeom>
        </p:spPr>
        <p:txBody>
          <a:bodyPr wrap="square">
            <a:spAutoFit/>
          </a:bodyPr>
          <a:lstStyle/>
          <a:p>
            <a:pPr algn="ctr"/>
            <a:r>
              <a:rPr lang="en-US" dirty="0"/>
              <a:t>Average number of disasters per year across OECD countries, 1980-2016</a:t>
            </a:r>
            <a:endParaRPr lang="en-GB" dirty="0"/>
          </a:p>
        </p:txBody>
      </p:sp>
    </p:spTree>
    <p:extLst>
      <p:ext uri="{BB962C8B-B14F-4D97-AF65-F5344CB8AC3E}">
        <p14:creationId xmlns:p14="http://schemas.microsoft.com/office/powerpoint/2010/main" val="30877328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Collection of </a:t>
            </a:r>
            <a:r>
              <a:rPr lang="en-US" dirty="0" smtClean="0">
                <a:latin typeface="Segoe UI" panose="020B0502040204020203" pitchFamily="34" charset="0"/>
                <a:ea typeface="Segoe UI" panose="020B0502040204020203" pitchFamily="34" charset="0"/>
                <a:cs typeface="Segoe UI" panose="020B0502040204020203" pitchFamily="34" charset="0"/>
              </a:rPr>
              <a:t>HR administrative </a:t>
            </a:r>
            <a:r>
              <a:rPr lang="en-US" dirty="0">
                <a:latin typeface="Segoe UI" panose="020B0502040204020203" pitchFamily="34" charset="0"/>
                <a:ea typeface="Segoe UI" panose="020B0502040204020203" pitchFamily="34" charset="0"/>
                <a:cs typeface="Segoe UI" panose="020B0502040204020203" pitchFamily="34" charset="0"/>
              </a:rPr>
              <a:t>data in central </a:t>
            </a:r>
            <a:r>
              <a:rPr lang="en-US" dirty="0" smtClean="0">
                <a:latin typeface="Segoe UI" panose="020B0502040204020203" pitchFamily="34" charset="0"/>
                <a:ea typeface="Segoe UI" panose="020B0502040204020203" pitchFamily="34" charset="0"/>
                <a:cs typeface="Segoe UI" panose="020B0502040204020203" pitchFamily="34" charset="0"/>
              </a:rPr>
              <a:t>government, 2016</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2955" y="4848469"/>
            <a:ext cx="7632848" cy="230832"/>
          </a:xfrm>
          <a:prstGeom prst="rect">
            <a:avLst/>
          </a:prstGeom>
          <a:noFill/>
        </p:spPr>
        <p:txBody>
          <a:bodyPr wrap="square" rtlCol="0">
            <a:spAutoFit/>
          </a:bodyPr>
          <a:lstStyle/>
          <a:p>
            <a:r>
              <a:rPr lang="en-GB" sz="900" b="1" i="1" dirty="0">
                <a:solidFill>
                  <a:srgbClr val="727272"/>
                </a:solidFill>
                <a:latin typeface="Segoe UI Light" panose="020B0502040204020203" pitchFamily="34" charset="0"/>
              </a:rPr>
              <a:t>Source:</a:t>
            </a:r>
            <a:r>
              <a:rPr lang="en-GB" sz="900" b="1" dirty="0">
                <a:solidFill>
                  <a:srgbClr val="727272"/>
                </a:solidFill>
                <a:latin typeface="Segoe UI Light" panose="020B0502040204020203" pitchFamily="34" charset="0"/>
              </a:rPr>
              <a:t> </a:t>
            </a:r>
            <a:r>
              <a:rPr lang="en-GB" sz="900" b="1" dirty="0" smtClean="0">
                <a:solidFill>
                  <a:srgbClr val="727272"/>
                </a:solidFill>
                <a:latin typeface="Segoe UI Light" panose="020B0502040204020203" pitchFamily="34" charset="0"/>
              </a:rPr>
              <a:t> OECD </a:t>
            </a:r>
            <a:r>
              <a:rPr lang="en-GB" sz="900" b="1" dirty="0">
                <a:solidFill>
                  <a:srgbClr val="727272"/>
                </a:solidFill>
                <a:latin typeface="Segoe UI Light" panose="020B0502040204020203" pitchFamily="34" charset="0"/>
              </a:rPr>
              <a:t>(</a:t>
            </a:r>
            <a:r>
              <a:rPr lang="en-GB" sz="900" b="1" dirty="0" smtClean="0">
                <a:solidFill>
                  <a:srgbClr val="727272"/>
                </a:solidFill>
                <a:latin typeface="Segoe UI Light" panose="020B0502040204020203" pitchFamily="34" charset="0"/>
              </a:rPr>
              <a:t>2016) SHRM – Preliminary findings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68772"/>
            <a:ext cx="7704856" cy="380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685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7884488" cy="766800"/>
          </a:xfrm>
        </p:spPr>
        <p:txBody>
          <a:bodyPr/>
          <a:lstStyle/>
          <a:p>
            <a:r>
              <a:rPr lang="en-GB" sz="2400" b="1" dirty="0" smtClean="0">
                <a:solidFill>
                  <a:srgbClr val="002060"/>
                </a:solidFill>
              </a:rPr>
              <a:t>OECD </a:t>
            </a:r>
            <a:r>
              <a:rPr lang="en-GB" sz="2400" b="1" dirty="0" err="1" smtClean="0">
                <a:solidFill>
                  <a:srgbClr val="002060"/>
                </a:solidFill>
              </a:rPr>
              <a:t>OURdata</a:t>
            </a:r>
            <a:r>
              <a:rPr lang="en-GB" sz="2400" b="1" dirty="0" smtClean="0">
                <a:solidFill>
                  <a:srgbClr val="002060"/>
                </a:solidFill>
              </a:rPr>
              <a:t> Index: Open, Useful, Reusable Data</a:t>
            </a:r>
            <a:endParaRPr lang="en-GB" sz="24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3837273"/>
              </p:ext>
            </p:extLst>
          </p:nvPr>
        </p:nvGraphicFramePr>
        <p:xfrm>
          <a:off x="468313" y="1201341"/>
          <a:ext cx="8218487" cy="339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35794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0000" y="2303197"/>
            <a:ext cx="6624000" cy="566822"/>
          </a:xfrm>
        </p:spPr>
        <p:txBody>
          <a:bodyPr/>
          <a:lstStyle/>
          <a:p>
            <a:r>
              <a:rPr lang="fr-FR" dirty="0" smtClean="0"/>
              <a:t>Inspiration</a:t>
            </a:r>
            <a:endParaRPr lang="en-GB" dirty="0"/>
          </a:p>
        </p:txBody>
      </p:sp>
    </p:spTree>
    <p:extLst>
      <p:ext uri="{BB962C8B-B14F-4D97-AF65-F5344CB8AC3E}">
        <p14:creationId xmlns:p14="http://schemas.microsoft.com/office/powerpoint/2010/main" val="11984987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039851"/>
            <a:ext cx="8208912" cy="338554"/>
          </a:xfrm>
          <a:prstGeom prst="rect">
            <a:avLst/>
          </a:prstGeom>
        </p:spPr>
        <p:txBody>
          <a:bodyPr wrap="square">
            <a:spAutoFit/>
          </a:bodyPr>
          <a:lstStyle/>
          <a:p>
            <a:r>
              <a:rPr lang="en-GB" sz="1600" dirty="0" smtClean="0"/>
              <a:t>What </a:t>
            </a:r>
            <a:r>
              <a:rPr lang="en-GB" sz="1600" dirty="0"/>
              <a:t>are your school’s priorities for the biennium? </a:t>
            </a:r>
          </a:p>
        </p:txBody>
      </p:sp>
      <p:sp>
        <p:nvSpPr>
          <p:cNvPr id="7" name="Title 1"/>
          <p:cNvSpPr>
            <a:spLocks noGrp="1"/>
          </p:cNvSpPr>
          <p:nvPr>
            <p:ph type="title"/>
          </p:nvPr>
        </p:nvSpPr>
        <p:spPr/>
        <p:txBody>
          <a:bodyPr vert="horz" lIns="91440" tIns="45720" rIns="91440" bIns="45720" rtlCol="0" anchor="ctr">
            <a:noAutofit/>
          </a:bodyPr>
          <a:lstStyle/>
          <a:p>
            <a:r>
              <a:rPr lang="en-GB" dirty="0" smtClean="0">
                <a:latin typeface="Calibri" panose="020F0502020204030204" pitchFamily="34" charset="0"/>
              </a:rPr>
              <a:t>National </a:t>
            </a:r>
            <a:r>
              <a:rPr lang="en-GB" dirty="0">
                <a:latin typeface="Calibri" panose="020F0502020204030204" pitchFamily="34" charset="0"/>
              </a:rPr>
              <a:t>schools of government priorities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83618"/>
            <a:ext cx="7488832" cy="3294366"/>
          </a:xfrm>
          <a:prstGeom prst="rect">
            <a:avLst/>
          </a:prstGeom>
          <a:noFill/>
          <a:ln>
            <a:noFill/>
          </a:ln>
        </p:spPr>
      </p:pic>
    </p:spTree>
    <p:extLst>
      <p:ext uri="{BB962C8B-B14F-4D97-AF65-F5344CB8AC3E}">
        <p14:creationId xmlns:p14="http://schemas.microsoft.com/office/powerpoint/2010/main" val="14456335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latin typeface="Segoe UI Semibold" panose="020B0702040204020203" pitchFamily="34" charset="0"/>
              </a:rPr>
              <a:t>The Observatory </a:t>
            </a:r>
            <a:r>
              <a:rPr lang="en-GB" dirty="0" smtClean="0">
                <a:latin typeface="+mn-lt"/>
              </a:rPr>
              <a:t>of</a:t>
            </a:r>
            <a:r>
              <a:rPr lang="en-GB" dirty="0" smtClean="0"/>
              <a:t> </a:t>
            </a:r>
            <a:r>
              <a:rPr lang="en-GB" dirty="0">
                <a:latin typeface="+mn-lt"/>
              </a:rPr>
              <a:t>P</a:t>
            </a:r>
            <a:r>
              <a:rPr lang="en-GB" dirty="0" smtClean="0">
                <a:latin typeface="+mn-lt"/>
              </a:rPr>
              <a:t>ublic </a:t>
            </a:r>
            <a:r>
              <a:rPr lang="en-GB" dirty="0">
                <a:latin typeface="+mn-lt"/>
              </a:rPr>
              <a:t>S</a:t>
            </a:r>
            <a:r>
              <a:rPr lang="en-GB" dirty="0" smtClean="0">
                <a:latin typeface="+mn-lt"/>
              </a:rPr>
              <a:t>ector </a:t>
            </a:r>
            <a:r>
              <a:rPr lang="en-GB" dirty="0" smtClean="0">
                <a:latin typeface="Segoe UI Semibold" panose="020B0702040204020203" pitchFamily="34" charset="0"/>
              </a:rPr>
              <a:t>Innovation</a:t>
            </a:r>
            <a:endParaRPr lang="en-GB" dirty="0">
              <a:latin typeface="+mn-lt"/>
            </a:endParaRPr>
          </a:p>
        </p:txBody>
      </p:sp>
      <p:sp>
        <p:nvSpPr>
          <p:cNvPr id="3" name="Date Placeholder 2"/>
          <p:cNvSpPr>
            <a:spLocks noGrp="1"/>
          </p:cNvSpPr>
          <p:nvPr>
            <p:ph type="dt" sz="half" idx="10"/>
          </p:nvPr>
        </p:nvSpPr>
        <p:spPr/>
        <p:txBody>
          <a:bodyPr/>
          <a:lstStyle/>
          <a:p>
            <a:pPr algn="l"/>
            <a:r>
              <a:rPr lang="en-US" smtClean="0"/>
              <a:t>19-Oct-2016</a:t>
            </a:r>
            <a:endParaRPr lang="fr-FR"/>
          </a:p>
        </p:txBody>
      </p:sp>
      <p:sp>
        <p:nvSpPr>
          <p:cNvPr id="4" name="Footer Placeholder 3"/>
          <p:cNvSpPr>
            <a:spLocks noGrp="1"/>
          </p:cNvSpPr>
          <p:nvPr>
            <p:ph type="ftr" sz="quarter" idx="11"/>
          </p:nvPr>
        </p:nvSpPr>
        <p:spPr/>
        <p:txBody>
          <a:bodyPr/>
          <a:lstStyle/>
          <a:p>
            <a:r>
              <a:rPr lang="en-US" smtClean="0"/>
              <a:t>OECD Observatory of Public Sector Innovation: Horizon 2020 update meeting</a:t>
            </a:r>
            <a:endParaRPr lang="fr-FR"/>
          </a:p>
        </p:txBody>
      </p:sp>
      <p:sp>
        <p:nvSpPr>
          <p:cNvPr id="5" name="Slide Number Placeholder 4"/>
          <p:cNvSpPr>
            <a:spLocks noGrp="1"/>
          </p:cNvSpPr>
          <p:nvPr>
            <p:ph type="sldNum" sz="quarter" idx="12"/>
          </p:nvPr>
        </p:nvSpPr>
        <p:spPr/>
        <p:txBody>
          <a:bodyPr/>
          <a:lstStyle/>
          <a:p>
            <a:fld id="{0145341A-38AE-483C-B4A5-FDC522834447}" type="slidenum">
              <a:rPr lang="fr-FR" smtClean="0"/>
              <a:pPr/>
              <a:t>20</a:t>
            </a:fld>
            <a:endParaRPr lang="fr-FR"/>
          </a:p>
        </p:txBody>
      </p:sp>
      <p:pic>
        <p:nvPicPr>
          <p:cNvPr id="8" name="Picture 3"/>
          <p:cNvPicPr>
            <a:picLocks noGrp="1" noChangeAspect="1" noChangeArrowheads="1"/>
          </p:cNvPicPr>
          <p:nvPr>
            <p:ph sz="quarter" idx="13"/>
          </p:nvPr>
        </p:nvPicPr>
        <p:blipFill>
          <a:blip r:embed="rId3" cstate="print">
            <a:extLst>
              <a:ext uri="{28A0092B-C50C-407E-A947-70E740481C1C}">
                <a14:useLocalDpi xmlns:a14="http://schemas.microsoft.com/office/drawing/2010/main"/>
              </a:ext>
            </a:extLst>
          </a:blip>
          <a:stretch>
            <a:fillRect/>
          </a:stretch>
        </p:blipFill>
        <p:spPr bwMode="auto">
          <a:xfrm>
            <a:off x="808981" y="1275606"/>
            <a:ext cx="2824837" cy="187325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Content Placeholder 1"/>
          <p:cNvSpPr>
            <a:spLocks noGrp="1"/>
          </p:cNvSpPr>
          <p:nvPr>
            <p:ph sz="quarter" idx="14"/>
          </p:nvPr>
        </p:nvSpPr>
        <p:spPr>
          <a:xfrm>
            <a:off x="4643437" y="1058863"/>
            <a:ext cx="3816351" cy="3600450"/>
          </a:xfrm>
        </p:spPr>
        <p:txBody>
          <a:bodyPr/>
          <a:lstStyle/>
          <a:p>
            <a:pPr marL="0" indent="0">
              <a:spcBef>
                <a:spcPts val="1200"/>
              </a:spcBef>
              <a:spcAft>
                <a:spcPts val="0"/>
              </a:spcAft>
              <a:buNone/>
            </a:pPr>
            <a:r>
              <a:rPr lang="en-GB" sz="1200" dirty="0">
                <a:latin typeface="Segoe UI Semibold" panose="020B0702040204020203" pitchFamily="34" charset="0"/>
              </a:rPr>
              <a:t>Source of information</a:t>
            </a:r>
          </a:p>
          <a:p>
            <a:pPr marL="266700" lvl="1" indent="-80963">
              <a:spcBef>
                <a:spcPts val="300"/>
              </a:spcBef>
              <a:spcAft>
                <a:spcPts val="0"/>
              </a:spcAft>
            </a:pPr>
            <a:r>
              <a:rPr lang="en-GB" sz="1000" dirty="0" smtClean="0"/>
              <a:t>More than 400 </a:t>
            </a:r>
            <a:r>
              <a:rPr lang="en-GB" sz="1000" dirty="0"/>
              <a:t>case studies of public sector innovation </a:t>
            </a:r>
            <a:r>
              <a:rPr lang="en-GB" sz="1000" dirty="0" smtClean="0"/>
              <a:t>projects</a:t>
            </a:r>
            <a:endParaRPr lang="en-GB" sz="1000" dirty="0"/>
          </a:p>
          <a:p>
            <a:pPr marL="266700" lvl="1" indent="-80963">
              <a:spcBef>
                <a:spcPts val="300"/>
              </a:spcBef>
            </a:pPr>
            <a:r>
              <a:rPr lang="en-GB" sz="1000" dirty="0"/>
              <a:t>Developing partnerships with EPSA, </a:t>
            </a:r>
            <a:r>
              <a:rPr lang="en-GB" sz="1000" dirty="0" smtClean="0"/>
              <a:t>ENAP </a:t>
            </a:r>
            <a:r>
              <a:rPr lang="en-GB" sz="1000" dirty="0"/>
              <a:t>(Brazil) and Harvard Kennedy </a:t>
            </a:r>
            <a:r>
              <a:rPr lang="en-GB" sz="1000" dirty="0" smtClean="0"/>
              <a:t> School </a:t>
            </a:r>
            <a:r>
              <a:rPr lang="en-GB" sz="1000" dirty="0"/>
              <a:t>to bring hundreds more in 2017</a:t>
            </a:r>
          </a:p>
          <a:p>
            <a:pPr marL="0" indent="0">
              <a:spcBef>
                <a:spcPts val="1200"/>
              </a:spcBef>
              <a:spcAft>
                <a:spcPts val="0"/>
              </a:spcAft>
              <a:buNone/>
            </a:pPr>
            <a:r>
              <a:rPr lang="en-GB" sz="1200" dirty="0">
                <a:latin typeface="Segoe UI Semibold" panose="020B0702040204020203" pitchFamily="34" charset="0"/>
              </a:rPr>
              <a:t>Advisory unit</a:t>
            </a:r>
          </a:p>
          <a:p>
            <a:pPr marL="263525" lvl="1" indent="-95250">
              <a:spcBef>
                <a:spcPts val="300"/>
              </a:spcBef>
              <a:spcAft>
                <a:spcPts val="0"/>
              </a:spcAft>
            </a:pPr>
            <a:r>
              <a:rPr lang="en-US" sz="1000" dirty="0"/>
              <a:t>Practical advice on how to make innovation work in the public sector</a:t>
            </a:r>
          </a:p>
          <a:p>
            <a:pPr marL="263525" lvl="1" indent="-95250">
              <a:spcBef>
                <a:spcPts val="300"/>
              </a:spcBef>
              <a:spcAft>
                <a:spcPts val="0"/>
              </a:spcAft>
            </a:pPr>
            <a:r>
              <a:rPr lang="en-US" sz="1000" dirty="0"/>
              <a:t>Latest research in innovation knowledge and practice</a:t>
            </a:r>
          </a:p>
          <a:p>
            <a:pPr marL="263525" lvl="1" indent="-95250">
              <a:spcBef>
                <a:spcPts val="300"/>
              </a:spcBef>
            </a:pPr>
            <a:r>
              <a:rPr lang="en-US" sz="1000" dirty="0"/>
              <a:t>Important innovation events, resources, and </a:t>
            </a:r>
            <a:r>
              <a:rPr lang="en-US" sz="1000" dirty="0" smtClean="0"/>
              <a:t>publications</a:t>
            </a:r>
          </a:p>
          <a:p>
            <a:pPr marL="0" indent="0">
              <a:spcBef>
                <a:spcPts val="1200"/>
              </a:spcBef>
              <a:spcAft>
                <a:spcPts val="0"/>
              </a:spcAft>
              <a:buNone/>
            </a:pPr>
            <a:r>
              <a:rPr lang="en-GB" sz="1200" dirty="0" smtClean="0">
                <a:latin typeface="Segoe UI Semibold" panose="020B0702040204020203" pitchFamily="34" charset="0"/>
              </a:rPr>
              <a:t>Practitioner community</a:t>
            </a:r>
            <a:endParaRPr lang="en-GB" sz="1200" dirty="0">
              <a:latin typeface="Segoe UI Semibold" panose="020B0702040204020203" pitchFamily="34" charset="0"/>
            </a:endParaRPr>
          </a:p>
          <a:p>
            <a:pPr marL="263525" lvl="1" indent="-95250">
              <a:spcBef>
                <a:spcPts val="300"/>
              </a:spcBef>
              <a:spcAft>
                <a:spcPts val="0"/>
              </a:spcAft>
            </a:pPr>
            <a:r>
              <a:rPr lang="en-US" sz="1000" dirty="0" smtClean="0"/>
              <a:t>Bringing together public sector innovation experts from across OECD member and partner countries</a:t>
            </a:r>
          </a:p>
          <a:p>
            <a:pPr marL="263525" lvl="1" indent="-95250">
              <a:spcBef>
                <a:spcPts val="300"/>
              </a:spcBef>
              <a:spcAft>
                <a:spcPts val="0"/>
              </a:spcAft>
            </a:pPr>
            <a:r>
              <a:rPr lang="en-US" sz="1000" dirty="0" smtClean="0"/>
              <a:t>Sharing experiences</a:t>
            </a:r>
            <a:r>
              <a:rPr lang="en-US" sz="1000" dirty="0"/>
              <a:t> </a:t>
            </a:r>
            <a:r>
              <a:rPr lang="en-US" sz="1000" dirty="0" smtClean="0"/>
              <a:t>and collaborating on new approaches and ventures, peer support to work through challenges</a:t>
            </a:r>
            <a:endParaRPr lang="en-US" sz="10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30270" y="2716485"/>
            <a:ext cx="1897714" cy="1256928"/>
          </a:xfrm>
          <a:prstGeom prst="rect">
            <a:avLst/>
          </a:prstGeom>
          <a:ln w="3175">
            <a:solidFill>
              <a:schemeClr val="tx1"/>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22769" y="3004393"/>
            <a:ext cx="1080120" cy="1539015"/>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74691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a:t>sector innovation included in</a:t>
            </a:r>
            <a:r>
              <a:rPr lang="en-US" dirty="0" smtClean="0"/>
              <a:t>...</a:t>
            </a:r>
            <a:endParaRPr lang="en-GB" dirty="0"/>
          </a:p>
        </p:txBody>
      </p:sp>
      <p:sp>
        <p:nvSpPr>
          <p:cNvPr id="4" name="TextBox 3"/>
          <p:cNvSpPr txBox="1"/>
          <p:nvPr/>
        </p:nvSpPr>
        <p:spPr>
          <a:xfrm>
            <a:off x="32955" y="4848469"/>
            <a:ext cx="7632848" cy="230818"/>
          </a:xfrm>
          <a:prstGeom prst="rect">
            <a:avLst/>
          </a:prstGeom>
          <a:noFill/>
        </p:spPr>
        <p:txBody>
          <a:bodyPr wrap="square" lIns="91426" tIns="45713" rIns="91426" bIns="45713" rtlCol="0">
            <a:spAutoFit/>
          </a:bodyPr>
          <a:lstStyle/>
          <a:p>
            <a:r>
              <a:rPr lang="en-GB" sz="900" b="1" i="1" dirty="0">
                <a:latin typeface="Segoe UI Light" panose="020B0502040204020203" pitchFamily="34" charset="0"/>
              </a:rPr>
              <a:t>Source:</a:t>
            </a:r>
            <a:r>
              <a:rPr lang="en-GB" sz="900" b="1" dirty="0">
                <a:latin typeface="Segoe UI Light" panose="020B0502040204020203" pitchFamily="34" charset="0"/>
              </a:rPr>
              <a:t> OECD (2016) SHRM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3778561"/>
              </p:ext>
            </p:extLst>
          </p:nvPr>
        </p:nvGraphicFramePr>
        <p:xfrm>
          <a:off x="468314" y="843559"/>
          <a:ext cx="8218487" cy="4120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63138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there an award to promote public sector innovation in </a:t>
            </a:r>
            <a:r>
              <a:rPr lang="en-US" dirty="0" smtClean="0"/>
              <a:t>the </a:t>
            </a:r>
            <a:r>
              <a:rPr lang="en-US" dirty="0"/>
              <a:t>civil service?</a:t>
            </a:r>
            <a:endParaRPr lang="en-GB" dirty="0"/>
          </a:p>
        </p:txBody>
      </p:sp>
      <p:sp>
        <p:nvSpPr>
          <p:cNvPr id="4" name="TextBox 3"/>
          <p:cNvSpPr txBox="1"/>
          <p:nvPr/>
        </p:nvSpPr>
        <p:spPr>
          <a:xfrm>
            <a:off x="32955" y="4848469"/>
            <a:ext cx="7632848" cy="230818"/>
          </a:xfrm>
          <a:prstGeom prst="rect">
            <a:avLst/>
          </a:prstGeom>
          <a:noFill/>
        </p:spPr>
        <p:txBody>
          <a:bodyPr wrap="square" lIns="91426" tIns="45713" rIns="91426" bIns="45713" rtlCol="0">
            <a:spAutoFit/>
          </a:bodyPr>
          <a:lstStyle/>
          <a:p>
            <a:r>
              <a:rPr lang="en-GB" sz="900" b="1" i="1" dirty="0">
                <a:latin typeface="Segoe UI Light" panose="020B0502040204020203" pitchFamily="34" charset="0"/>
              </a:rPr>
              <a:t>Source:</a:t>
            </a:r>
            <a:r>
              <a:rPr lang="en-GB" sz="900" b="1" dirty="0">
                <a:latin typeface="Segoe UI Light" panose="020B0502040204020203" pitchFamily="34" charset="0"/>
              </a:rPr>
              <a:t> OECD (2016) SHRM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8361394"/>
              </p:ext>
            </p:extLst>
          </p:nvPr>
        </p:nvGraphicFramePr>
        <p:xfrm>
          <a:off x="32956" y="1131590"/>
          <a:ext cx="3671639" cy="339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938667284"/>
              </p:ext>
            </p:extLst>
          </p:nvPr>
        </p:nvGraphicFramePr>
        <p:xfrm>
          <a:off x="3849379" y="1419622"/>
          <a:ext cx="4515628" cy="35781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34247" y="1203598"/>
            <a:ext cx="3530105" cy="338540"/>
          </a:xfrm>
          <a:prstGeom prst="rect">
            <a:avLst/>
          </a:prstGeom>
          <a:noFill/>
        </p:spPr>
        <p:txBody>
          <a:bodyPr wrap="none" lIns="91426" tIns="45713" rIns="91426" bIns="45713" rtlCol="0">
            <a:spAutoFit/>
          </a:bodyPr>
          <a:lstStyle/>
          <a:p>
            <a:r>
              <a:rPr lang="en-US" sz="1600" dirty="0"/>
              <a:t>If yes, how are the innovations used?</a:t>
            </a:r>
            <a:endParaRPr lang="en-GB" sz="1600" dirty="0"/>
          </a:p>
        </p:txBody>
      </p:sp>
      <p:cxnSp>
        <p:nvCxnSpPr>
          <p:cNvPr id="8" name="Straight Connector 7"/>
          <p:cNvCxnSpPr/>
          <p:nvPr/>
        </p:nvCxnSpPr>
        <p:spPr>
          <a:xfrm>
            <a:off x="3563888" y="1372876"/>
            <a:ext cx="0" cy="29990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0624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195263"/>
            <a:ext cx="7992888" cy="759875"/>
          </a:xfrm>
        </p:spPr>
        <p:txBody>
          <a:bodyPr>
            <a:normAutofit fontScale="90000"/>
          </a:bodyPr>
          <a:lstStyle/>
          <a:p>
            <a:r>
              <a:rPr lang="en-US" sz="2400" smtClean="0">
                <a:solidFill>
                  <a:schemeClr val="tx1"/>
                </a:solidFill>
              </a:rPr>
              <a:t>ARE THERE ANY INNOVATION NETWORKS ACROSS THE CIVIL SERVICE?</a:t>
            </a:r>
            <a:br>
              <a:rPr lang="en-US" sz="2400" smtClean="0">
                <a:solidFill>
                  <a:schemeClr val="tx1"/>
                </a:solidFill>
              </a:rPr>
            </a:br>
            <a:endParaRPr lang="en-GB" sz="2400" dirty="0">
              <a:solidFill>
                <a:schemeClr val="tx1"/>
              </a:solidFill>
            </a:endParaRPr>
          </a:p>
        </p:txBody>
      </p:sp>
      <p:sp>
        <p:nvSpPr>
          <p:cNvPr id="5" name="Slide Number Placeholder 4"/>
          <p:cNvSpPr>
            <a:spLocks noGrp="1"/>
          </p:cNvSpPr>
          <p:nvPr>
            <p:ph type="sldNum" sz="quarter" idx="13"/>
          </p:nvPr>
        </p:nvSpPr>
        <p:spPr/>
        <p:txBody>
          <a:bodyPr/>
          <a:lstStyle/>
          <a:p>
            <a:fld id="{0145341A-38AE-483C-B4A5-FDC522834447}" type="slidenum">
              <a:rPr lang="fr-FR" smtClean="0"/>
              <a:pPr/>
              <a:t>23</a:t>
            </a:fld>
            <a:endParaRPr lang="fr-FR" dirty="0"/>
          </a:p>
        </p:txBody>
      </p:sp>
      <p:graphicFrame>
        <p:nvGraphicFramePr>
          <p:cNvPr id="8" name="Content Placeholder 3"/>
          <p:cNvGraphicFramePr>
            <a:graphicFrameLocks noGrp="1"/>
          </p:cNvGraphicFramePr>
          <p:nvPr>
            <p:ph sz="quarter" idx="14"/>
            <p:extLst>
              <p:ext uri="{D42A27DB-BD31-4B8C-83A1-F6EECF244321}">
                <p14:modId xmlns:p14="http://schemas.microsoft.com/office/powerpoint/2010/main" val="179279977"/>
              </p:ext>
            </p:extLst>
          </p:nvPr>
        </p:nvGraphicFramePr>
        <p:xfrm>
          <a:off x="323528" y="915566"/>
          <a:ext cx="3096344"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059832" y="1131590"/>
            <a:ext cx="4896544" cy="1440160"/>
          </a:xfrm>
          <a:prstGeom prst="rect">
            <a:avLst/>
          </a:prstGeom>
          <a:noFill/>
        </p:spPr>
        <p:txBody>
          <a:bodyPr wrap="square" lIns="91426" tIns="45713" rIns="91426" bIns="45713" rtlCol="0">
            <a:noAutofit/>
          </a:bodyPr>
          <a:lstStyle/>
          <a:p>
            <a:r>
              <a:rPr lang="fr-FR" sz="1600" dirty="0"/>
              <a:t>The networks are </a:t>
            </a:r>
            <a:r>
              <a:rPr lang="fr-FR" sz="1600" dirty="0" err="1"/>
              <a:t>mainly</a:t>
            </a:r>
            <a:r>
              <a:rPr lang="fr-FR" sz="1600" dirty="0"/>
              <a:t> </a:t>
            </a:r>
            <a:r>
              <a:rPr lang="fr-FR" sz="1600" b="1" dirty="0" err="1"/>
              <a:t>supported</a:t>
            </a:r>
            <a:r>
              <a:rPr lang="fr-FR" sz="1600" dirty="0"/>
              <a:t> by:</a:t>
            </a:r>
          </a:p>
          <a:p>
            <a:pPr marL="285707" indent="-285707">
              <a:buFont typeface="Arial" panose="020B0604020202020204" pitchFamily="34" charset="0"/>
              <a:buChar char="•"/>
            </a:pPr>
            <a:r>
              <a:rPr lang="en-US" sz="1600" dirty="0"/>
              <a:t>Central HRM Unit (6)</a:t>
            </a:r>
          </a:p>
          <a:p>
            <a:pPr marL="285707" indent="-285707">
              <a:buFont typeface="Arial" panose="020B0604020202020204" pitchFamily="34" charset="0"/>
              <a:buChar char="•"/>
            </a:pPr>
            <a:r>
              <a:rPr lang="en-US" sz="1600" dirty="0"/>
              <a:t>Central innovation institution (3)</a:t>
            </a:r>
          </a:p>
          <a:p>
            <a:pPr marL="285707" indent="-285707">
              <a:buFont typeface="Arial" panose="020B0604020202020204" pitchFamily="34" charset="0"/>
              <a:buChar char="•"/>
            </a:pPr>
            <a:r>
              <a:rPr lang="en-US" sz="1600" dirty="0"/>
              <a:t>National School of Government (3)</a:t>
            </a:r>
          </a:p>
          <a:p>
            <a:pPr marL="285707" indent="-285707">
              <a:buFont typeface="Arial" panose="020B0604020202020204" pitchFamily="34" charset="0"/>
              <a:buChar char="•"/>
            </a:pPr>
            <a:r>
              <a:rPr lang="en-US" sz="1600" dirty="0"/>
              <a:t>Informal network/ supported independently (10)</a:t>
            </a:r>
          </a:p>
          <a:p>
            <a:pPr marL="285707" indent="-285707">
              <a:buFont typeface="Arial" panose="020B0604020202020204" pitchFamily="34" charset="0"/>
              <a:buChar char="•"/>
            </a:pPr>
            <a:endParaRPr lang="fr-FR" sz="1600" dirty="0"/>
          </a:p>
          <a:p>
            <a:endParaRPr lang="fr-FR" sz="1600" dirty="0"/>
          </a:p>
          <a:p>
            <a:pPr marL="285707" indent="-285707">
              <a:buFont typeface="Arial" panose="020B0604020202020204" pitchFamily="34" charset="0"/>
              <a:buChar char="•"/>
            </a:pPr>
            <a:endParaRPr lang="en-GB" sz="1600" dirty="0"/>
          </a:p>
        </p:txBody>
      </p:sp>
      <p:graphicFrame>
        <p:nvGraphicFramePr>
          <p:cNvPr id="10" name="Chart 9"/>
          <p:cNvGraphicFramePr>
            <a:graphicFrameLocks/>
          </p:cNvGraphicFramePr>
          <p:nvPr>
            <p:extLst>
              <p:ext uri="{D42A27DB-BD31-4B8C-83A1-F6EECF244321}">
                <p14:modId xmlns:p14="http://schemas.microsoft.com/office/powerpoint/2010/main" val="1622581832"/>
              </p:ext>
            </p:extLst>
          </p:nvPr>
        </p:nvGraphicFramePr>
        <p:xfrm>
          <a:off x="879022" y="2859782"/>
          <a:ext cx="7385957" cy="2232248"/>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a:off x="1979712" y="2715766"/>
            <a:ext cx="583264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4515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7956496" cy="766800"/>
          </a:xfrm>
        </p:spPr>
        <p:txBody>
          <a:bodyPr vert="horz" lIns="91440" tIns="45720" rIns="91440" bIns="45720" rtlCol="0" anchor="ctr">
            <a:noAutofit/>
          </a:bodyPr>
          <a:lstStyle/>
          <a:p>
            <a:r>
              <a:rPr lang="en-US" dirty="0" smtClean="0">
                <a:latin typeface="Calibri" panose="020F0502020204030204" pitchFamily="34" charset="0"/>
              </a:rPr>
              <a:t>Many OECD countries are investing in leadership</a:t>
            </a:r>
            <a:endParaRPr lang="en-US" dirty="0">
              <a:latin typeface="Calibri" panose="020F0502020204030204" pitchFamily="34" charset="0"/>
            </a:endParaRP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17860"/>
            <a:ext cx="7750688" cy="378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955" y="4848469"/>
            <a:ext cx="7632848" cy="230832"/>
          </a:xfrm>
          <a:prstGeom prst="rect">
            <a:avLst/>
          </a:prstGeom>
          <a:noFill/>
        </p:spPr>
        <p:txBody>
          <a:bodyPr wrap="square" rtlCol="0">
            <a:spAutoFit/>
          </a:bodyPr>
          <a:lstStyle/>
          <a:p>
            <a:r>
              <a:rPr lang="en-GB" sz="900" b="1" i="1" dirty="0">
                <a:solidFill>
                  <a:srgbClr val="727272"/>
                </a:solidFill>
                <a:latin typeface="Segoe UI Light" panose="020B0502040204020203" pitchFamily="34" charset="0"/>
              </a:rPr>
              <a:t>Source:</a:t>
            </a:r>
            <a:r>
              <a:rPr lang="en-GB" sz="900" b="1" dirty="0">
                <a:solidFill>
                  <a:srgbClr val="727272"/>
                </a:solidFill>
                <a:latin typeface="Segoe UI Light" panose="020B0502040204020203" pitchFamily="34" charset="0"/>
              </a:rPr>
              <a:t> </a:t>
            </a:r>
            <a:r>
              <a:rPr lang="en-GB" sz="900" b="1" dirty="0" smtClean="0">
                <a:solidFill>
                  <a:srgbClr val="727272"/>
                </a:solidFill>
                <a:latin typeface="Segoe UI Light" panose="020B0502040204020203" pitchFamily="34" charset="0"/>
              </a:rPr>
              <a:t> OECD </a:t>
            </a:r>
            <a:r>
              <a:rPr lang="en-GB" sz="900" b="1" dirty="0">
                <a:solidFill>
                  <a:srgbClr val="727272"/>
                </a:solidFill>
                <a:latin typeface="Segoe UI Light" panose="020B0502040204020203" pitchFamily="34" charset="0"/>
              </a:rPr>
              <a:t>(</a:t>
            </a:r>
            <a:r>
              <a:rPr lang="en-GB" sz="900" b="1" dirty="0" smtClean="0">
                <a:solidFill>
                  <a:srgbClr val="727272"/>
                </a:solidFill>
                <a:latin typeface="Segoe UI Light" panose="020B0502040204020203" pitchFamily="34" charset="0"/>
              </a:rPr>
              <a:t>2016) SHRM – Preliminary findings</a:t>
            </a:r>
          </a:p>
        </p:txBody>
      </p:sp>
      <p:sp>
        <p:nvSpPr>
          <p:cNvPr id="2" name="Rectangle 1"/>
          <p:cNvSpPr/>
          <p:nvPr/>
        </p:nvSpPr>
        <p:spPr>
          <a:xfrm>
            <a:off x="395536" y="1125496"/>
            <a:ext cx="8064896" cy="338554"/>
          </a:xfrm>
          <a:prstGeom prst="rect">
            <a:avLst/>
          </a:prstGeom>
        </p:spPr>
        <p:txBody>
          <a:bodyPr wrap="square">
            <a:spAutoFit/>
          </a:bodyPr>
          <a:lstStyle/>
          <a:p>
            <a:r>
              <a:rPr lang="en-US" sz="1600" dirty="0"/>
              <a:t>Use of separate HRM practices for senior civil servants in central government, 2016</a:t>
            </a:r>
            <a:endParaRPr lang="en-GB" sz="1600" dirty="0"/>
          </a:p>
        </p:txBody>
      </p:sp>
    </p:spTree>
    <p:extLst>
      <p:ext uri="{BB962C8B-B14F-4D97-AF65-F5344CB8AC3E}">
        <p14:creationId xmlns:p14="http://schemas.microsoft.com/office/powerpoint/2010/main" val="21623648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94013"/>
            <a:ext cx="6187496" cy="35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12" y="4948014"/>
            <a:ext cx="7632848" cy="230832"/>
          </a:xfrm>
          <a:prstGeom prst="rect">
            <a:avLst/>
          </a:prstGeom>
          <a:noFill/>
        </p:spPr>
        <p:txBody>
          <a:bodyPr wrap="square" rtlCol="0">
            <a:spAutoFit/>
          </a:bodyPr>
          <a:lstStyle/>
          <a:p>
            <a:r>
              <a:rPr lang="en-GB" sz="900" b="1" i="1" dirty="0">
                <a:solidFill>
                  <a:srgbClr val="727272"/>
                </a:solidFill>
                <a:latin typeface="Segoe UI Light" panose="020B0502040204020203" pitchFamily="34" charset="0"/>
              </a:rPr>
              <a:t>Source:</a:t>
            </a:r>
            <a:r>
              <a:rPr lang="en-GB" sz="900" b="1" dirty="0">
                <a:solidFill>
                  <a:srgbClr val="727272"/>
                </a:solidFill>
                <a:latin typeface="Segoe UI Light" panose="020B0502040204020203" pitchFamily="34" charset="0"/>
              </a:rPr>
              <a:t> </a:t>
            </a:r>
            <a:r>
              <a:rPr lang="en-GB" sz="900" b="1" dirty="0" smtClean="0">
                <a:solidFill>
                  <a:srgbClr val="727272"/>
                </a:solidFill>
                <a:latin typeface="Segoe UI Light" panose="020B0502040204020203" pitchFamily="34" charset="0"/>
              </a:rPr>
              <a:t> OECD </a:t>
            </a:r>
            <a:r>
              <a:rPr lang="en-GB" sz="900" b="1" dirty="0">
                <a:solidFill>
                  <a:srgbClr val="727272"/>
                </a:solidFill>
                <a:latin typeface="Segoe UI Light" panose="020B0502040204020203" pitchFamily="34" charset="0"/>
              </a:rPr>
              <a:t>(</a:t>
            </a:r>
            <a:r>
              <a:rPr lang="en-GB" sz="900" b="1" dirty="0" smtClean="0">
                <a:solidFill>
                  <a:srgbClr val="727272"/>
                </a:solidFill>
                <a:latin typeface="Segoe UI Light" panose="020B0502040204020203" pitchFamily="34" charset="0"/>
              </a:rPr>
              <a:t>2016) SHRM</a:t>
            </a:r>
            <a:endParaRPr lang="en-GB" sz="900" b="1" dirty="0">
              <a:solidFill>
                <a:srgbClr val="727272"/>
              </a:solidFill>
              <a:latin typeface="Segoe UI Light" panose="020B0502040204020203" pitchFamily="34" charset="0"/>
            </a:endParaRPr>
          </a:p>
        </p:txBody>
      </p:sp>
      <p:sp>
        <p:nvSpPr>
          <p:cNvPr id="2" name="Rectangle 1"/>
          <p:cNvSpPr/>
          <p:nvPr/>
        </p:nvSpPr>
        <p:spPr>
          <a:xfrm>
            <a:off x="1187624" y="3939903"/>
            <a:ext cx="345638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 name="Title 3"/>
          <p:cNvSpPr>
            <a:spLocks noGrp="1"/>
          </p:cNvSpPr>
          <p:nvPr>
            <p:ph type="title"/>
          </p:nvPr>
        </p:nvSpPr>
        <p:spPr/>
        <p:txBody>
          <a:bodyPr/>
          <a:lstStyle/>
          <a:p>
            <a:r>
              <a:rPr lang="en-GB" dirty="0" smtClean="0"/>
              <a:t>What kind of leaders are they looking for?</a:t>
            </a:r>
            <a:endParaRPr lang="en-GB" dirty="0"/>
          </a:p>
        </p:txBody>
      </p:sp>
      <p:sp>
        <p:nvSpPr>
          <p:cNvPr id="7" name="Title 2"/>
          <p:cNvSpPr txBox="1">
            <a:spLocks/>
          </p:cNvSpPr>
          <p:nvPr/>
        </p:nvSpPr>
        <p:spPr>
          <a:xfrm>
            <a:off x="1043608" y="1099927"/>
            <a:ext cx="7416000" cy="288032"/>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sz="1400" dirty="0" smtClean="0">
                <a:latin typeface="Segoe UI" panose="020B0502040204020203" pitchFamily="34" charset="0"/>
                <a:ea typeface="Segoe UI" panose="020B0502040204020203" pitchFamily="34" charset="0"/>
                <a:cs typeface="Segoe UI" panose="020B0502040204020203" pitchFamily="34" charset="0"/>
              </a:rPr>
              <a:t>Competencies valued in the Recruitment and development of Senior Management (2016)</a:t>
            </a: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4"/>
          </p:nvPr>
        </p:nvSpPr>
        <p:spPr/>
        <p:txBody>
          <a:bodyPr/>
          <a:lstStyle/>
          <a:p>
            <a:fld id="{FF6F8BEE-98A6-46FD-9B55-BDF69576B6DB}" type="slidenum">
              <a:rPr lang="en-GB" smtClean="0"/>
              <a:t>25</a:t>
            </a:fld>
            <a:endParaRPr lang="en-GB"/>
          </a:p>
        </p:txBody>
      </p:sp>
    </p:spTree>
    <p:extLst>
      <p:ext uri="{BB962C8B-B14F-4D97-AF65-F5344CB8AC3E}">
        <p14:creationId xmlns:p14="http://schemas.microsoft.com/office/powerpoint/2010/main" val="61691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Semibold" panose="020B0702040204020203" pitchFamily="34" charset="0"/>
              </a:rPr>
              <a:t>SIX CORE SKILLS </a:t>
            </a:r>
            <a:r>
              <a:rPr lang="en-GB" dirty="0"/>
              <a:t>AREAS FOR </a:t>
            </a:r>
            <a:br>
              <a:rPr lang="en-GB" dirty="0"/>
            </a:br>
            <a:r>
              <a:rPr lang="en-GB" dirty="0"/>
              <a:t>PUBLIC SECTOR INNOVATION</a:t>
            </a:r>
          </a:p>
        </p:txBody>
      </p:sp>
      <p:sp>
        <p:nvSpPr>
          <p:cNvPr id="5" name="Slide Number Placeholder 4"/>
          <p:cNvSpPr>
            <a:spLocks noGrp="1"/>
          </p:cNvSpPr>
          <p:nvPr>
            <p:ph type="sldNum" sz="quarter" idx="12"/>
          </p:nvPr>
        </p:nvSpPr>
        <p:spPr/>
        <p:txBody>
          <a:bodyPr/>
          <a:lstStyle/>
          <a:p>
            <a:fld id="{0145341A-38AE-483C-B4A5-FDC522834447}" type="slidenum">
              <a:rPr lang="fr-FR" smtClean="0"/>
              <a:pPr/>
              <a:t>26</a:t>
            </a:fld>
            <a:endParaRPr lang="fr-FR"/>
          </a:p>
        </p:txBody>
      </p:sp>
      <p:grpSp>
        <p:nvGrpSpPr>
          <p:cNvPr id="129" name="Group 128"/>
          <p:cNvGrpSpPr/>
          <p:nvPr/>
        </p:nvGrpSpPr>
        <p:grpSpPr>
          <a:xfrm>
            <a:off x="3286383" y="1560462"/>
            <a:ext cx="2571466" cy="2571468"/>
            <a:chOff x="3060073" y="1563878"/>
            <a:chExt cx="2159998" cy="2160000"/>
          </a:xfrm>
        </p:grpSpPr>
        <p:cxnSp>
          <p:nvCxnSpPr>
            <p:cNvPr id="57" name="Straight Connector 56"/>
            <p:cNvCxnSpPr/>
            <p:nvPr/>
          </p:nvCxnSpPr>
          <p:spPr>
            <a:xfrm>
              <a:off x="4140072" y="1563878"/>
              <a:ext cx="0" cy="216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60073" y="156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060073" y="2103878"/>
              <a:ext cx="0"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60073" y="318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40072" y="156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220071" y="2103878"/>
              <a:ext cx="0"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140072" y="318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060073" y="2103878"/>
              <a:ext cx="2159998"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060073" y="2103878"/>
              <a:ext cx="2159998"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060073" y="156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140072" y="210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60073" y="2103878"/>
              <a:ext cx="2159998" cy="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60073" y="3183878"/>
              <a:ext cx="2159998" cy="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40072" y="156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60073" y="210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9" name="Oval 23"/>
          <p:cNvSpPr/>
          <p:nvPr/>
        </p:nvSpPr>
        <p:spPr>
          <a:xfrm rot="16200000">
            <a:off x="4400689" y="1131589"/>
            <a:ext cx="342862" cy="342862"/>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91440 w 914400"/>
              <a:gd name="connsiteY4" fmla="*/ 54864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0" fmla="*/ 0 w 936121"/>
              <a:gd name="connsiteY0" fmla="*/ 457200 h 914400"/>
              <a:gd name="connsiteX1" fmla="*/ 457200 w 936121"/>
              <a:gd name="connsiteY1" fmla="*/ 0 h 914400"/>
              <a:gd name="connsiteX2" fmla="*/ 914400 w 936121"/>
              <a:gd name="connsiteY2" fmla="*/ 457200 h 914400"/>
              <a:gd name="connsiteX3" fmla="*/ 821088 w 936121"/>
              <a:gd name="connsiteY3" fmla="*/ 739031 h 914400"/>
              <a:gd name="connsiteX4" fmla="*/ 457200 w 936121"/>
              <a:gd name="connsiteY4" fmla="*/ 914400 h 914400"/>
              <a:gd name="connsiteX0" fmla="*/ 0 w 918829"/>
              <a:gd name="connsiteY0" fmla="*/ 472134 h 929334"/>
              <a:gd name="connsiteX1" fmla="*/ 457200 w 918829"/>
              <a:gd name="connsiteY1" fmla="*/ 14934 h 929334"/>
              <a:gd name="connsiteX2" fmla="*/ 716586 w 918829"/>
              <a:gd name="connsiteY2" fmla="*/ 143966 h 929334"/>
              <a:gd name="connsiteX3" fmla="*/ 914400 w 918829"/>
              <a:gd name="connsiteY3" fmla="*/ 472134 h 929334"/>
              <a:gd name="connsiteX4" fmla="*/ 821088 w 918829"/>
              <a:gd name="connsiteY4" fmla="*/ 753965 h 929334"/>
              <a:gd name="connsiteX5" fmla="*/ 457200 w 918829"/>
              <a:gd name="connsiteY5" fmla="*/ 929334 h 929334"/>
              <a:gd name="connsiteX0" fmla="*/ 0 w 918829"/>
              <a:gd name="connsiteY0" fmla="*/ 328168 h 785368"/>
              <a:gd name="connsiteX1" fmla="*/ 716586 w 918829"/>
              <a:gd name="connsiteY1" fmla="*/ 0 h 785368"/>
              <a:gd name="connsiteX2" fmla="*/ 914400 w 918829"/>
              <a:gd name="connsiteY2" fmla="*/ 328168 h 785368"/>
              <a:gd name="connsiteX3" fmla="*/ 821088 w 918829"/>
              <a:gd name="connsiteY3" fmla="*/ 609999 h 785368"/>
              <a:gd name="connsiteX4" fmla="*/ 457200 w 918829"/>
              <a:gd name="connsiteY4" fmla="*/ 785368 h 785368"/>
              <a:gd name="connsiteX0" fmla="*/ 0 w 918829"/>
              <a:gd name="connsiteY0" fmla="*/ 334786 h 791986"/>
              <a:gd name="connsiteX1" fmla="*/ 379095 w 918829"/>
              <a:gd name="connsiteY1" fmla="*/ 131721 h 791986"/>
              <a:gd name="connsiteX2" fmla="*/ 716586 w 918829"/>
              <a:gd name="connsiteY2" fmla="*/ 6618 h 791986"/>
              <a:gd name="connsiteX3" fmla="*/ 914400 w 918829"/>
              <a:gd name="connsiteY3" fmla="*/ 334786 h 791986"/>
              <a:gd name="connsiteX4" fmla="*/ 821088 w 918829"/>
              <a:gd name="connsiteY4" fmla="*/ 616617 h 791986"/>
              <a:gd name="connsiteX5" fmla="*/ 457200 w 918829"/>
              <a:gd name="connsiteY5" fmla="*/ 791986 h 791986"/>
              <a:gd name="connsiteX0" fmla="*/ 0 w 918829"/>
              <a:gd name="connsiteY0" fmla="*/ 368188 h 825388"/>
              <a:gd name="connsiteX1" fmla="*/ 263078 w 918829"/>
              <a:gd name="connsiteY1" fmla="*/ 29775 h 825388"/>
              <a:gd name="connsiteX2" fmla="*/ 716586 w 918829"/>
              <a:gd name="connsiteY2" fmla="*/ 40020 h 825388"/>
              <a:gd name="connsiteX3" fmla="*/ 914400 w 918829"/>
              <a:gd name="connsiteY3" fmla="*/ 368188 h 825388"/>
              <a:gd name="connsiteX4" fmla="*/ 821088 w 918829"/>
              <a:gd name="connsiteY4" fmla="*/ 650019 h 825388"/>
              <a:gd name="connsiteX5" fmla="*/ 457200 w 918829"/>
              <a:gd name="connsiteY5" fmla="*/ 825388 h 825388"/>
              <a:gd name="connsiteX0" fmla="*/ 33584 w 698940"/>
              <a:gd name="connsiteY0" fmla="*/ 705956 h 825388"/>
              <a:gd name="connsiteX1" fmla="*/ 43189 w 698940"/>
              <a:gd name="connsiteY1" fmla="*/ 29775 h 825388"/>
              <a:gd name="connsiteX2" fmla="*/ 496697 w 698940"/>
              <a:gd name="connsiteY2" fmla="*/ 40020 h 825388"/>
              <a:gd name="connsiteX3" fmla="*/ 694511 w 698940"/>
              <a:gd name="connsiteY3" fmla="*/ 368188 h 825388"/>
              <a:gd name="connsiteX4" fmla="*/ 601199 w 698940"/>
              <a:gd name="connsiteY4" fmla="*/ 650019 h 825388"/>
              <a:gd name="connsiteX5" fmla="*/ 237311 w 698940"/>
              <a:gd name="connsiteY5" fmla="*/ 825388 h 825388"/>
              <a:gd name="connsiteX0" fmla="*/ 77061 w 742417"/>
              <a:gd name="connsiteY0" fmla="*/ 705956 h 825388"/>
              <a:gd name="connsiteX1" fmla="*/ 86666 w 742417"/>
              <a:gd name="connsiteY1" fmla="*/ 29775 h 825388"/>
              <a:gd name="connsiteX2" fmla="*/ 540174 w 742417"/>
              <a:gd name="connsiteY2" fmla="*/ 40020 h 825388"/>
              <a:gd name="connsiteX3" fmla="*/ 737988 w 742417"/>
              <a:gd name="connsiteY3" fmla="*/ 368188 h 825388"/>
              <a:gd name="connsiteX4" fmla="*/ 644676 w 742417"/>
              <a:gd name="connsiteY4" fmla="*/ 650019 h 825388"/>
              <a:gd name="connsiteX5" fmla="*/ 280788 w 742417"/>
              <a:gd name="connsiteY5" fmla="*/ 825388 h 825388"/>
              <a:gd name="connsiteX0" fmla="*/ 77061 w 742417"/>
              <a:gd name="connsiteY0" fmla="*/ 705956 h 764850"/>
              <a:gd name="connsiteX1" fmla="*/ 86666 w 742417"/>
              <a:gd name="connsiteY1" fmla="*/ 29775 h 764850"/>
              <a:gd name="connsiteX2" fmla="*/ 540174 w 742417"/>
              <a:gd name="connsiteY2" fmla="*/ 40020 h 764850"/>
              <a:gd name="connsiteX3" fmla="*/ 737988 w 742417"/>
              <a:gd name="connsiteY3" fmla="*/ 368188 h 764850"/>
              <a:gd name="connsiteX4" fmla="*/ 644676 w 742417"/>
              <a:gd name="connsiteY4" fmla="*/ 650019 h 764850"/>
              <a:gd name="connsiteX5" fmla="*/ 209088 w 742417"/>
              <a:gd name="connsiteY5" fmla="*/ 764850 h 764850"/>
              <a:gd name="connsiteX0" fmla="*/ 77061 w 742417"/>
              <a:gd name="connsiteY0" fmla="*/ 705956 h 789455"/>
              <a:gd name="connsiteX1" fmla="*/ 86666 w 742417"/>
              <a:gd name="connsiteY1" fmla="*/ 29775 h 789455"/>
              <a:gd name="connsiteX2" fmla="*/ 540174 w 742417"/>
              <a:gd name="connsiteY2" fmla="*/ 40020 h 789455"/>
              <a:gd name="connsiteX3" fmla="*/ 737988 w 742417"/>
              <a:gd name="connsiteY3" fmla="*/ 368188 h 789455"/>
              <a:gd name="connsiteX4" fmla="*/ 644676 w 742417"/>
              <a:gd name="connsiteY4" fmla="*/ 650019 h 789455"/>
              <a:gd name="connsiteX5" fmla="*/ 209088 w 742417"/>
              <a:gd name="connsiteY5" fmla="*/ 764850 h 789455"/>
              <a:gd name="connsiteX0" fmla="*/ 77061 w 742417"/>
              <a:gd name="connsiteY0" fmla="*/ 705956 h 766681"/>
              <a:gd name="connsiteX1" fmla="*/ 86666 w 742417"/>
              <a:gd name="connsiteY1" fmla="*/ 29775 h 766681"/>
              <a:gd name="connsiteX2" fmla="*/ 540174 w 742417"/>
              <a:gd name="connsiteY2" fmla="*/ 40020 h 766681"/>
              <a:gd name="connsiteX3" fmla="*/ 737988 w 742417"/>
              <a:gd name="connsiteY3" fmla="*/ 368188 h 766681"/>
              <a:gd name="connsiteX4" fmla="*/ 644676 w 742417"/>
              <a:gd name="connsiteY4" fmla="*/ 650019 h 766681"/>
              <a:gd name="connsiteX5" fmla="*/ 209088 w 742417"/>
              <a:gd name="connsiteY5" fmla="*/ 764850 h 766681"/>
              <a:gd name="connsiteX0" fmla="*/ 77061 w 739387"/>
              <a:gd name="connsiteY0" fmla="*/ 705956 h 766681"/>
              <a:gd name="connsiteX1" fmla="*/ 86666 w 739387"/>
              <a:gd name="connsiteY1" fmla="*/ 29775 h 766681"/>
              <a:gd name="connsiteX2" fmla="*/ 540174 w 739387"/>
              <a:gd name="connsiteY2" fmla="*/ 40020 h 766681"/>
              <a:gd name="connsiteX3" fmla="*/ 734691 w 739387"/>
              <a:gd name="connsiteY3" fmla="*/ 317061 h 766681"/>
              <a:gd name="connsiteX4" fmla="*/ 644676 w 739387"/>
              <a:gd name="connsiteY4" fmla="*/ 650019 h 766681"/>
              <a:gd name="connsiteX5" fmla="*/ 209088 w 739387"/>
              <a:gd name="connsiteY5" fmla="*/ 764850 h 766681"/>
              <a:gd name="connsiteX0" fmla="*/ 77061 w 664706"/>
              <a:gd name="connsiteY0" fmla="*/ 730795 h 791520"/>
              <a:gd name="connsiteX1" fmla="*/ 86666 w 664706"/>
              <a:gd name="connsiteY1" fmla="*/ 54614 h 791520"/>
              <a:gd name="connsiteX2" fmla="*/ 540174 w 664706"/>
              <a:gd name="connsiteY2" fmla="*/ 64859 h 791520"/>
              <a:gd name="connsiteX3" fmla="*/ 644676 w 664706"/>
              <a:gd name="connsiteY3" fmla="*/ 674858 h 791520"/>
              <a:gd name="connsiteX4" fmla="*/ 209088 w 664706"/>
              <a:gd name="connsiteY4" fmla="*/ 789689 h 791520"/>
              <a:gd name="connsiteX0" fmla="*/ 77061 w 660010"/>
              <a:gd name="connsiteY0" fmla="*/ 730795 h 791520"/>
              <a:gd name="connsiteX1" fmla="*/ 86666 w 660010"/>
              <a:gd name="connsiteY1" fmla="*/ 54614 h 791520"/>
              <a:gd name="connsiteX2" fmla="*/ 540174 w 660010"/>
              <a:gd name="connsiteY2" fmla="*/ 64859 h 791520"/>
              <a:gd name="connsiteX3" fmla="*/ 644676 w 660010"/>
              <a:gd name="connsiteY3" fmla="*/ 674858 h 791520"/>
              <a:gd name="connsiteX4" fmla="*/ 209088 w 660010"/>
              <a:gd name="connsiteY4" fmla="*/ 789689 h 791520"/>
              <a:gd name="connsiteX0" fmla="*/ 77061 w 660009"/>
              <a:gd name="connsiteY0" fmla="*/ 730795 h 799036"/>
              <a:gd name="connsiteX1" fmla="*/ 86666 w 660009"/>
              <a:gd name="connsiteY1" fmla="*/ 54614 h 799036"/>
              <a:gd name="connsiteX2" fmla="*/ 540174 w 660009"/>
              <a:gd name="connsiteY2" fmla="*/ 64859 h 799036"/>
              <a:gd name="connsiteX3" fmla="*/ 644676 w 660009"/>
              <a:gd name="connsiteY3" fmla="*/ 674858 h 799036"/>
              <a:gd name="connsiteX4" fmla="*/ 209088 w 660009"/>
              <a:gd name="connsiteY4" fmla="*/ 789689 h 799036"/>
              <a:gd name="connsiteX0" fmla="*/ 102415 w 641278"/>
              <a:gd name="connsiteY0" fmla="*/ 791797 h 799037"/>
              <a:gd name="connsiteX1" fmla="*/ 67935 w 641278"/>
              <a:gd name="connsiteY1" fmla="*/ 54614 h 799037"/>
              <a:gd name="connsiteX2" fmla="*/ 521443 w 641278"/>
              <a:gd name="connsiteY2" fmla="*/ 64859 h 799037"/>
              <a:gd name="connsiteX3" fmla="*/ 625945 w 641278"/>
              <a:gd name="connsiteY3" fmla="*/ 674858 h 799037"/>
              <a:gd name="connsiteX4" fmla="*/ 190357 w 641278"/>
              <a:gd name="connsiteY4" fmla="*/ 789689 h 799037"/>
              <a:gd name="connsiteX0" fmla="*/ 187394 w 726257"/>
              <a:gd name="connsiteY0" fmla="*/ 791797 h 799037"/>
              <a:gd name="connsiteX1" fmla="*/ 152914 w 726257"/>
              <a:gd name="connsiteY1" fmla="*/ 54614 h 799037"/>
              <a:gd name="connsiteX2" fmla="*/ 606422 w 726257"/>
              <a:gd name="connsiteY2" fmla="*/ 64859 h 799037"/>
              <a:gd name="connsiteX3" fmla="*/ 710924 w 726257"/>
              <a:gd name="connsiteY3" fmla="*/ 674858 h 799037"/>
              <a:gd name="connsiteX4" fmla="*/ 275336 w 726257"/>
              <a:gd name="connsiteY4" fmla="*/ 789689 h 799037"/>
              <a:gd name="connsiteX0" fmla="*/ 220731 w 759594"/>
              <a:gd name="connsiteY0" fmla="*/ 791797 h 799037"/>
              <a:gd name="connsiteX1" fmla="*/ 186251 w 759594"/>
              <a:gd name="connsiteY1" fmla="*/ 54614 h 799037"/>
              <a:gd name="connsiteX2" fmla="*/ 639759 w 759594"/>
              <a:gd name="connsiteY2" fmla="*/ 64859 h 799037"/>
              <a:gd name="connsiteX3" fmla="*/ 744261 w 759594"/>
              <a:gd name="connsiteY3" fmla="*/ 674858 h 799037"/>
              <a:gd name="connsiteX4" fmla="*/ 308673 w 759594"/>
              <a:gd name="connsiteY4" fmla="*/ 789689 h 799037"/>
              <a:gd name="connsiteX0" fmla="*/ 264469 w 803332"/>
              <a:gd name="connsiteY0" fmla="*/ 780860 h 788100"/>
              <a:gd name="connsiteX1" fmla="*/ 147611 w 803332"/>
              <a:gd name="connsiteY1" fmla="*/ 72685 h 788100"/>
              <a:gd name="connsiteX2" fmla="*/ 683497 w 803332"/>
              <a:gd name="connsiteY2" fmla="*/ 53922 h 788100"/>
              <a:gd name="connsiteX3" fmla="*/ 787999 w 803332"/>
              <a:gd name="connsiteY3" fmla="*/ 663921 h 788100"/>
              <a:gd name="connsiteX4" fmla="*/ 352411 w 803332"/>
              <a:gd name="connsiteY4" fmla="*/ 778752 h 788100"/>
              <a:gd name="connsiteX0" fmla="*/ 215726 w 754589"/>
              <a:gd name="connsiteY0" fmla="*/ 780860 h 788100"/>
              <a:gd name="connsiteX1" fmla="*/ 98868 w 754589"/>
              <a:gd name="connsiteY1" fmla="*/ 72685 h 788100"/>
              <a:gd name="connsiteX2" fmla="*/ 634754 w 754589"/>
              <a:gd name="connsiteY2" fmla="*/ 53922 h 788100"/>
              <a:gd name="connsiteX3" fmla="*/ 739256 w 754589"/>
              <a:gd name="connsiteY3" fmla="*/ 663921 h 788100"/>
              <a:gd name="connsiteX4" fmla="*/ 303668 w 754589"/>
              <a:gd name="connsiteY4" fmla="*/ 778752 h 788100"/>
              <a:gd name="connsiteX0" fmla="*/ 179753 w 718616"/>
              <a:gd name="connsiteY0" fmla="*/ 786185 h 793425"/>
              <a:gd name="connsiteX1" fmla="*/ 145506 w 718616"/>
              <a:gd name="connsiteY1" fmla="*/ 62810 h 793425"/>
              <a:gd name="connsiteX2" fmla="*/ 598781 w 718616"/>
              <a:gd name="connsiteY2" fmla="*/ 59247 h 793425"/>
              <a:gd name="connsiteX3" fmla="*/ 703283 w 718616"/>
              <a:gd name="connsiteY3" fmla="*/ 669246 h 793425"/>
              <a:gd name="connsiteX4" fmla="*/ 267695 w 718616"/>
              <a:gd name="connsiteY4" fmla="*/ 784077 h 793425"/>
              <a:gd name="connsiteX0" fmla="*/ 179753 w 718616"/>
              <a:gd name="connsiteY0" fmla="*/ 799749 h 806989"/>
              <a:gd name="connsiteX1" fmla="*/ 145506 w 718616"/>
              <a:gd name="connsiteY1" fmla="*/ 76374 h 806989"/>
              <a:gd name="connsiteX2" fmla="*/ 598781 w 718616"/>
              <a:gd name="connsiteY2" fmla="*/ 72811 h 806989"/>
              <a:gd name="connsiteX3" fmla="*/ 703283 w 718616"/>
              <a:gd name="connsiteY3" fmla="*/ 682810 h 806989"/>
              <a:gd name="connsiteX4" fmla="*/ 267695 w 718616"/>
              <a:gd name="connsiteY4" fmla="*/ 797641 h 806989"/>
              <a:gd name="connsiteX0" fmla="*/ 189599 w 728462"/>
              <a:gd name="connsiteY0" fmla="*/ 781062 h 788302"/>
              <a:gd name="connsiteX1" fmla="*/ 130167 w 728462"/>
              <a:gd name="connsiteY1" fmla="*/ 106044 h 788302"/>
              <a:gd name="connsiteX2" fmla="*/ 608627 w 728462"/>
              <a:gd name="connsiteY2" fmla="*/ 54124 h 788302"/>
              <a:gd name="connsiteX3" fmla="*/ 713129 w 728462"/>
              <a:gd name="connsiteY3" fmla="*/ 664123 h 788302"/>
              <a:gd name="connsiteX4" fmla="*/ 277541 w 728462"/>
              <a:gd name="connsiteY4" fmla="*/ 778954 h 788302"/>
              <a:gd name="connsiteX0" fmla="*/ 189599 w 729011"/>
              <a:gd name="connsiteY0" fmla="*/ 763673 h 770913"/>
              <a:gd name="connsiteX1" fmla="*/ 130167 w 729011"/>
              <a:gd name="connsiteY1" fmla="*/ 88655 h 770913"/>
              <a:gd name="connsiteX2" fmla="*/ 612327 w 729011"/>
              <a:gd name="connsiteY2" fmla="*/ 63483 h 770913"/>
              <a:gd name="connsiteX3" fmla="*/ 713129 w 729011"/>
              <a:gd name="connsiteY3" fmla="*/ 646734 h 770913"/>
              <a:gd name="connsiteX4" fmla="*/ 277541 w 729011"/>
              <a:gd name="connsiteY4" fmla="*/ 761565 h 770913"/>
              <a:gd name="connsiteX0" fmla="*/ 190499 w 729911"/>
              <a:gd name="connsiteY0" fmla="*/ 763673 h 770913"/>
              <a:gd name="connsiteX1" fmla="*/ 131067 w 729911"/>
              <a:gd name="connsiteY1" fmla="*/ 88655 h 770913"/>
              <a:gd name="connsiteX2" fmla="*/ 613227 w 729911"/>
              <a:gd name="connsiteY2" fmla="*/ 63483 h 770913"/>
              <a:gd name="connsiteX3" fmla="*/ 714029 w 729911"/>
              <a:gd name="connsiteY3" fmla="*/ 646734 h 770913"/>
              <a:gd name="connsiteX4" fmla="*/ 278441 w 729911"/>
              <a:gd name="connsiteY4" fmla="*/ 761565 h 770913"/>
              <a:gd name="connsiteX0" fmla="*/ 176122 w 715534"/>
              <a:gd name="connsiteY0" fmla="*/ 763673 h 770913"/>
              <a:gd name="connsiteX1" fmla="*/ 116690 w 715534"/>
              <a:gd name="connsiteY1" fmla="*/ 88655 h 770913"/>
              <a:gd name="connsiteX2" fmla="*/ 598850 w 715534"/>
              <a:gd name="connsiteY2" fmla="*/ 63483 h 770913"/>
              <a:gd name="connsiteX3" fmla="*/ 699652 w 715534"/>
              <a:gd name="connsiteY3" fmla="*/ 646734 h 770913"/>
              <a:gd name="connsiteX4" fmla="*/ 264064 w 715534"/>
              <a:gd name="connsiteY4" fmla="*/ 761565 h 770913"/>
              <a:gd name="connsiteX0" fmla="*/ 181524 w 720936"/>
              <a:gd name="connsiteY0" fmla="*/ 763673 h 770913"/>
              <a:gd name="connsiteX1" fmla="*/ 122092 w 720936"/>
              <a:gd name="connsiteY1" fmla="*/ 88655 h 770913"/>
              <a:gd name="connsiteX2" fmla="*/ 604252 w 720936"/>
              <a:gd name="connsiteY2" fmla="*/ 63483 h 770913"/>
              <a:gd name="connsiteX3" fmla="*/ 705054 w 720936"/>
              <a:gd name="connsiteY3" fmla="*/ 646734 h 770913"/>
              <a:gd name="connsiteX4" fmla="*/ 269466 w 720936"/>
              <a:gd name="connsiteY4" fmla="*/ 761565 h 770913"/>
              <a:gd name="connsiteX0" fmla="*/ 182361 w 721773"/>
              <a:gd name="connsiteY0" fmla="*/ 763673 h 770913"/>
              <a:gd name="connsiteX1" fmla="*/ 1148 w 721773"/>
              <a:gd name="connsiteY1" fmla="*/ 538240 h 770913"/>
              <a:gd name="connsiteX2" fmla="*/ 122929 w 721773"/>
              <a:gd name="connsiteY2" fmla="*/ 88655 h 770913"/>
              <a:gd name="connsiteX3" fmla="*/ 605089 w 721773"/>
              <a:gd name="connsiteY3" fmla="*/ 63483 h 770913"/>
              <a:gd name="connsiteX4" fmla="*/ 705891 w 721773"/>
              <a:gd name="connsiteY4" fmla="*/ 646734 h 770913"/>
              <a:gd name="connsiteX5" fmla="*/ 270303 w 721773"/>
              <a:gd name="connsiteY5" fmla="*/ 761565 h 770913"/>
              <a:gd name="connsiteX0" fmla="*/ 179853 w 719265"/>
              <a:gd name="connsiteY0" fmla="*/ 763673 h 770913"/>
              <a:gd name="connsiteX1" fmla="*/ 1195 w 719265"/>
              <a:gd name="connsiteY1" fmla="*/ 690120 h 770913"/>
              <a:gd name="connsiteX2" fmla="*/ 120421 w 719265"/>
              <a:gd name="connsiteY2" fmla="*/ 88655 h 770913"/>
              <a:gd name="connsiteX3" fmla="*/ 602581 w 719265"/>
              <a:gd name="connsiteY3" fmla="*/ 63483 h 770913"/>
              <a:gd name="connsiteX4" fmla="*/ 703383 w 719265"/>
              <a:gd name="connsiteY4" fmla="*/ 646734 h 770913"/>
              <a:gd name="connsiteX5" fmla="*/ 267795 w 719265"/>
              <a:gd name="connsiteY5" fmla="*/ 761565 h 770913"/>
              <a:gd name="connsiteX0" fmla="*/ 166656 w 706068"/>
              <a:gd name="connsiteY0" fmla="*/ 763673 h 770913"/>
              <a:gd name="connsiteX1" fmla="*/ 1511 w 706068"/>
              <a:gd name="connsiteY1" fmla="*/ 624088 h 770913"/>
              <a:gd name="connsiteX2" fmla="*/ 107224 w 706068"/>
              <a:gd name="connsiteY2" fmla="*/ 88655 h 770913"/>
              <a:gd name="connsiteX3" fmla="*/ 589384 w 706068"/>
              <a:gd name="connsiteY3" fmla="*/ 63483 h 770913"/>
              <a:gd name="connsiteX4" fmla="*/ 690186 w 706068"/>
              <a:gd name="connsiteY4" fmla="*/ 646734 h 770913"/>
              <a:gd name="connsiteX5" fmla="*/ 254598 w 706068"/>
              <a:gd name="connsiteY5" fmla="*/ 761565 h 770913"/>
              <a:gd name="connsiteX0" fmla="*/ 166655 w 706067"/>
              <a:gd name="connsiteY0" fmla="*/ 763673 h 770913"/>
              <a:gd name="connsiteX1" fmla="*/ 1510 w 706067"/>
              <a:gd name="connsiteY1" fmla="*/ 624088 h 770913"/>
              <a:gd name="connsiteX2" fmla="*/ 107223 w 706067"/>
              <a:gd name="connsiteY2" fmla="*/ 88655 h 770913"/>
              <a:gd name="connsiteX3" fmla="*/ 589383 w 706067"/>
              <a:gd name="connsiteY3" fmla="*/ 63483 h 770913"/>
              <a:gd name="connsiteX4" fmla="*/ 690185 w 706067"/>
              <a:gd name="connsiteY4" fmla="*/ 646734 h 770913"/>
              <a:gd name="connsiteX5" fmla="*/ 254597 w 706067"/>
              <a:gd name="connsiteY5" fmla="*/ 761565 h 770913"/>
              <a:gd name="connsiteX0" fmla="*/ 179176 w 718588"/>
              <a:gd name="connsiteY0" fmla="*/ 763673 h 770913"/>
              <a:gd name="connsiteX1" fmla="*/ 14031 w 718588"/>
              <a:gd name="connsiteY1" fmla="*/ 624088 h 770913"/>
              <a:gd name="connsiteX2" fmla="*/ 119744 w 718588"/>
              <a:gd name="connsiteY2" fmla="*/ 88655 h 770913"/>
              <a:gd name="connsiteX3" fmla="*/ 601904 w 718588"/>
              <a:gd name="connsiteY3" fmla="*/ 63483 h 770913"/>
              <a:gd name="connsiteX4" fmla="*/ 702706 w 718588"/>
              <a:gd name="connsiteY4" fmla="*/ 646734 h 770913"/>
              <a:gd name="connsiteX5" fmla="*/ 267118 w 718588"/>
              <a:gd name="connsiteY5" fmla="*/ 761565 h 770913"/>
              <a:gd name="connsiteX0" fmla="*/ 186768 w 726180"/>
              <a:gd name="connsiteY0" fmla="*/ 763673 h 770913"/>
              <a:gd name="connsiteX1" fmla="*/ 21623 w 726180"/>
              <a:gd name="connsiteY1" fmla="*/ 624088 h 770913"/>
              <a:gd name="connsiteX2" fmla="*/ 127336 w 726180"/>
              <a:gd name="connsiteY2" fmla="*/ 88655 h 770913"/>
              <a:gd name="connsiteX3" fmla="*/ 609496 w 726180"/>
              <a:gd name="connsiteY3" fmla="*/ 63483 h 770913"/>
              <a:gd name="connsiteX4" fmla="*/ 710298 w 726180"/>
              <a:gd name="connsiteY4" fmla="*/ 646734 h 770913"/>
              <a:gd name="connsiteX5" fmla="*/ 274710 w 726180"/>
              <a:gd name="connsiteY5" fmla="*/ 761565 h 770913"/>
              <a:gd name="connsiteX0" fmla="*/ 200553 w 739965"/>
              <a:gd name="connsiteY0" fmla="*/ 773573 h 780813"/>
              <a:gd name="connsiteX1" fmla="*/ 35408 w 739965"/>
              <a:gd name="connsiteY1" fmla="*/ 633988 h 780813"/>
              <a:gd name="connsiteX2" fmla="*/ 96866 w 739965"/>
              <a:gd name="connsiteY2" fmla="*/ 75740 h 780813"/>
              <a:gd name="connsiteX3" fmla="*/ 623281 w 739965"/>
              <a:gd name="connsiteY3" fmla="*/ 73383 h 780813"/>
              <a:gd name="connsiteX4" fmla="*/ 724083 w 739965"/>
              <a:gd name="connsiteY4" fmla="*/ 656634 h 780813"/>
              <a:gd name="connsiteX5" fmla="*/ 288495 w 739965"/>
              <a:gd name="connsiteY5" fmla="*/ 771465 h 780813"/>
              <a:gd name="connsiteX0" fmla="*/ 193819 w 733231"/>
              <a:gd name="connsiteY0" fmla="*/ 773573 h 780813"/>
              <a:gd name="connsiteX1" fmla="*/ 28674 w 733231"/>
              <a:gd name="connsiteY1" fmla="*/ 633988 h 780813"/>
              <a:gd name="connsiteX2" fmla="*/ 90132 w 733231"/>
              <a:gd name="connsiteY2" fmla="*/ 75740 h 780813"/>
              <a:gd name="connsiteX3" fmla="*/ 616547 w 733231"/>
              <a:gd name="connsiteY3" fmla="*/ 73383 h 780813"/>
              <a:gd name="connsiteX4" fmla="*/ 717349 w 733231"/>
              <a:gd name="connsiteY4" fmla="*/ 656634 h 780813"/>
              <a:gd name="connsiteX5" fmla="*/ 281761 w 733231"/>
              <a:gd name="connsiteY5" fmla="*/ 771465 h 780813"/>
              <a:gd name="connsiteX0" fmla="*/ 196674 w 736086"/>
              <a:gd name="connsiteY0" fmla="*/ 773573 h 780813"/>
              <a:gd name="connsiteX1" fmla="*/ 31529 w 736086"/>
              <a:gd name="connsiteY1" fmla="*/ 633988 h 780813"/>
              <a:gd name="connsiteX2" fmla="*/ 92987 w 736086"/>
              <a:gd name="connsiteY2" fmla="*/ 75740 h 780813"/>
              <a:gd name="connsiteX3" fmla="*/ 619402 w 736086"/>
              <a:gd name="connsiteY3" fmla="*/ 73383 h 780813"/>
              <a:gd name="connsiteX4" fmla="*/ 720204 w 736086"/>
              <a:gd name="connsiteY4" fmla="*/ 656634 h 780813"/>
              <a:gd name="connsiteX5" fmla="*/ 284616 w 736086"/>
              <a:gd name="connsiteY5" fmla="*/ 771465 h 780813"/>
              <a:gd name="connsiteX0" fmla="*/ 196674 w 736086"/>
              <a:gd name="connsiteY0" fmla="*/ 773573 h 780813"/>
              <a:gd name="connsiteX1" fmla="*/ 31529 w 736086"/>
              <a:gd name="connsiteY1" fmla="*/ 633988 h 780813"/>
              <a:gd name="connsiteX2" fmla="*/ 92987 w 736086"/>
              <a:gd name="connsiteY2" fmla="*/ 75740 h 780813"/>
              <a:gd name="connsiteX3" fmla="*/ 619402 w 736086"/>
              <a:gd name="connsiteY3" fmla="*/ 73383 h 780813"/>
              <a:gd name="connsiteX4" fmla="*/ 720204 w 736086"/>
              <a:gd name="connsiteY4" fmla="*/ 656634 h 780813"/>
              <a:gd name="connsiteX5" fmla="*/ 284616 w 736086"/>
              <a:gd name="connsiteY5" fmla="*/ 771465 h 780813"/>
              <a:gd name="connsiteX0" fmla="*/ 196674 w 721863"/>
              <a:gd name="connsiteY0" fmla="*/ 773573 h 780813"/>
              <a:gd name="connsiteX1" fmla="*/ 31529 w 721863"/>
              <a:gd name="connsiteY1" fmla="*/ 633988 h 780813"/>
              <a:gd name="connsiteX2" fmla="*/ 92987 w 721863"/>
              <a:gd name="connsiteY2" fmla="*/ 75740 h 780813"/>
              <a:gd name="connsiteX3" fmla="*/ 619402 w 721863"/>
              <a:gd name="connsiteY3" fmla="*/ 73383 h 780813"/>
              <a:gd name="connsiteX4" fmla="*/ 720204 w 721863"/>
              <a:gd name="connsiteY4" fmla="*/ 656634 h 780813"/>
              <a:gd name="connsiteX5" fmla="*/ 284616 w 721863"/>
              <a:gd name="connsiteY5" fmla="*/ 771465 h 78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863" h="780813">
                <a:moveTo>
                  <a:pt x="196674" y="773573"/>
                </a:moveTo>
                <a:cubicBezTo>
                  <a:pt x="190749" y="770527"/>
                  <a:pt x="51837" y="785312"/>
                  <a:pt x="31529" y="633988"/>
                </a:cubicBezTo>
                <a:cubicBezTo>
                  <a:pt x="-14443" y="309237"/>
                  <a:pt x="-22512" y="170990"/>
                  <a:pt x="92987" y="75740"/>
                </a:cubicBezTo>
                <a:cubicBezTo>
                  <a:pt x="208486" y="-19510"/>
                  <a:pt x="526400" y="-29991"/>
                  <a:pt x="619402" y="73383"/>
                </a:cubicBezTo>
                <a:cubicBezTo>
                  <a:pt x="712404" y="176757"/>
                  <a:pt x="727706" y="505221"/>
                  <a:pt x="720204" y="656634"/>
                </a:cubicBezTo>
                <a:cubicBezTo>
                  <a:pt x="712702" y="808047"/>
                  <a:pt x="436145" y="783767"/>
                  <a:pt x="284616" y="771465"/>
                </a:cubicBezTo>
              </a:path>
            </a:pathLst>
          </a:custGeom>
          <a:noFill/>
          <a:ln w="28575">
            <a:solidFill>
              <a:schemeClr val="accent5"/>
            </a:solidFill>
            <a:headEnd type="none" w="med" len="med"/>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3" name="Group 92"/>
          <p:cNvGrpSpPr/>
          <p:nvPr/>
        </p:nvGrpSpPr>
        <p:grpSpPr>
          <a:xfrm>
            <a:off x="6029338" y="2031899"/>
            <a:ext cx="342862" cy="342862"/>
            <a:chOff x="3419872" y="1128517"/>
            <a:chExt cx="900000" cy="900000"/>
          </a:xfrm>
        </p:grpSpPr>
        <p:sp>
          <p:nvSpPr>
            <p:cNvPr id="94" name="Rectangle 29"/>
            <p:cNvSpPr/>
            <p:nvPr/>
          </p:nvSpPr>
          <p:spPr>
            <a:xfrm>
              <a:off x="3419872" y="1128517"/>
              <a:ext cx="900000" cy="900000"/>
            </a:xfrm>
            <a:custGeom>
              <a:avLst/>
              <a:gdLst>
                <a:gd name="connsiteX0" fmla="*/ 0 w 900000"/>
                <a:gd name="connsiteY0" fmla="*/ 0 h 900000"/>
                <a:gd name="connsiteX1" fmla="*/ 900000 w 900000"/>
                <a:gd name="connsiteY1" fmla="*/ 0 h 900000"/>
                <a:gd name="connsiteX2" fmla="*/ 900000 w 900000"/>
                <a:gd name="connsiteY2" fmla="*/ 900000 h 900000"/>
                <a:gd name="connsiteX3" fmla="*/ 0 w 900000"/>
                <a:gd name="connsiteY3" fmla="*/ 900000 h 900000"/>
                <a:gd name="connsiteX4" fmla="*/ 0 w 900000"/>
                <a:gd name="connsiteY4" fmla="*/ 0 h 900000"/>
                <a:gd name="connsiteX0" fmla="*/ 900000 w 991440"/>
                <a:gd name="connsiteY0" fmla="*/ 0 h 900000"/>
                <a:gd name="connsiteX1" fmla="*/ 900000 w 991440"/>
                <a:gd name="connsiteY1" fmla="*/ 900000 h 900000"/>
                <a:gd name="connsiteX2" fmla="*/ 0 w 991440"/>
                <a:gd name="connsiteY2" fmla="*/ 900000 h 900000"/>
                <a:gd name="connsiteX3" fmla="*/ 0 w 991440"/>
                <a:gd name="connsiteY3" fmla="*/ 0 h 900000"/>
                <a:gd name="connsiteX4" fmla="*/ 991440 w 991440"/>
                <a:gd name="connsiteY4" fmla="*/ 91440 h 900000"/>
                <a:gd name="connsiteX0" fmla="*/ 900000 w 991440"/>
                <a:gd name="connsiteY0" fmla="*/ 900000 h 900000"/>
                <a:gd name="connsiteX1" fmla="*/ 0 w 991440"/>
                <a:gd name="connsiteY1" fmla="*/ 900000 h 900000"/>
                <a:gd name="connsiteX2" fmla="*/ 0 w 991440"/>
                <a:gd name="connsiteY2" fmla="*/ 0 h 900000"/>
                <a:gd name="connsiteX3" fmla="*/ 991440 w 991440"/>
                <a:gd name="connsiteY3" fmla="*/ 91440 h 900000"/>
                <a:gd name="connsiteX0" fmla="*/ 900000 w 900000"/>
                <a:gd name="connsiteY0" fmla="*/ 900000 h 900000"/>
                <a:gd name="connsiteX1" fmla="*/ 0 w 900000"/>
                <a:gd name="connsiteY1" fmla="*/ 900000 h 900000"/>
                <a:gd name="connsiteX2" fmla="*/ 0 w 900000"/>
                <a:gd name="connsiteY2" fmla="*/ 0 h 900000"/>
              </a:gdLst>
              <a:ahLst/>
              <a:cxnLst>
                <a:cxn ang="0">
                  <a:pos x="connsiteX0" y="connsiteY0"/>
                </a:cxn>
                <a:cxn ang="0">
                  <a:pos x="connsiteX1" y="connsiteY1"/>
                </a:cxn>
                <a:cxn ang="0">
                  <a:pos x="connsiteX2" y="connsiteY2"/>
                </a:cxn>
              </a:cxnLst>
              <a:rect l="l" t="t" r="r" b="b"/>
              <a:pathLst>
                <a:path w="900000" h="900000">
                  <a:moveTo>
                    <a:pt x="900000" y="900000"/>
                  </a:moveTo>
                  <a:lnTo>
                    <a:pt x="0" y="900000"/>
                  </a:lnTo>
                  <a:lnTo>
                    <a:pt x="0" y="0"/>
                  </a:lnTo>
                </a:path>
              </a:pathLst>
            </a:custGeom>
            <a:noFill/>
            <a:ln>
              <a:solidFill>
                <a:schemeClr val="accent4"/>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3588622" y="1297267"/>
              <a:ext cx="562500" cy="562500"/>
            </a:xfrm>
            <a:custGeom>
              <a:avLst/>
              <a:gdLst>
                <a:gd name="connsiteX0" fmla="*/ 0 w 645319"/>
                <a:gd name="connsiteY0" fmla="*/ 764573 h 764573"/>
                <a:gd name="connsiteX1" fmla="*/ 33337 w 645319"/>
                <a:gd name="connsiteY1" fmla="*/ 350236 h 764573"/>
                <a:gd name="connsiteX2" fmla="*/ 164306 w 645319"/>
                <a:gd name="connsiteY2" fmla="*/ 566930 h 764573"/>
                <a:gd name="connsiteX3" fmla="*/ 235744 w 645319"/>
                <a:gd name="connsiteY3" fmla="*/ 216886 h 764573"/>
                <a:gd name="connsiteX4" fmla="*/ 378619 w 645319"/>
                <a:gd name="connsiteY4" fmla="*/ 762192 h 764573"/>
                <a:gd name="connsiteX5" fmla="*/ 402431 w 645319"/>
                <a:gd name="connsiteY5" fmla="*/ 9717 h 764573"/>
                <a:gd name="connsiteX6" fmla="*/ 533400 w 645319"/>
                <a:gd name="connsiteY6" fmla="*/ 316898 h 764573"/>
                <a:gd name="connsiteX7" fmla="*/ 645319 w 645319"/>
                <a:gd name="connsiteY7" fmla="*/ 47817 h 7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9" h="764573">
                  <a:moveTo>
                    <a:pt x="0" y="764573"/>
                  </a:moveTo>
                  <a:cubicBezTo>
                    <a:pt x="2976" y="573874"/>
                    <a:pt x="5953" y="383176"/>
                    <a:pt x="33337" y="350236"/>
                  </a:cubicBezTo>
                  <a:cubicBezTo>
                    <a:pt x="60721" y="317295"/>
                    <a:pt x="130572" y="589155"/>
                    <a:pt x="164306" y="566930"/>
                  </a:cubicBezTo>
                  <a:cubicBezTo>
                    <a:pt x="198041" y="544705"/>
                    <a:pt x="200025" y="184342"/>
                    <a:pt x="235744" y="216886"/>
                  </a:cubicBezTo>
                  <a:cubicBezTo>
                    <a:pt x="271463" y="249430"/>
                    <a:pt x="350838" y="796720"/>
                    <a:pt x="378619" y="762192"/>
                  </a:cubicBezTo>
                  <a:cubicBezTo>
                    <a:pt x="406400" y="727664"/>
                    <a:pt x="376634" y="83933"/>
                    <a:pt x="402431" y="9717"/>
                  </a:cubicBezTo>
                  <a:cubicBezTo>
                    <a:pt x="428228" y="-64499"/>
                    <a:pt x="492919" y="310548"/>
                    <a:pt x="533400" y="316898"/>
                  </a:cubicBezTo>
                  <a:cubicBezTo>
                    <a:pt x="573881" y="323248"/>
                    <a:pt x="609600" y="185532"/>
                    <a:pt x="645319" y="47817"/>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p:cNvGrpSpPr/>
          <p:nvPr/>
        </p:nvGrpSpPr>
        <p:grpSpPr>
          <a:xfrm>
            <a:off x="4384290" y="4209411"/>
            <a:ext cx="342862" cy="342864"/>
            <a:chOff x="2349672" y="3735551"/>
            <a:chExt cx="288000" cy="277156"/>
          </a:xfrm>
        </p:grpSpPr>
        <p:sp>
          <p:nvSpPr>
            <p:cNvPr id="99" name="Freeform 98"/>
            <p:cNvSpPr/>
            <p:nvPr/>
          </p:nvSpPr>
          <p:spPr>
            <a:xfrm>
              <a:off x="2349672" y="3735551"/>
              <a:ext cx="288000" cy="216000"/>
            </a:xfrm>
            <a:custGeom>
              <a:avLst/>
              <a:gdLst>
                <a:gd name="connsiteX0" fmla="*/ 0 w 153312"/>
                <a:gd name="connsiteY0" fmla="*/ 69168 h 188231"/>
                <a:gd name="connsiteX1" fmla="*/ 59531 w 153312"/>
                <a:gd name="connsiteY1" fmla="*/ 112 h 188231"/>
                <a:gd name="connsiteX2" fmla="*/ 152400 w 153312"/>
                <a:gd name="connsiteY2" fmla="*/ 54881 h 188231"/>
                <a:gd name="connsiteX3" fmla="*/ 104775 w 153312"/>
                <a:gd name="connsiteY3" fmla="*/ 126318 h 188231"/>
                <a:gd name="connsiteX4" fmla="*/ 69056 w 153312"/>
                <a:gd name="connsiteY4" fmla="*/ 150131 h 188231"/>
                <a:gd name="connsiteX5" fmla="*/ 66675 w 153312"/>
                <a:gd name="connsiteY5" fmla="*/ 188231 h 188231"/>
                <a:gd name="connsiteX0" fmla="*/ 0 w 203319"/>
                <a:gd name="connsiteY0" fmla="*/ 88638 h 188651"/>
                <a:gd name="connsiteX1" fmla="*/ 109538 w 203319"/>
                <a:gd name="connsiteY1" fmla="*/ 532 h 188651"/>
                <a:gd name="connsiteX2" fmla="*/ 202407 w 203319"/>
                <a:gd name="connsiteY2" fmla="*/ 55301 h 188651"/>
                <a:gd name="connsiteX3" fmla="*/ 154782 w 203319"/>
                <a:gd name="connsiteY3" fmla="*/ 126738 h 188651"/>
                <a:gd name="connsiteX4" fmla="*/ 119063 w 203319"/>
                <a:gd name="connsiteY4" fmla="*/ 150551 h 188651"/>
                <a:gd name="connsiteX5" fmla="*/ 116682 w 203319"/>
                <a:gd name="connsiteY5" fmla="*/ 188651 h 188651"/>
                <a:gd name="connsiteX0" fmla="*/ 0 w 203319"/>
                <a:gd name="connsiteY0" fmla="*/ 95718 h 195731"/>
                <a:gd name="connsiteX1" fmla="*/ 109538 w 203319"/>
                <a:gd name="connsiteY1" fmla="*/ 468 h 195731"/>
                <a:gd name="connsiteX2" fmla="*/ 202407 w 203319"/>
                <a:gd name="connsiteY2" fmla="*/ 62381 h 195731"/>
                <a:gd name="connsiteX3" fmla="*/ 154782 w 203319"/>
                <a:gd name="connsiteY3" fmla="*/ 133818 h 195731"/>
                <a:gd name="connsiteX4" fmla="*/ 119063 w 203319"/>
                <a:gd name="connsiteY4" fmla="*/ 157631 h 195731"/>
                <a:gd name="connsiteX5" fmla="*/ 116682 w 203319"/>
                <a:gd name="connsiteY5" fmla="*/ 195731 h 195731"/>
                <a:gd name="connsiteX0" fmla="*/ 0 w 139026"/>
                <a:gd name="connsiteY0" fmla="*/ 110419 h 196145"/>
                <a:gd name="connsiteX1" fmla="*/ 45245 w 139026"/>
                <a:gd name="connsiteY1" fmla="*/ 882 h 196145"/>
                <a:gd name="connsiteX2" fmla="*/ 138114 w 139026"/>
                <a:gd name="connsiteY2" fmla="*/ 62795 h 196145"/>
                <a:gd name="connsiteX3" fmla="*/ 90489 w 139026"/>
                <a:gd name="connsiteY3" fmla="*/ 134232 h 196145"/>
                <a:gd name="connsiteX4" fmla="*/ 54770 w 139026"/>
                <a:gd name="connsiteY4" fmla="*/ 158045 h 196145"/>
                <a:gd name="connsiteX5" fmla="*/ 52389 w 139026"/>
                <a:gd name="connsiteY5" fmla="*/ 196145 h 196145"/>
                <a:gd name="connsiteX0" fmla="*/ 64827 w 203853"/>
                <a:gd name="connsiteY0" fmla="*/ 109634 h 195360"/>
                <a:gd name="connsiteX1" fmla="*/ 535 w 203853"/>
                <a:gd name="connsiteY1" fmla="*/ 76297 h 195360"/>
                <a:gd name="connsiteX2" fmla="*/ 110072 w 203853"/>
                <a:gd name="connsiteY2" fmla="*/ 97 h 195360"/>
                <a:gd name="connsiteX3" fmla="*/ 202941 w 203853"/>
                <a:gd name="connsiteY3" fmla="*/ 62010 h 195360"/>
                <a:gd name="connsiteX4" fmla="*/ 155316 w 203853"/>
                <a:gd name="connsiteY4" fmla="*/ 133447 h 195360"/>
                <a:gd name="connsiteX5" fmla="*/ 119597 w 203853"/>
                <a:gd name="connsiteY5" fmla="*/ 157260 h 195360"/>
                <a:gd name="connsiteX6" fmla="*/ 117216 w 203853"/>
                <a:gd name="connsiteY6" fmla="*/ 195360 h 195360"/>
                <a:gd name="connsiteX0" fmla="*/ 64827 w 248690"/>
                <a:gd name="connsiteY0" fmla="*/ 109674 h 195400"/>
                <a:gd name="connsiteX1" fmla="*/ 535 w 248690"/>
                <a:gd name="connsiteY1" fmla="*/ 76337 h 195400"/>
                <a:gd name="connsiteX2" fmla="*/ 110072 w 248690"/>
                <a:gd name="connsiteY2" fmla="*/ 137 h 195400"/>
                <a:gd name="connsiteX3" fmla="*/ 248185 w 248690"/>
                <a:gd name="connsiteY3" fmla="*/ 59669 h 195400"/>
                <a:gd name="connsiteX4" fmla="*/ 155316 w 248690"/>
                <a:gd name="connsiteY4" fmla="*/ 133487 h 195400"/>
                <a:gd name="connsiteX5" fmla="*/ 119597 w 248690"/>
                <a:gd name="connsiteY5" fmla="*/ 157300 h 195400"/>
                <a:gd name="connsiteX6" fmla="*/ 117216 w 248690"/>
                <a:gd name="connsiteY6" fmla="*/ 195400 h 195400"/>
                <a:gd name="connsiteX0" fmla="*/ 64827 w 248202"/>
                <a:gd name="connsiteY0" fmla="*/ 109688 h 195414"/>
                <a:gd name="connsiteX1" fmla="*/ 535 w 248202"/>
                <a:gd name="connsiteY1" fmla="*/ 76351 h 195414"/>
                <a:gd name="connsiteX2" fmla="*/ 110072 w 248202"/>
                <a:gd name="connsiteY2" fmla="*/ 151 h 195414"/>
                <a:gd name="connsiteX3" fmla="*/ 248185 w 248202"/>
                <a:gd name="connsiteY3" fmla="*/ 59683 h 195414"/>
                <a:gd name="connsiteX4" fmla="*/ 119597 w 248202"/>
                <a:gd name="connsiteY4" fmla="*/ 157314 h 195414"/>
                <a:gd name="connsiteX5" fmla="*/ 117216 w 248202"/>
                <a:gd name="connsiteY5" fmla="*/ 195414 h 195414"/>
                <a:gd name="connsiteX0" fmla="*/ 64827 w 248831"/>
                <a:gd name="connsiteY0" fmla="*/ 109669 h 195395"/>
                <a:gd name="connsiteX1" fmla="*/ 535 w 248831"/>
                <a:gd name="connsiteY1" fmla="*/ 76332 h 195395"/>
                <a:gd name="connsiteX2" fmla="*/ 110072 w 248831"/>
                <a:gd name="connsiteY2" fmla="*/ 132 h 195395"/>
                <a:gd name="connsiteX3" fmla="*/ 248185 w 248831"/>
                <a:gd name="connsiteY3" fmla="*/ 59664 h 195395"/>
                <a:gd name="connsiteX4" fmla="*/ 160079 w 248831"/>
                <a:gd name="connsiteY4" fmla="*/ 121576 h 195395"/>
                <a:gd name="connsiteX5" fmla="*/ 117216 w 248831"/>
                <a:gd name="connsiteY5" fmla="*/ 195395 h 195395"/>
                <a:gd name="connsiteX0" fmla="*/ 64827 w 249458"/>
                <a:gd name="connsiteY0" fmla="*/ 109669 h 195395"/>
                <a:gd name="connsiteX1" fmla="*/ 535 w 249458"/>
                <a:gd name="connsiteY1" fmla="*/ 76332 h 195395"/>
                <a:gd name="connsiteX2" fmla="*/ 110072 w 249458"/>
                <a:gd name="connsiteY2" fmla="*/ 132 h 195395"/>
                <a:gd name="connsiteX3" fmla="*/ 248185 w 249458"/>
                <a:gd name="connsiteY3" fmla="*/ 59664 h 195395"/>
                <a:gd name="connsiteX4" fmla="*/ 160079 w 249458"/>
                <a:gd name="connsiteY4" fmla="*/ 121576 h 195395"/>
                <a:gd name="connsiteX5" fmla="*/ 117216 w 249458"/>
                <a:gd name="connsiteY5" fmla="*/ 195395 h 195395"/>
                <a:gd name="connsiteX0" fmla="*/ 64827 w 248831"/>
                <a:gd name="connsiteY0" fmla="*/ 109669 h 207302"/>
                <a:gd name="connsiteX1" fmla="*/ 535 w 248831"/>
                <a:gd name="connsiteY1" fmla="*/ 76332 h 207302"/>
                <a:gd name="connsiteX2" fmla="*/ 110072 w 248831"/>
                <a:gd name="connsiteY2" fmla="*/ 132 h 207302"/>
                <a:gd name="connsiteX3" fmla="*/ 248185 w 248831"/>
                <a:gd name="connsiteY3" fmla="*/ 59664 h 207302"/>
                <a:gd name="connsiteX4" fmla="*/ 160079 w 248831"/>
                <a:gd name="connsiteY4" fmla="*/ 121576 h 207302"/>
                <a:gd name="connsiteX5" fmla="*/ 117216 w 248831"/>
                <a:gd name="connsiteY5" fmla="*/ 207302 h 207302"/>
                <a:gd name="connsiteX0" fmla="*/ 64827 w 248831"/>
                <a:gd name="connsiteY0" fmla="*/ 109669 h 207302"/>
                <a:gd name="connsiteX1" fmla="*/ 535 w 248831"/>
                <a:gd name="connsiteY1" fmla="*/ 76332 h 207302"/>
                <a:gd name="connsiteX2" fmla="*/ 110072 w 248831"/>
                <a:gd name="connsiteY2" fmla="*/ 132 h 207302"/>
                <a:gd name="connsiteX3" fmla="*/ 248185 w 248831"/>
                <a:gd name="connsiteY3" fmla="*/ 59664 h 207302"/>
                <a:gd name="connsiteX4" fmla="*/ 160079 w 248831"/>
                <a:gd name="connsiteY4" fmla="*/ 121576 h 207302"/>
                <a:gd name="connsiteX5" fmla="*/ 117216 w 248831"/>
                <a:gd name="connsiteY5" fmla="*/ 207302 h 207302"/>
                <a:gd name="connsiteX0" fmla="*/ 64827 w 248825"/>
                <a:gd name="connsiteY0" fmla="*/ 109669 h 204921"/>
                <a:gd name="connsiteX1" fmla="*/ 535 w 248825"/>
                <a:gd name="connsiteY1" fmla="*/ 76332 h 204921"/>
                <a:gd name="connsiteX2" fmla="*/ 110072 w 248825"/>
                <a:gd name="connsiteY2" fmla="*/ 132 h 204921"/>
                <a:gd name="connsiteX3" fmla="*/ 248185 w 248825"/>
                <a:gd name="connsiteY3" fmla="*/ 59664 h 204921"/>
                <a:gd name="connsiteX4" fmla="*/ 160079 w 248825"/>
                <a:gd name="connsiteY4" fmla="*/ 121576 h 204921"/>
                <a:gd name="connsiteX5" fmla="*/ 121978 w 248825"/>
                <a:gd name="connsiteY5" fmla="*/ 204921 h 204921"/>
                <a:gd name="connsiteX0" fmla="*/ 64827 w 248825"/>
                <a:gd name="connsiteY0" fmla="*/ 109669 h 204921"/>
                <a:gd name="connsiteX1" fmla="*/ 535 w 248825"/>
                <a:gd name="connsiteY1" fmla="*/ 76332 h 204921"/>
                <a:gd name="connsiteX2" fmla="*/ 110072 w 248825"/>
                <a:gd name="connsiteY2" fmla="*/ 132 h 204921"/>
                <a:gd name="connsiteX3" fmla="*/ 248185 w 248825"/>
                <a:gd name="connsiteY3" fmla="*/ 59664 h 204921"/>
                <a:gd name="connsiteX4" fmla="*/ 160079 w 248825"/>
                <a:gd name="connsiteY4" fmla="*/ 121576 h 204921"/>
                <a:gd name="connsiteX5" fmla="*/ 121978 w 248825"/>
                <a:gd name="connsiteY5" fmla="*/ 204921 h 204921"/>
                <a:gd name="connsiteX0" fmla="*/ 0 w 248290"/>
                <a:gd name="connsiteY0" fmla="*/ 76332 h 204921"/>
                <a:gd name="connsiteX1" fmla="*/ 109537 w 248290"/>
                <a:gd name="connsiteY1" fmla="*/ 132 h 204921"/>
                <a:gd name="connsiteX2" fmla="*/ 247650 w 248290"/>
                <a:gd name="connsiteY2" fmla="*/ 59664 h 204921"/>
                <a:gd name="connsiteX3" fmla="*/ 159544 w 248290"/>
                <a:gd name="connsiteY3" fmla="*/ 121576 h 204921"/>
                <a:gd name="connsiteX4" fmla="*/ 121443 w 248290"/>
                <a:gd name="connsiteY4" fmla="*/ 204921 h 204921"/>
                <a:gd name="connsiteX0" fmla="*/ 0 w 251033"/>
                <a:gd name="connsiteY0" fmla="*/ 125904 h 206298"/>
                <a:gd name="connsiteX1" fmla="*/ 112280 w 251033"/>
                <a:gd name="connsiteY1" fmla="*/ 1509 h 206298"/>
                <a:gd name="connsiteX2" fmla="*/ 250393 w 251033"/>
                <a:gd name="connsiteY2" fmla="*/ 61041 h 206298"/>
                <a:gd name="connsiteX3" fmla="*/ 162287 w 251033"/>
                <a:gd name="connsiteY3" fmla="*/ 122953 h 206298"/>
                <a:gd name="connsiteX4" fmla="*/ 124186 w 251033"/>
                <a:gd name="connsiteY4" fmla="*/ 206298 h 206298"/>
                <a:gd name="connsiteX0" fmla="*/ 0 w 251033"/>
                <a:gd name="connsiteY0" fmla="*/ 125904 h 206298"/>
                <a:gd name="connsiteX1" fmla="*/ 112280 w 251033"/>
                <a:gd name="connsiteY1" fmla="*/ 1509 h 206298"/>
                <a:gd name="connsiteX2" fmla="*/ 250393 w 251033"/>
                <a:gd name="connsiteY2" fmla="*/ 61041 h 206298"/>
                <a:gd name="connsiteX3" fmla="*/ 162287 w 251033"/>
                <a:gd name="connsiteY3" fmla="*/ 122953 h 206298"/>
                <a:gd name="connsiteX4" fmla="*/ 124186 w 251033"/>
                <a:gd name="connsiteY4" fmla="*/ 206298 h 206298"/>
                <a:gd name="connsiteX0" fmla="*/ 0 w 251033"/>
                <a:gd name="connsiteY0" fmla="*/ 125904 h 206298"/>
                <a:gd name="connsiteX1" fmla="*/ 112280 w 251033"/>
                <a:gd name="connsiteY1" fmla="*/ 1509 h 206298"/>
                <a:gd name="connsiteX2" fmla="*/ 250393 w 251033"/>
                <a:gd name="connsiteY2" fmla="*/ 61041 h 206298"/>
                <a:gd name="connsiteX3" fmla="*/ 162287 w 251033"/>
                <a:gd name="connsiteY3" fmla="*/ 122953 h 206298"/>
                <a:gd name="connsiteX4" fmla="*/ 124186 w 251033"/>
                <a:gd name="connsiteY4" fmla="*/ 206298 h 206298"/>
                <a:gd name="connsiteX0" fmla="*/ 0 w 250477"/>
                <a:gd name="connsiteY0" fmla="*/ 131809 h 212203"/>
                <a:gd name="connsiteX1" fmla="*/ 145198 w 250477"/>
                <a:gd name="connsiteY1" fmla="*/ 1390 h 212203"/>
                <a:gd name="connsiteX2" fmla="*/ 250393 w 250477"/>
                <a:gd name="connsiteY2" fmla="*/ 66946 h 212203"/>
                <a:gd name="connsiteX3" fmla="*/ 162287 w 250477"/>
                <a:gd name="connsiteY3" fmla="*/ 128858 h 212203"/>
                <a:gd name="connsiteX4" fmla="*/ 124186 w 250477"/>
                <a:gd name="connsiteY4" fmla="*/ 212203 h 212203"/>
                <a:gd name="connsiteX0" fmla="*/ 0 w 250477"/>
                <a:gd name="connsiteY0" fmla="*/ 130523 h 210917"/>
                <a:gd name="connsiteX1" fmla="*/ 145198 w 250477"/>
                <a:gd name="connsiteY1" fmla="*/ 104 h 210917"/>
                <a:gd name="connsiteX2" fmla="*/ 250393 w 250477"/>
                <a:gd name="connsiteY2" fmla="*/ 65660 h 210917"/>
                <a:gd name="connsiteX3" fmla="*/ 162287 w 250477"/>
                <a:gd name="connsiteY3" fmla="*/ 127572 h 210917"/>
                <a:gd name="connsiteX4" fmla="*/ 124186 w 250477"/>
                <a:gd name="connsiteY4" fmla="*/ 210917 h 210917"/>
                <a:gd name="connsiteX0" fmla="*/ 0 w 250653"/>
                <a:gd name="connsiteY0" fmla="*/ 115850 h 196244"/>
                <a:gd name="connsiteX1" fmla="*/ 131482 w 250653"/>
                <a:gd name="connsiteY1" fmla="*/ 492 h 196244"/>
                <a:gd name="connsiteX2" fmla="*/ 250393 w 250653"/>
                <a:gd name="connsiteY2" fmla="*/ 50987 h 196244"/>
                <a:gd name="connsiteX3" fmla="*/ 162287 w 250653"/>
                <a:gd name="connsiteY3" fmla="*/ 112899 h 196244"/>
                <a:gd name="connsiteX4" fmla="*/ 124186 w 250653"/>
                <a:gd name="connsiteY4" fmla="*/ 196244 h 196244"/>
                <a:gd name="connsiteX0" fmla="*/ 0 w 239716"/>
                <a:gd name="connsiteY0" fmla="*/ 116342 h 196736"/>
                <a:gd name="connsiteX1" fmla="*/ 131482 w 239716"/>
                <a:gd name="connsiteY1" fmla="*/ 984 h 196736"/>
                <a:gd name="connsiteX2" fmla="*/ 239420 w 239716"/>
                <a:gd name="connsiteY2" fmla="*/ 63527 h 196736"/>
                <a:gd name="connsiteX3" fmla="*/ 162287 w 239716"/>
                <a:gd name="connsiteY3" fmla="*/ 113391 h 196736"/>
                <a:gd name="connsiteX4" fmla="*/ 124186 w 239716"/>
                <a:gd name="connsiteY4" fmla="*/ 196736 h 196736"/>
                <a:gd name="connsiteX0" fmla="*/ 0 w 239716"/>
                <a:gd name="connsiteY0" fmla="*/ 116342 h 196736"/>
                <a:gd name="connsiteX1" fmla="*/ 131482 w 239716"/>
                <a:gd name="connsiteY1" fmla="*/ 984 h 196736"/>
                <a:gd name="connsiteX2" fmla="*/ 239420 w 239716"/>
                <a:gd name="connsiteY2" fmla="*/ 63527 h 196736"/>
                <a:gd name="connsiteX3" fmla="*/ 162287 w 239716"/>
                <a:gd name="connsiteY3" fmla="*/ 113391 h 196736"/>
                <a:gd name="connsiteX4" fmla="*/ 124186 w 239716"/>
                <a:gd name="connsiteY4" fmla="*/ 196736 h 196736"/>
                <a:gd name="connsiteX0" fmla="*/ 0 w 239716"/>
                <a:gd name="connsiteY0" fmla="*/ 116342 h 196736"/>
                <a:gd name="connsiteX1" fmla="*/ 131482 w 239716"/>
                <a:gd name="connsiteY1" fmla="*/ 984 h 196736"/>
                <a:gd name="connsiteX2" fmla="*/ 239420 w 239716"/>
                <a:gd name="connsiteY2" fmla="*/ 63527 h 196736"/>
                <a:gd name="connsiteX3" fmla="*/ 162287 w 239716"/>
                <a:gd name="connsiteY3" fmla="*/ 113391 h 196736"/>
                <a:gd name="connsiteX4" fmla="*/ 124186 w 239716"/>
                <a:gd name="connsiteY4" fmla="*/ 196736 h 196736"/>
                <a:gd name="connsiteX0" fmla="*/ 0 w 240213"/>
                <a:gd name="connsiteY0" fmla="*/ 113375 h 193769"/>
                <a:gd name="connsiteX1" fmla="*/ 109537 w 240213"/>
                <a:gd name="connsiteY1" fmla="*/ 1029 h 193769"/>
                <a:gd name="connsiteX2" fmla="*/ 239420 w 240213"/>
                <a:gd name="connsiteY2" fmla="*/ 60560 h 193769"/>
                <a:gd name="connsiteX3" fmla="*/ 162287 w 240213"/>
                <a:gd name="connsiteY3" fmla="*/ 110424 h 193769"/>
                <a:gd name="connsiteX4" fmla="*/ 124186 w 240213"/>
                <a:gd name="connsiteY4" fmla="*/ 193769 h 193769"/>
                <a:gd name="connsiteX0" fmla="*/ 0 w 240213"/>
                <a:gd name="connsiteY0" fmla="*/ 113375 h 193769"/>
                <a:gd name="connsiteX1" fmla="*/ 109537 w 240213"/>
                <a:gd name="connsiteY1" fmla="*/ 1029 h 193769"/>
                <a:gd name="connsiteX2" fmla="*/ 239420 w 240213"/>
                <a:gd name="connsiteY2" fmla="*/ 60560 h 193769"/>
                <a:gd name="connsiteX3" fmla="*/ 162287 w 240213"/>
                <a:gd name="connsiteY3" fmla="*/ 110424 h 193769"/>
                <a:gd name="connsiteX4" fmla="*/ 124186 w 240213"/>
                <a:gd name="connsiteY4" fmla="*/ 193769 h 193769"/>
                <a:gd name="connsiteX0" fmla="*/ 0 w 239458"/>
                <a:gd name="connsiteY0" fmla="*/ 115347 h 195741"/>
                <a:gd name="connsiteX1" fmla="*/ 109537 w 239458"/>
                <a:gd name="connsiteY1" fmla="*/ 3001 h 195741"/>
                <a:gd name="connsiteX2" fmla="*/ 239420 w 239458"/>
                <a:gd name="connsiteY2" fmla="*/ 62532 h 195741"/>
                <a:gd name="connsiteX3" fmla="*/ 162287 w 239458"/>
                <a:gd name="connsiteY3" fmla="*/ 112396 h 195741"/>
                <a:gd name="connsiteX4" fmla="*/ 124186 w 239458"/>
                <a:gd name="connsiteY4" fmla="*/ 195741 h 195741"/>
                <a:gd name="connsiteX0" fmla="*/ 0 w 239601"/>
                <a:gd name="connsiteY0" fmla="*/ 113411 h 193805"/>
                <a:gd name="connsiteX1" fmla="*/ 109537 w 239601"/>
                <a:gd name="connsiteY1" fmla="*/ 1065 h 193805"/>
                <a:gd name="connsiteX2" fmla="*/ 239420 w 239601"/>
                <a:gd name="connsiteY2" fmla="*/ 60596 h 193805"/>
                <a:gd name="connsiteX3" fmla="*/ 137599 w 239601"/>
                <a:gd name="connsiteY3" fmla="*/ 122509 h 193805"/>
                <a:gd name="connsiteX4" fmla="*/ 124186 w 239601"/>
                <a:gd name="connsiteY4" fmla="*/ 193805 h 193805"/>
                <a:gd name="connsiteX0" fmla="*/ 0 w 239420"/>
                <a:gd name="connsiteY0" fmla="*/ 110449 h 190843"/>
                <a:gd name="connsiteX1" fmla="*/ 136969 w 239420"/>
                <a:gd name="connsiteY1" fmla="*/ 1116 h 190843"/>
                <a:gd name="connsiteX2" fmla="*/ 239420 w 239420"/>
                <a:gd name="connsiteY2" fmla="*/ 57634 h 190843"/>
                <a:gd name="connsiteX3" fmla="*/ 137599 w 239420"/>
                <a:gd name="connsiteY3" fmla="*/ 119547 h 190843"/>
                <a:gd name="connsiteX4" fmla="*/ 124186 w 239420"/>
                <a:gd name="connsiteY4" fmla="*/ 190843 h 190843"/>
                <a:gd name="connsiteX0" fmla="*/ 0 w 239420"/>
                <a:gd name="connsiteY0" fmla="*/ 110538 h 190932"/>
                <a:gd name="connsiteX1" fmla="*/ 136969 w 239420"/>
                <a:gd name="connsiteY1" fmla="*/ 1205 h 190932"/>
                <a:gd name="connsiteX2" fmla="*/ 239420 w 239420"/>
                <a:gd name="connsiteY2" fmla="*/ 57723 h 190932"/>
                <a:gd name="connsiteX3" fmla="*/ 137599 w 239420"/>
                <a:gd name="connsiteY3" fmla="*/ 119636 h 190932"/>
                <a:gd name="connsiteX4" fmla="*/ 124186 w 239420"/>
                <a:gd name="connsiteY4" fmla="*/ 190932 h 190932"/>
                <a:gd name="connsiteX0" fmla="*/ 0 w 236677"/>
                <a:gd name="connsiteY0" fmla="*/ 87208 h 191700"/>
                <a:gd name="connsiteX1" fmla="*/ 134226 w 236677"/>
                <a:gd name="connsiteY1" fmla="*/ 1973 h 191700"/>
                <a:gd name="connsiteX2" fmla="*/ 236677 w 236677"/>
                <a:gd name="connsiteY2" fmla="*/ 58491 h 191700"/>
                <a:gd name="connsiteX3" fmla="*/ 134856 w 236677"/>
                <a:gd name="connsiteY3" fmla="*/ 120404 h 191700"/>
                <a:gd name="connsiteX4" fmla="*/ 121443 w 236677"/>
                <a:gd name="connsiteY4" fmla="*/ 191700 h 191700"/>
                <a:gd name="connsiteX0" fmla="*/ 0 w 236677"/>
                <a:gd name="connsiteY0" fmla="*/ 85616 h 190108"/>
                <a:gd name="connsiteX1" fmla="*/ 134226 w 236677"/>
                <a:gd name="connsiteY1" fmla="*/ 381 h 190108"/>
                <a:gd name="connsiteX2" fmla="*/ 236677 w 236677"/>
                <a:gd name="connsiteY2" fmla="*/ 56899 h 190108"/>
                <a:gd name="connsiteX3" fmla="*/ 134856 w 236677"/>
                <a:gd name="connsiteY3" fmla="*/ 118812 h 190108"/>
                <a:gd name="connsiteX4" fmla="*/ 121443 w 236677"/>
                <a:gd name="connsiteY4" fmla="*/ 190108 h 190108"/>
                <a:gd name="connsiteX0" fmla="*/ 0 w 236677"/>
                <a:gd name="connsiteY0" fmla="*/ 85616 h 190108"/>
                <a:gd name="connsiteX1" fmla="*/ 134226 w 236677"/>
                <a:gd name="connsiteY1" fmla="*/ 381 h 190108"/>
                <a:gd name="connsiteX2" fmla="*/ 236677 w 236677"/>
                <a:gd name="connsiteY2" fmla="*/ 56899 h 190108"/>
                <a:gd name="connsiteX3" fmla="*/ 134856 w 236677"/>
                <a:gd name="connsiteY3" fmla="*/ 118812 h 190108"/>
                <a:gd name="connsiteX4" fmla="*/ 121443 w 236677"/>
                <a:gd name="connsiteY4" fmla="*/ 190108 h 190108"/>
                <a:gd name="connsiteX0" fmla="*/ 0 w 236677"/>
                <a:gd name="connsiteY0" fmla="*/ 107328 h 190735"/>
                <a:gd name="connsiteX1" fmla="*/ 134226 w 236677"/>
                <a:gd name="connsiteY1" fmla="*/ 1008 h 190735"/>
                <a:gd name="connsiteX2" fmla="*/ 236677 w 236677"/>
                <a:gd name="connsiteY2" fmla="*/ 57526 h 190735"/>
                <a:gd name="connsiteX3" fmla="*/ 134856 w 236677"/>
                <a:gd name="connsiteY3" fmla="*/ 119439 h 190735"/>
                <a:gd name="connsiteX4" fmla="*/ 121443 w 236677"/>
                <a:gd name="connsiteY4" fmla="*/ 190735 h 190735"/>
                <a:gd name="connsiteX0" fmla="*/ 0 w 236677"/>
                <a:gd name="connsiteY0" fmla="*/ 107328 h 190735"/>
                <a:gd name="connsiteX1" fmla="*/ 134226 w 236677"/>
                <a:gd name="connsiteY1" fmla="*/ 1008 h 190735"/>
                <a:gd name="connsiteX2" fmla="*/ 236677 w 236677"/>
                <a:gd name="connsiteY2" fmla="*/ 57526 h 190735"/>
                <a:gd name="connsiteX3" fmla="*/ 134856 w 236677"/>
                <a:gd name="connsiteY3" fmla="*/ 119439 h 190735"/>
                <a:gd name="connsiteX4" fmla="*/ 121443 w 236677"/>
                <a:gd name="connsiteY4" fmla="*/ 190735 h 190735"/>
                <a:gd name="connsiteX0" fmla="*/ 0 w 225705"/>
                <a:gd name="connsiteY0" fmla="*/ 106580 h 189987"/>
                <a:gd name="connsiteX1" fmla="*/ 134226 w 225705"/>
                <a:gd name="connsiteY1" fmla="*/ 260 h 189987"/>
                <a:gd name="connsiteX2" fmla="*/ 225705 w 225705"/>
                <a:gd name="connsiteY2" fmla="*/ 77863 h 189987"/>
                <a:gd name="connsiteX3" fmla="*/ 134856 w 225705"/>
                <a:gd name="connsiteY3" fmla="*/ 118691 h 189987"/>
                <a:gd name="connsiteX4" fmla="*/ 121443 w 225705"/>
                <a:gd name="connsiteY4" fmla="*/ 189987 h 189987"/>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34856 w 225850"/>
                <a:gd name="connsiteY4" fmla="*/ 118682 h 189978"/>
                <a:gd name="connsiteX5" fmla="*/ 121443 w 225850"/>
                <a:gd name="connsiteY5"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721"/>
                <a:gd name="connsiteY0" fmla="*/ 106565 h 189972"/>
                <a:gd name="connsiteX1" fmla="*/ 134226 w 225721"/>
                <a:gd name="connsiteY1" fmla="*/ 245 h 189972"/>
                <a:gd name="connsiteX2" fmla="*/ 225705 w 225721"/>
                <a:gd name="connsiteY2" fmla="*/ 77848 h 189972"/>
                <a:gd name="connsiteX3" fmla="*/ 140513 w 225721"/>
                <a:gd name="connsiteY3" fmla="*/ 93937 h 189972"/>
                <a:gd name="connsiteX4" fmla="*/ 121443 w 225721"/>
                <a:gd name="connsiteY4" fmla="*/ 189972 h 189972"/>
                <a:gd name="connsiteX0" fmla="*/ 0 w 225721"/>
                <a:gd name="connsiteY0" fmla="*/ 106565 h 189972"/>
                <a:gd name="connsiteX1" fmla="*/ 134226 w 225721"/>
                <a:gd name="connsiteY1" fmla="*/ 245 h 189972"/>
                <a:gd name="connsiteX2" fmla="*/ 225705 w 225721"/>
                <a:gd name="connsiteY2" fmla="*/ 77848 h 189972"/>
                <a:gd name="connsiteX3" fmla="*/ 140513 w 225721"/>
                <a:gd name="connsiteY3" fmla="*/ 93937 h 189972"/>
                <a:gd name="connsiteX4" fmla="*/ 121443 w 225721"/>
                <a:gd name="connsiteY4" fmla="*/ 189972 h 189972"/>
                <a:gd name="connsiteX0" fmla="*/ 0 w 225799"/>
                <a:gd name="connsiteY0" fmla="*/ 106565 h 189972"/>
                <a:gd name="connsiteX1" fmla="*/ 134226 w 225799"/>
                <a:gd name="connsiteY1" fmla="*/ 245 h 189972"/>
                <a:gd name="connsiteX2" fmla="*/ 225705 w 225799"/>
                <a:gd name="connsiteY2" fmla="*/ 77848 h 189972"/>
                <a:gd name="connsiteX3" fmla="*/ 117882 w 225799"/>
                <a:gd name="connsiteY3" fmla="*/ 93937 h 189972"/>
                <a:gd name="connsiteX4" fmla="*/ 121443 w 225799"/>
                <a:gd name="connsiteY4" fmla="*/ 189972 h 189972"/>
                <a:gd name="connsiteX0" fmla="*/ 0 w 223745"/>
                <a:gd name="connsiteY0" fmla="*/ 106321 h 189728"/>
                <a:gd name="connsiteX1" fmla="*/ 134226 w 223745"/>
                <a:gd name="connsiteY1" fmla="*/ 1 h 189728"/>
                <a:gd name="connsiteX2" fmla="*/ 223648 w 223745"/>
                <a:gd name="connsiteY2" fmla="*/ 106972 h 189728"/>
                <a:gd name="connsiteX3" fmla="*/ 117882 w 223745"/>
                <a:gd name="connsiteY3" fmla="*/ 93693 h 189728"/>
                <a:gd name="connsiteX4" fmla="*/ 121443 w 223745"/>
                <a:gd name="connsiteY4" fmla="*/ 189728 h 189728"/>
                <a:gd name="connsiteX0" fmla="*/ 0 w 223745"/>
                <a:gd name="connsiteY0" fmla="*/ 106321 h 189728"/>
                <a:gd name="connsiteX1" fmla="*/ 134226 w 223745"/>
                <a:gd name="connsiteY1" fmla="*/ 1 h 189728"/>
                <a:gd name="connsiteX2" fmla="*/ 223648 w 223745"/>
                <a:gd name="connsiteY2" fmla="*/ 106972 h 189728"/>
                <a:gd name="connsiteX3" fmla="*/ 117882 w 223745"/>
                <a:gd name="connsiteY3" fmla="*/ 93693 h 189728"/>
                <a:gd name="connsiteX4" fmla="*/ 121443 w 223745"/>
                <a:gd name="connsiteY4" fmla="*/ 189728 h 189728"/>
                <a:gd name="connsiteX0" fmla="*/ 0 w 223930"/>
                <a:gd name="connsiteY0" fmla="*/ 106321 h 189728"/>
                <a:gd name="connsiteX1" fmla="*/ 134226 w 223930"/>
                <a:gd name="connsiteY1" fmla="*/ 1 h 189728"/>
                <a:gd name="connsiteX2" fmla="*/ 223648 w 223930"/>
                <a:gd name="connsiteY2" fmla="*/ 106972 h 189728"/>
                <a:gd name="connsiteX3" fmla="*/ 117882 w 223930"/>
                <a:gd name="connsiteY3" fmla="*/ 93693 h 189728"/>
                <a:gd name="connsiteX4" fmla="*/ 121443 w 223930"/>
                <a:gd name="connsiteY4" fmla="*/ 189728 h 189728"/>
                <a:gd name="connsiteX0" fmla="*/ 0 w 223930"/>
                <a:gd name="connsiteY0" fmla="*/ 106321 h 189728"/>
                <a:gd name="connsiteX1" fmla="*/ 134226 w 223930"/>
                <a:gd name="connsiteY1" fmla="*/ 1 h 189728"/>
                <a:gd name="connsiteX2" fmla="*/ 223648 w 223930"/>
                <a:gd name="connsiteY2" fmla="*/ 106972 h 189728"/>
                <a:gd name="connsiteX3" fmla="*/ 117882 w 223930"/>
                <a:gd name="connsiteY3" fmla="*/ 93693 h 189728"/>
                <a:gd name="connsiteX4" fmla="*/ 121443 w 223930"/>
                <a:gd name="connsiteY4" fmla="*/ 189728 h 189728"/>
                <a:gd name="connsiteX0" fmla="*/ 0 w 223930"/>
                <a:gd name="connsiteY0" fmla="*/ 106321 h 189728"/>
                <a:gd name="connsiteX1" fmla="*/ 134226 w 223930"/>
                <a:gd name="connsiteY1" fmla="*/ 1 h 189728"/>
                <a:gd name="connsiteX2" fmla="*/ 223648 w 223930"/>
                <a:gd name="connsiteY2" fmla="*/ 106972 h 189728"/>
                <a:gd name="connsiteX3" fmla="*/ 117882 w 223930"/>
                <a:gd name="connsiteY3" fmla="*/ 93693 h 189728"/>
                <a:gd name="connsiteX4" fmla="*/ 121443 w 223930"/>
                <a:gd name="connsiteY4" fmla="*/ 189728 h 189728"/>
                <a:gd name="connsiteX0" fmla="*/ 0 w 223745"/>
                <a:gd name="connsiteY0" fmla="*/ 106321 h 189728"/>
                <a:gd name="connsiteX1" fmla="*/ 134226 w 223745"/>
                <a:gd name="connsiteY1" fmla="*/ 1 h 189728"/>
                <a:gd name="connsiteX2" fmla="*/ 223648 w 223745"/>
                <a:gd name="connsiteY2" fmla="*/ 106972 h 189728"/>
                <a:gd name="connsiteX3" fmla="*/ 117882 w 223745"/>
                <a:gd name="connsiteY3" fmla="*/ 125321 h 189728"/>
                <a:gd name="connsiteX4" fmla="*/ 121443 w 223745"/>
                <a:gd name="connsiteY4" fmla="*/ 189728 h 189728"/>
                <a:gd name="connsiteX0" fmla="*/ 0 w 225108"/>
                <a:gd name="connsiteY0" fmla="*/ 97287 h 180694"/>
                <a:gd name="connsiteX1" fmla="*/ 167144 w 225108"/>
                <a:gd name="connsiteY1" fmla="*/ 3 h 180694"/>
                <a:gd name="connsiteX2" fmla="*/ 223648 w 225108"/>
                <a:gd name="connsiteY2" fmla="*/ 97938 h 180694"/>
                <a:gd name="connsiteX3" fmla="*/ 117882 w 225108"/>
                <a:gd name="connsiteY3" fmla="*/ 116287 h 180694"/>
                <a:gd name="connsiteX4" fmla="*/ 121443 w 225108"/>
                <a:gd name="connsiteY4" fmla="*/ 180694 h 180694"/>
                <a:gd name="connsiteX0" fmla="*/ 0 w 171007"/>
                <a:gd name="connsiteY0" fmla="*/ 97862 h 181269"/>
                <a:gd name="connsiteX1" fmla="*/ 167144 w 171007"/>
                <a:gd name="connsiteY1" fmla="*/ 578 h 181269"/>
                <a:gd name="connsiteX2" fmla="*/ 117882 w 171007"/>
                <a:gd name="connsiteY2" fmla="*/ 116862 h 181269"/>
                <a:gd name="connsiteX3" fmla="*/ 121443 w 171007"/>
                <a:gd name="connsiteY3" fmla="*/ 181269 h 181269"/>
                <a:gd name="connsiteX0" fmla="*/ 0 w 208861"/>
                <a:gd name="connsiteY0" fmla="*/ 120520 h 203927"/>
                <a:gd name="connsiteX1" fmla="*/ 167144 w 208861"/>
                <a:gd name="connsiteY1" fmla="*/ 23236 h 203927"/>
                <a:gd name="connsiteX2" fmla="*/ 117882 w 208861"/>
                <a:gd name="connsiteY2" fmla="*/ 139520 h 203927"/>
                <a:gd name="connsiteX3" fmla="*/ 121443 w 208861"/>
                <a:gd name="connsiteY3" fmla="*/ 203927 h 203927"/>
                <a:gd name="connsiteX0" fmla="*/ 0 w 209023"/>
                <a:gd name="connsiteY0" fmla="*/ 120520 h 203927"/>
                <a:gd name="connsiteX1" fmla="*/ 167144 w 209023"/>
                <a:gd name="connsiteY1" fmla="*/ 23236 h 203927"/>
                <a:gd name="connsiteX2" fmla="*/ 117882 w 209023"/>
                <a:gd name="connsiteY2" fmla="*/ 139520 h 203927"/>
                <a:gd name="connsiteX3" fmla="*/ 115271 w 209023"/>
                <a:gd name="connsiteY3" fmla="*/ 203927 h 203927"/>
                <a:gd name="connsiteX0" fmla="*/ 0 w 169645"/>
                <a:gd name="connsiteY0" fmla="*/ 97506 h 180913"/>
                <a:gd name="connsiteX1" fmla="*/ 167144 w 169645"/>
                <a:gd name="connsiteY1" fmla="*/ 222 h 180913"/>
                <a:gd name="connsiteX2" fmla="*/ 101424 w 169645"/>
                <a:gd name="connsiteY2" fmla="*/ 107469 h 180913"/>
                <a:gd name="connsiteX3" fmla="*/ 115271 w 169645"/>
                <a:gd name="connsiteY3" fmla="*/ 180913 h 180913"/>
                <a:gd name="connsiteX0" fmla="*/ 0 w 173612"/>
                <a:gd name="connsiteY0" fmla="*/ 97506 h 180913"/>
                <a:gd name="connsiteX1" fmla="*/ 167144 w 173612"/>
                <a:gd name="connsiteY1" fmla="*/ 222 h 180913"/>
                <a:gd name="connsiteX2" fmla="*/ 101424 w 173612"/>
                <a:gd name="connsiteY2" fmla="*/ 107469 h 180913"/>
                <a:gd name="connsiteX3" fmla="*/ 115271 w 173612"/>
                <a:gd name="connsiteY3" fmla="*/ 180913 h 180913"/>
                <a:gd name="connsiteX0" fmla="*/ 0 w 171318"/>
                <a:gd name="connsiteY0" fmla="*/ 97506 h 180913"/>
                <a:gd name="connsiteX1" fmla="*/ 167144 w 171318"/>
                <a:gd name="connsiteY1" fmla="*/ 222 h 180913"/>
                <a:gd name="connsiteX2" fmla="*/ 101424 w 171318"/>
                <a:gd name="connsiteY2" fmla="*/ 107469 h 180913"/>
                <a:gd name="connsiteX3" fmla="*/ 115271 w 171318"/>
                <a:gd name="connsiteY3" fmla="*/ 180913 h 180913"/>
                <a:gd name="connsiteX0" fmla="*/ 0 w 191290"/>
                <a:gd name="connsiteY0" fmla="*/ 134607 h 218014"/>
                <a:gd name="connsiteX1" fmla="*/ 167144 w 191290"/>
                <a:gd name="connsiteY1" fmla="*/ 37323 h 218014"/>
                <a:gd name="connsiteX2" fmla="*/ 101424 w 191290"/>
                <a:gd name="connsiteY2" fmla="*/ 144570 h 218014"/>
                <a:gd name="connsiteX3" fmla="*/ 115271 w 191290"/>
                <a:gd name="connsiteY3" fmla="*/ 218014 h 218014"/>
                <a:gd name="connsiteX0" fmla="*/ 0 w 172931"/>
                <a:gd name="connsiteY0" fmla="*/ 97400 h 180807"/>
                <a:gd name="connsiteX1" fmla="*/ 167144 w 172931"/>
                <a:gd name="connsiteY1" fmla="*/ 116 h 180807"/>
                <a:gd name="connsiteX2" fmla="*/ 111710 w 172931"/>
                <a:gd name="connsiteY2" fmla="*/ 80254 h 180807"/>
                <a:gd name="connsiteX3" fmla="*/ 115271 w 172931"/>
                <a:gd name="connsiteY3" fmla="*/ 180807 h 180807"/>
                <a:gd name="connsiteX0" fmla="*/ 0 w 200180"/>
                <a:gd name="connsiteY0" fmla="*/ 134607 h 218014"/>
                <a:gd name="connsiteX1" fmla="*/ 167144 w 200180"/>
                <a:gd name="connsiteY1" fmla="*/ 37323 h 218014"/>
                <a:gd name="connsiteX2" fmla="*/ 111710 w 200180"/>
                <a:gd name="connsiteY2" fmla="*/ 117461 h 218014"/>
                <a:gd name="connsiteX3" fmla="*/ 115271 w 200180"/>
                <a:gd name="connsiteY3" fmla="*/ 218014 h 218014"/>
              </a:gdLst>
              <a:ahLst/>
              <a:cxnLst>
                <a:cxn ang="0">
                  <a:pos x="connsiteX0" y="connsiteY0"/>
                </a:cxn>
                <a:cxn ang="0">
                  <a:pos x="connsiteX1" y="connsiteY1"/>
                </a:cxn>
                <a:cxn ang="0">
                  <a:pos x="connsiteX2" y="connsiteY2"/>
                </a:cxn>
                <a:cxn ang="0">
                  <a:pos x="connsiteX3" y="connsiteY3"/>
                </a:cxn>
              </a:cxnLst>
              <a:rect l="l" t="t" r="r" b="b"/>
              <a:pathLst>
                <a:path w="200180" h="218014">
                  <a:moveTo>
                    <a:pt x="0" y="134607"/>
                  </a:moveTo>
                  <a:cubicBezTo>
                    <a:pt x="7540" y="41048"/>
                    <a:pt x="84749" y="-54701"/>
                    <a:pt x="167144" y="37323"/>
                  </a:cubicBezTo>
                  <a:cubicBezTo>
                    <a:pt x="249539" y="129347"/>
                    <a:pt x="157388" y="85087"/>
                    <a:pt x="111710" y="117461"/>
                  </a:cubicBezTo>
                  <a:cubicBezTo>
                    <a:pt x="66032" y="149835"/>
                    <a:pt x="115729" y="154707"/>
                    <a:pt x="115271" y="21801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2520421" y="3976707"/>
              <a:ext cx="0" cy="36000"/>
            </a:xfrm>
            <a:custGeom>
              <a:avLst/>
              <a:gdLst>
                <a:gd name="connsiteX0" fmla="*/ 9525 w 9525"/>
                <a:gd name="connsiteY0" fmla="*/ 0 h 57150"/>
                <a:gd name="connsiteX1" fmla="*/ 0 w 9525"/>
                <a:gd name="connsiteY1" fmla="*/ 57150 h 57150"/>
                <a:gd name="connsiteX0" fmla="*/ 2500 w 2500"/>
                <a:gd name="connsiteY0" fmla="*/ 0 h 6250"/>
                <a:gd name="connsiteX1" fmla="*/ 0 w 2500"/>
                <a:gd name="connsiteY1" fmla="*/ 6250 h 6250"/>
              </a:gdLst>
              <a:ahLst/>
              <a:cxnLst>
                <a:cxn ang="0">
                  <a:pos x="connsiteX0" y="connsiteY0"/>
                </a:cxn>
                <a:cxn ang="0">
                  <a:pos x="connsiteX1" y="connsiteY1"/>
                </a:cxn>
              </a:cxnLst>
              <a:rect l="l" t="t" r="r" b="b"/>
              <a:pathLst>
                <a:path w="2500" h="6250">
                  <a:moveTo>
                    <a:pt x="2500" y="0"/>
                  </a:moveTo>
                  <a:lnTo>
                    <a:pt x="0" y="625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 name="Oval Callout 146"/>
          <p:cNvSpPr/>
          <p:nvPr/>
        </p:nvSpPr>
        <p:spPr>
          <a:xfrm>
            <a:off x="2803932" y="3317652"/>
            <a:ext cx="342862" cy="342862"/>
          </a:xfrm>
          <a:custGeom>
            <a:avLst/>
            <a:gdLst>
              <a:gd name="connsiteX0" fmla="*/ 252003 w 864000"/>
              <a:gd name="connsiteY0" fmla="*/ 972000 h 864000"/>
              <a:gd name="connsiteX1" fmla="*/ 219702 w 864000"/>
              <a:gd name="connsiteY1" fmla="*/ 808236 h 864000"/>
              <a:gd name="connsiteX2" fmla="*/ 37148 w 864000"/>
              <a:gd name="connsiteY2" fmla="*/ 256740 h 864000"/>
              <a:gd name="connsiteX3" fmla="*/ 568608 w 864000"/>
              <a:gd name="connsiteY3" fmla="*/ 22168 h 864000"/>
              <a:gd name="connsiteX4" fmla="*/ 853038 w 864000"/>
              <a:gd name="connsiteY4" fmla="*/ 528699 h 864000"/>
              <a:gd name="connsiteX5" fmla="*/ 376101 w 864000"/>
              <a:gd name="connsiteY5" fmla="*/ 860368 h 864000"/>
              <a:gd name="connsiteX6" fmla="*/ 252003 w 864000"/>
              <a:gd name="connsiteY6" fmla="*/ 972000 h 864000"/>
              <a:gd name="connsiteX0" fmla="*/ 356401 w 965950"/>
              <a:gd name="connsiteY0" fmla="*/ 995930 h 995930"/>
              <a:gd name="connsiteX1" fmla="*/ 324100 w 965950"/>
              <a:gd name="connsiteY1" fmla="*/ 832166 h 995930"/>
              <a:gd name="connsiteX2" fmla="*/ 22483 w 965950"/>
              <a:gd name="connsiteY2" fmla="*/ 161607 h 995930"/>
              <a:gd name="connsiteX3" fmla="*/ 673006 w 965950"/>
              <a:gd name="connsiteY3" fmla="*/ 46098 h 995930"/>
              <a:gd name="connsiteX4" fmla="*/ 957436 w 965950"/>
              <a:gd name="connsiteY4" fmla="*/ 552629 h 995930"/>
              <a:gd name="connsiteX5" fmla="*/ 480499 w 965950"/>
              <a:gd name="connsiteY5" fmla="*/ 884298 h 995930"/>
              <a:gd name="connsiteX6" fmla="*/ 356401 w 965950"/>
              <a:gd name="connsiteY6" fmla="*/ 995930 h 995930"/>
              <a:gd name="connsiteX0" fmla="*/ 349757 w 963505"/>
              <a:gd name="connsiteY0" fmla="*/ 966885 h 966885"/>
              <a:gd name="connsiteX1" fmla="*/ 317456 w 963505"/>
              <a:gd name="connsiteY1" fmla="*/ 803121 h 966885"/>
              <a:gd name="connsiteX2" fmla="*/ 15839 w 963505"/>
              <a:gd name="connsiteY2" fmla="*/ 132562 h 966885"/>
              <a:gd name="connsiteX3" fmla="*/ 742562 w 963505"/>
              <a:gd name="connsiteY3" fmla="*/ 31340 h 966885"/>
              <a:gd name="connsiteX4" fmla="*/ 950792 w 963505"/>
              <a:gd name="connsiteY4" fmla="*/ 523584 h 966885"/>
              <a:gd name="connsiteX5" fmla="*/ 473855 w 963505"/>
              <a:gd name="connsiteY5" fmla="*/ 855253 h 966885"/>
              <a:gd name="connsiteX6" fmla="*/ 349757 w 963505"/>
              <a:gd name="connsiteY6" fmla="*/ 966885 h 966885"/>
              <a:gd name="connsiteX0" fmla="*/ 349757 w 830043"/>
              <a:gd name="connsiteY0" fmla="*/ 967237 h 967237"/>
              <a:gd name="connsiteX1" fmla="*/ 317456 w 830043"/>
              <a:gd name="connsiteY1" fmla="*/ 803473 h 967237"/>
              <a:gd name="connsiteX2" fmla="*/ 15839 w 830043"/>
              <a:gd name="connsiteY2" fmla="*/ 132914 h 967237"/>
              <a:gd name="connsiteX3" fmla="*/ 742562 w 830043"/>
              <a:gd name="connsiteY3" fmla="*/ 31692 h 967237"/>
              <a:gd name="connsiteX4" fmla="*/ 784105 w 830043"/>
              <a:gd name="connsiteY4" fmla="*/ 528698 h 967237"/>
              <a:gd name="connsiteX5" fmla="*/ 473855 w 830043"/>
              <a:gd name="connsiteY5" fmla="*/ 855605 h 967237"/>
              <a:gd name="connsiteX6" fmla="*/ 349757 w 830043"/>
              <a:gd name="connsiteY6" fmla="*/ 967237 h 967237"/>
              <a:gd name="connsiteX0" fmla="*/ 349757 w 830043"/>
              <a:gd name="connsiteY0" fmla="*/ 967237 h 967237"/>
              <a:gd name="connsiteX1" fmla="*/ 317456 w 830043"/>
              <a:gd name="connsiteY1" fmla="*/ 803473 h 967237"/>
              <a:gd name="connsiteX2" fmla="*/ 15839 w 830043"/>
              <a:gd name="connsiteY2" fmla="*/ 132914 h 967237"/>
              <a:gd name="connsiteX3" fmla="*/ 742562 w 830043"/>
              <a:gd name="connsiteY3" fmla="*/ 31692 h 967237"/>
              <a:gd name="connsiteX4" fmla="*/ 784105 w 830043"/>
              <a:gd name="connsiteY4" fmla="*/ 528698 h 967237"/>
              <a:gd name="connsiteX5" fmla="*/ 511955 w 830043"/>
              <a:gd name="connsiteY5" fmla="*/ 641293 h 967237"/>
              <a:gd name="connsiteX6" fmla="*/ 349757 w 830043"/>
              <a:gd name="connsiteY6" fmla="*/ 967237 h 967237"/>
              <a:gd name="connsiteX0" fmla="*/ 376647 w 856933"/>
              <a:gd name="connsiteY0" fmla="*/ 959173 h 959173"/>
              <a:gd name="connsiteX1" fmla="*/ 206233 w 856933"/>
              <a:gd name="connsiteY1" fmla="*/ 519184 h 959173"/>
              <a:gd name="connsiteX2" fmla="*/ 42729 w 856933"/>
              <a:gd name="connsiteY2" fmla="*/ 124850 h 959173"/>
              <a:gd name="connsiteX3" fmla="*/ 769452 w 856933"/>
              <a:gd name="connsiteY3" fmla="*/ 23628 h 959173"/>
              <a:gd name="connsiteX4" fmla="*/ 810995 w 856933"/>
              <a:gd name="connsiteY4" fmla="*/ 520634 h 959173"/>
              <a:gd name="connsiteX5" fmla="*/ 538845 w 856933"/>
              <a:gd name="connsiteY5" fmla="*/ 633229 h 959173"/>
              <a:gd name="connsiteX6" fmla="*/ 376647 w 856933"/>
              <a:gd name="connsiteY6" fmla="*/ 959173 h 959173"/>
              <a:gd name="connsiteX0" fmla="*/ 19459 w 856933"/>
              <a:gd name="connsiteY0" fmla="*/ 782961 h 782961"/>
              <a:gd name="connsiteX1" fmla="*/ 206233 w 856933"/>
              <a:gd name="connsiteY1" fmla="*/ 519184 h 782961"/>
              <a:gd name="connsiteX2" fmla="*/ 42729 w 856933"/>
              <a:gd name="connsiteY2" fmla="*/ 124850 h 782961"/>
              <a:gd name="connsiteX3" fmla="*/ 769452 w 856933"/>
              <a:gd name="connsiteY3" fmla="*/ 23628 h 782961"/>
              <a:gd name="connsiteX4" fmla="*/ 810995 w 856933"/>
              <a:gd name="connsiteY4" fmla="*/ 520634 h 782961"/>
              <a:gd name="connsiteX5" fmla="*/ 538845 w 856933"/>
              <a:gd name="connsiteY5" fmla="*/ 633229 h 782961"/>
              <a:gd name="connsiteX6" fmla="*/ 19459 w 856933"/>
              <a:gd name="connsiteY6" fmla="*/ 782961 h 782961"/>
              <a:gd name="connsiteX0" fmla="*/ 19459 w 868477"/>
              <a:gd name="connsiteY0" fmla="*/ 774045 h 774045"/>
              <a:gd name="connsiteX1" fmla="*/ 206233 w 868477"/>
              <a:gd name="connsiteY1" fmla="*/ 510268 h 774045"/>
              <a:gd name="connsiteX2" fmla="*/ 42729 w 868477"/>
              <a:gd name="connsiteY2" fmla="*/ 115934 h 774045"/>
              <a:gd name="connsiteX3" fmla="*/ 769452 w 868477"/>
              <a:gd name="connsiteY3" fmla="*/ 14712 h 774045"/>
              <a:gd name="connsiteX4" fmla="*/ 830045 w 868477"/>
              <a:gd name="connsiteY4" fmla="*/ 383131 h 774045"/>
              <a:gd name="connsiteX5" fmla="*/ 538845 w 868477"/>
              <a:gd name="connsiteY5" fmla="*/ 624313 h 774045"/>
              <a:gd name="connsiteX6" fmla="*/ 19459 w 868477"/>
              <a:gd name="connsiteY6" fmla="*/ 774045 h 774045"/>
              <a:gd name="connsiteX0" fmla="*/ 19459 w 868477"/>
              <a:gd name="connsiteY0" fmla="*/ 774045 h 774045"/>
              <a:gd name="connsiteX1" fmla="*/ 206233 w 868477"/>
              <a:gd name="connsiteY1" fmla="*/ 510268 h 774045"/>
              <a:gd name="connsiteX2" fmla="*/ 42729 w 868477"/>
              <a:gd name="connsiteY2" fmla="*/ 115934 h 774045"/>
              <a:gd name="connsiteX3" fmla="*/ 769452 w 868477"/>
              <a:gd name="connsiteY3" fmla="*/ 14712 h 774045"/>
              <a:gd name="connsiteX4" fmla="*/ 830045 w 868477"/>
              <a:gd name="connsiteY4" fmla="*/ 383131 h 774045"/>
              <a:gd name="connsiteX5" fmla="*/ 538845 w 868477"/>
              <a:gd name="connsiteY5" fmla="*/ 624313 h 774045"/>
              <a:gd name="connsiteX6" fmla="*/ 19459 w 868477"/>
              <a:gd name="connsiteY6" fmla="*/ 774045 h 774045"/>
              <a:gd name="connsiteX0" fmla="*/ 19459 w 868477"/>
              <a:gd name="connsiteY0" fmla="*/ 774045 h 774045"/>
              <a:gd name="connsiteX1" fmla="*/ 206233 w 868477"/>
              <a:gd name="connsiteY1" fmla="*/ 510268 h 774045"/>
              <a:gd name="connsiteX2" fmla="*/ 42729 w 868477"/>
              <a:gd name="connsiteY2" fmla="*/ 115934 h 774045"/>
              <a:gd name="connsiteX3" fmla="*/ 769452 w 868477"/>
              <a:gd name="connsiteY3" fmla="*/ 14712 h 774045"/>
              <a:gd name="connsiteX4" fmla="*/ 830045 w 868477"/>
              <a:gd name="connsiteY4" fmla="*/ 383131 h 774045"/>
              <a:gd name="connsiteX5" fmla="*/ 538845 w 868477"/>
              <a:gd name="connsiteY5" fmla="*/ 624313 h 774045"/>
              <a:gd name="connsiteX6" fmla="*/ 19459 w 868477"/>
              <a:gd name="connsiteY6" fmla="*/ 774045 h 774045"/>
              <a:gd name="connsiteX0" fmla="*/ 19459 w 877320"/>
              <a:gd name="connsiteY0" fmla="*/ 774045 h 774045"/>
              <a:gd name="connsiteX1" fmla="*/ 206233 w 877320"/>
              <a:gd name="connsiteY1" fmla="*/ 510268 h 774045"/>
              <a:gd name="connsiteX2" fmla="*/ 42729 w 877320"/>
              <a:gd name="connsiteY2" fmla="*/ 115934 h 774045"/>
              <a:gd name="connsiteX3" fmla="*/ 769452 w 877320"/>
              <a:gd name="connsiteY3" fmla="*/ 14712 h 774045"/>
              <a:gd name="connsiteX4" fmla="*/ 830045 w 877320"/>
              <a:gd name="connsiteY4" fmla="*/ 383131 h 774045"/>
              <a:gd name="connsiteX5" fmla="*/ 343583 w 877320"/>
              <a:gd name="connsiteY5" fmla="*/ 590975 h 774045"/>
              <a:gd name="connsiteX6" fmla="*/ 19459 w 877320"/>
              <a:gd name="connsiteY6" fmla="*/ 774045 h 774045"/>
              <a:gd name="connsiteX0" fmla="*/ 19459 w 854178"/>
              <a:gd name="connsiteY0" fmla="*/ 787003 h 787003"/>
              <a:gd name="connsiteX1" fmla="*/ 206233 w 854178"/>
              <a:gd name="connsiteY1" fmla="*/ 523226 h 787003"/>
              <a:gd name="connsiteX2" fmla="*/ 42729 w 854178"/>
              <a:gd name="connsiteY2" fmla="*/ 128892 h 787003"/>
              <a:gd name="connsiteX3" fmla="*/ 769452 w 854178"/>
              <a:gd name="connsiteY3" fmla="*/ 27670 h 787003"/>
              <a:gd name="connsiteX4" fmla="*/ 791945 w 854178"/>
              <a:gd name="connsiteY4" fmla="*/ 581827 h 787003"/>
              <a:gd name="connsiteX5" fmla="*/ 343583 w 854178"/>
              <a:gd name="connsiteY5" fmla="*/ 603933 h 787003"/>
              <a:gd name="connsiteX6" fmla="*/ 19459 w 854178"/>
              <a:gd name="connsiteY6" fmla="*/ 787003 h 787003"/>
              <a:gd name="connsiteX0" fmla="*/ 19459 w 837688"/>
              <a:gd name="connsiteY0" fmla="*/ 790055 h 790055"/>
              <a:gd name="connsiteX1" fmla="*/ 206233 w 837688"/>
              <a:gd name="connsiteY1" fmla="*/ 526278 h 790055"/>
              <a:gd name="connsiteX2" fmla="*/ 42729 w 837688"/>
              <a:gd name="connsiteY2" fmla="*/ 131944 h 790055"/>
              <a:gd name="connsiteX3" fmla="*/ 769452 w 837688"/>
              <a:gd name="connsiteY3" fmla="*/ 30722 h 790055"/>
              <a:gd name="connsiteX4" fmla="*/ 758608 w 837688"/>
              <a:gd name="connsiteY4" fmla="*/ 627741 h 790055"/>
              <a:gd name="connsiteX5" fmla="*/ 343583 w 837688"/>
              <a:gd name="connsiteY5" fmla="*/ 606985 h 790055"/>
              <a:gd name="connsiteX6" fmla="*/ 19459 w 837688"/>
              <a:gd name="connsiteY6" fmla="*/ 790055 h 790055"/>
              <a:gd name="connsiteX0" fmla="*/ 19459 w 836267"/>
              <a:gd name="connsiteY0" fmla="*/ 790055 h 790055"/>
              <a:gd name="connsiteX1" fmla="*/ 206233 w 836267"/>
              <a:gd name="connsiteY1" fmla="*/ 526278 h 790055"/>
              <a:gd name="connsiteX2" fmla="*/ 42729 w 836267"/>
              <a:gd name="connsiteY2" fmla="*/ 131944 h 790055"/>
              <a:gd name="connsiteX3" fmla="*/ 769452 w 836267"/>
              <a:gd name="connsiteY3" fmla="*/ 30722 h 790055"/>
              <a:gd name="connsiteX4" fmla="*/ 758608 w 836267"/>
              <a:gd name="connsiteY4" fmla="*/ 627741 h 790055"/>
              <a:gd name="connsiteX5" fmla="*/ 372158 w 836267"/>
              <a:gd name="connsiteY5" fmla="*/ 468872 h 790055"/>
              <a:gd name="connsiteX6" fmla="*/ 19459 w 836267"/>
              <a:gd name="connsiteY6" fmla="*/ 790055 h 790055"/>
              <a:gd name="connsiteX0" fmla="*/ 19459 w 855046"/>
              <a:gd name="connsiteY0" fmla="*/ 781288 h 781288"/>
              <a:gd name="connsiteX1" fmla="*/ 206233 w 855046"/>
              <a:gd name="connsiteY1" fmla="*/ 517511 h 781288"/>
              <a:gd name="connsiteX2" fmla="*/ 42729 w 855046"/>
              <a:gd name="connsiteY2" fmla="*/ 123177 h 781288"/>
              <a:gd name="connsiteX3" fmla="*/ 769452 w 855046"/>
              <a:gd name="connsiteY3" fmla="*/ 21955 h 781288"/>
              <a:gd name="connsiteX4" fmla="*/ 796708 w 855046"/>
              <a:gd name="connsiteY4" fmla="*/ 495149 h 781288"/>
              <a:gd name="connsiteX5" fmla="*/ 372158 w 855046"/>
              <a:gd name="connsiteY5" fmla="*/ 460105 h 781288"/>
              <a:gd name="connsiteX6" fmla="*/ 19459 w 855046"/>
              <a:gd name="connsiteY6" fmla="*/ 781288 h 78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46" h="781288">
                <a:moveTo>
                  <a:pt x="19459" y="781288"/>
                </a:moveTo>
                <a:lnTo>
                  <a:pt x="206233" y="517511"/>
                </a:lnTo>
                <a:cubicBezTo>
                  <a:pt x="12412" y="408144"/>
                  <a:pt x="-51141" y="205770"/>
                  <a:pt x="42729" y="123177"/>
                </a:cubicBezTo>
                <a:cubicBezTo>
                  <a:pt x="136599" y="40584"/>
                  <a:pt x="643789" y="-40040"/>
                  <a:pt x="769452" y="21955"/>
                </a:cubicBezTo>
                <a:cubicBezTo>
                  <a:pt x="895115" y="83950"/>
                  <a:pt x="862924" y="422124"/>
                  <a:pt x="796708" y="495149"/>
                </a:cubicBezTo>
                <a:cubicBezTo>
                  <a:pt x="730492" y="568174"/>
                  <a:pt x="592835" y="488902"/>
                  <a:pt x="372158" y="460105"/>
                </a:cubicBezTo>
                <a:lnTo>
                  <a:pt x="19459" y="781288"/>
                </a:ln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Explosion 1 148"/>
          <p:cNvSpPr/>
          <p:nvPr/>
        </p:nvSpPr>
        <p:spPr>
          <a:xfrm>
            <a:off x="2772089" y="2031899"/>
            <a:ext cx="342862" cy="342862"/>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7402 w 21600"/>
              <a:gd name="connsiteY20" fmla="*/ 9792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7267 w 21465"/>
              <a:gd name="connsiteY19" fmla="*/ 9792 h 21600"/>
              <a:gd name="connsiteX20" fmla="*/ 235 w 21465"/>
              <a:gd name="connsiteY20" fmla="*/ 2295 h 21600"/>
              <a:gd name="connsiteX21" fmla="*/ 7177 w 21465"/>
              <a:gd name="connsiteY21" fmla="*/ 6320 h 21600"/>
              <a:gd name="connsiteX22" fmla="*/ 8217 w 21465"/>
              <a:gd name="connsiteY22" fmla="*/ 2295 h 21600"/>
              <a:gd name="connsiteX23" fmla="*/ 10665 w 21465"/>
              <a:gd name="connsiteY23"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7267 w 21465"/>
              <a:gd name="connsiteY18" fmla="*/ 9792 h 21600"/>
              <a:gd name="connsiteX19" fmla="*/ 235 w 21465"/>
              <a:gd name="connsiteY19" fmla="*/ 2295 h 21600"/>
              <a:gd name="connsiteX20" fmla="*/ 7177 w 21465"/>
              <a:gd name="connsiteY20" fmla="*/ 6320 h 21600"/>
              <a:gd name="connsiteX21" fmla="*/ 8217 w 21465"/>
              <a:gd name="connsiteY21" fmla="*/ 2295 h 21600"/>
              <a:gd name="connsiteX22" fmla="*/ 10665 w 21465"/>
              <a:gd name="connsiteY22" fmla="*/ 5800 h 21600"/>
              <a:gd name="connsiteX0" fmla="*/ 10430 w 21230"/>
              <a:gd name="connsiteY0" fmla="*/ 5800 h 21600"/>
              <a:gd name="connsiteX1" fmla="*/ 14152 w 21230"/>
              <a:gd name="connsiteY1" fmla="*/ 0 h 21600"/>
              <a:gd name="connsiteX2" fmla="*/ 13785 w 21230"/>
              <a:gd name="connsiteY2" fmla="*/ 5325 h 21600"/>
              <a:gd name="connsiteX3" fmla="*/ 18010 w 21230"/>
              <a:gd name="connsiteY3" fmla="*/ 4457 h 21600"/>
              <a:gd name="connsiteX4" fmla="*/ 16332 w 21230"/>
              <a:gd name="connsiteY4" fmla="*/ 7315 h 21600"/>
              <a:gd name="connsiteX5" fmla="*/ 20727 w 21230"/>
              <a:gd name="connsiteY5" fmla="*/ 8137 h 21600"/>
              <a:gd name="connsiteX6" fmla="*/ 17237 w 21230"/>
              <a:gd name="connsiteY6" fmla="*/ 10475 h 21600"/>
              <a:gd name="connsiteX7" fmla="*/ 21230 w 21230"/>
              <a:gd name="connsiteY7" fmla="*/ 13290 h 21600"/>
              <a:gd name="connsiteX8" fmla="*/ 16467 w 21230"/>
              <a:gd name="connsiteY8" fmla="*/ 12942 h 21600"/>
              <a:gd name="connsiteX9" fmla="*/ 17775 w 21230"/>
              <a:gd name="connsiteY9" fmla="*/ 18095 h 21600"/>
              <a:gd name="connsiteX10" fmla="*/ 13650 w 21230"/>
              <a:gd name="connsiteY10" fmla="*/ 14457 h 21600"/>
              <a:gd name="connsiteX11" fmla="*/ 12877 w 21230"/>
              <a:gd name="connsiteY11" fmla="*/ 19737 h 21600"/>
              <a:gd name="connsiteX12" fmla="*/ 10162 w 21230"/>
              <a:gd name="connsiteY12" fmla="*/ 14935 h 21600"/>
              <a:gd name="connsiteX13" fmla="*/ 8115 w 21230"/>
              <a:gd name="connsiteY13" fmla="*/ 21600 h 21600"/>
              <a:gd name="connsiteX14" fmla="*/ 7345 w 21230"/>
              <a:gd name="connsiteY14" fmla="*/ 15627 h 21600"/>
              <a:gd name="connsiteX15" fmla="*/ 4392 w 21230"/>
              <a:gd name="connsiteY15" fmla="*/ 17617 h 21600"/>
              <a:gd name="connsiteX16" fmla="*/ 5297 w 21230"/>
              <a:gd name="connsiteY16" fmla="*/ 13937 h 21600"/>
              <a:gd name="connsiteX17" fmla="*/ 1040 w 21230"/>
              <a:gd name="connsiteY17" fmla="*/ 10612 h 21600"/>
              <a:gd name="connsiteX18" fmla="*/ 7032 w 21230"/>
              <a:gd name="connsiteY18" fmla="*/ 9792 h 21600"/>
              <a:gd name="connsiteX19" fmla="*/ 0 w 21230"/>
              <a:gd name="connsiteY19" fmla="*/ 2295 h 21600"/>
              <a:gd name="connsiteX20" fmla="*/ 6942 w 21230"/>
              <a:gd name="connsiteY20" fmla="*/ 6320 h 21600"/>
              <a:gd name="connsiteX21" fmla="*/ 7982 w 21230"/>
              <a:gd name="connsiteY21" fmla="*/ 2295 h 21600"/>
              <a:gd name="connsiteX22" fmla="*/ 10430 w 21230"/>
              <a:gd name="connsiteY22" fmla="*/ 5800 h 21600"/>
              <a:gd name="connsiteX0" fmla="*/ 10430 w 21230"/>
              <a:gd name="connsiteY0" fmla="*/ 5800 h 21600"/>
              <a:gd name="connsiteX1" fmla="*/ 14152 w 21230"/>
              <a:gd name="connsiteY1" fmla="*/ 0 h 21600"/>
              <a:gd name="connsiteX2" fmla="*/ 13785 w 21230"/>
              <a:gd name="connsiteY2" fmla="*/ 5325 h 21600"/>
              <a:gd name="connsiteX3" fmla="*/ 18010 w 21230"/>
              <a:gd name="connsiteY3" fmla="*/ 4457 h 21600"/>
              <a:gd name="connsiteX4" fmla="*/ 16332 w 21230"/>
              <a:gd name="connsiteY4" fmla="*/ 7315 h 21600"/>
              <a:gd name="connsiteX5" fmla="*/ 20727 w 21230"/>
              <a:gd name="connsiteY5" fmla="*/ 8137 h 21600"/>
              <a:gd name="connsiteX6" fmla="*/ 17237 w 21230"/>
              <a:gd name="connsiteY6" fmla="*/ 10475 h 21600"/>
              <a:gd name="connsiteX7" fmla="*/ 21230 w 21230"/>
              <a:gd name="connsiteY7" fmla="*/ 13290 h 21600"/>
              <a:gd name="connsiteX8" fmla="*/ 16467 w 21230"/>
              <a:gd name="connsiteY8" fmla="*/ 12942 h 21600"/>
              <a:gd name="connsiteX9" fmla="*/ 17775 w 21230"/>
              <a:gd name="connsiteY9" fmla="*/ 18095 h 21600"/>
              <a:gd name="connsiteX10" fmla="*/ 13650 w 21230"/>
              <a:gd name="connsiteY10" fmla="*/ 14457 h 21600"/>
              <a:gd name="connsiteX11" fmla="*/ 12877 w 21230"/>
              <a:gd name="connsiteY11" fmla="*/ 19737 h 21600"/>
              <a:gd name="connsiteX12" fmla="*/ 10162 w 21230"/>
              <a:gd name="connsiteY12" fmla="*/ 14935 h 21600"/>
              <a:gd name="connsiteX13" fmla="*/ 8115 w 21230"/>
              <a:gd name="connsiteY13" fmla="*/ 21600 h 21600"/>
              <a:gd name="connsiteX14" fmla="*/ 7345 w 21230"/>
              <a:gd name="connsiteY14" fmla="*/ 15627 h 21600"/>
              <a:gd name="connsiteX15" fmla="*/ 4392 w 21230"/>
              <a:gd name="connsiteY15" fmla="*/ 17617 h 21600"/>
              <a:gd name="connsiteX16" fmla="*/ 7697 w 21230"/>
              <a:gd name="connsiteY16" fmla="*/ 12212 h 21600"/>
              <a:gd name="connsiteX17" fmla="*/ 1040 w 21230"/>
              <a:gd name="connsiteY17" fmla="*/ 10612 h 21600"/>
              <a:gd name="connsiteX18" fmla="*/ 7032 w 21230"/>
              <a:gd name="connsiteY18" fmla="*/ 9792 h 21600"/>
              <a:gd name="connsiteX19" fmla="*/ 0 w 21230"/>
              <a:gd name="connsiteY19" fmla="*/ 2295 h 21600"/>
              <a:gd name="connsiteX20" fmla="*/ 6942 w 21230"/>
              <a:gd name="connsiteY20" fmla="*/ 6320 h 21600"/>
              <a:gd name="connsiteX21" fmla="*/ 7982 w 21230"/>
              <a:gd name="connsiteY21" fmla="*/ 2295 h 21600"/>
              <a:gd name="connsiteX22" fmla="*/ 10430 w 21230"/>
              <a:gd name="connsiteY22" fmla="*/ 5800 h 21600"/>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7775 w 21230"/>
              <a:gd name="connsiteY9" fmla="*/ 18095 h 19737"/>
              <a:gd name="connsiteX10" fmla="*/ 13650 w 21230"/>
              <a:gd name="connsiteY10" fmla="*/ 14457 h 19737"/>
              <a:gd name="connsiteX11" fmla="*/ 12877 w 21230"/>
              <a:gd name="connsiteY11" fmla="*/ 19737 h 19737"/>
              <a:gd name="connsiteX12" fmla="*/ 10162 w 21230"/>
              <a:gd name="connsiteY12" fmla="*/ 14935 h 19737"/>
              <a:gd name="connsiteX13" fmla="*/ 7345 w 21230"/>
              <a:gd name="connsiteY13" fmla="*/ 15627 h 19737"/>
              <a:gd name="connsiteX14" fmla="*/ 4392 w 21230"/>
              <a:gd name="connsiteY14" fmla="*/ 17617 h 19737"/>
              <a:gd name="connsiteX15" fmla="*/ 7697 w 21230"/>
              <a:gd name="connsiteY15" fmla="*/ 12212 h 19737"/>
              <a:gd name="connsiteX16" fmla="*/ 1040 w 21230"/>
              <a:gd name="connsiteY16" fmla="*/ 10612 h 19737"/>
              <a:gd name="connsiteX17" fmla="*/ 7032 w 21230"/>
              <a:gd name="connsiteY17" fmla="*/ 9792 h 19737"/>
              <a:gd name="connsiteX18" fmla="*/ 0 w 21230"/>
              <a:gd name="connsiteY18" fmla="*/ 2295 h 19737"/>
              <a:gd name="connsiteX19" fmla="*/ 6942 w 21230"/>
              <a:gd name="connsiteY19" fmla="*/ 6320 h 19737"/>
              <a:gd name="connsiteX20" fmla="*/ 7982 w 21230"/>
              <a:gd name="connsiteY20" fmla="*/ 2295 h 19737"/>
              <a:gd name="connsiteX21" fmla="*/ 10430 w 21230"/>
              <a:gd name="connsiteY21"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7775 w 21230"/>
              <a:gd name="connsiteY9" fmla="*/ 18095 h 19737"/>
              <a:gd name="connsiteX10" fmla="*/ 13650 w 21230"/>
              <a:gd name="connsiteY10" fmla="*/ 14457 h 19737"/>
              <a:gd name="connsiteX11" fmla="*/ 12877 w 21230"/>
              <a:gd name="connsiteY11" fmla="*/ 19737 h 19737"/>
              <a:gd name="connsiteX12" fmla="*/ 10162 w 21230"/>
              <a:gd name="connsiteY12" fmla="*/ 14935 h 19737"/>
              <a:gd name="connsiteX13" fmla="*/ 4392 w 21230"/>
              <a:gd name="connsiteY13" fmla="*/ 17617 h 19737"/>
              <a:gd name="connsiteX14" fmla="*/ 7697 w 21230"/>
              <a:gd name="connsiteY14" fmla="*/ 12212 h 19737"/>
              <a:gd name="connsiteX15" fmla="*/ 1040 w 21230"/>
              <a:gd name="connsiteY15" fmla="*/ 10612 h 19737"/>
              <a:gd name="connsiteX16" fmla="*/ 7032 w 21230"/>
              <a:gd name="connsiteY16" fmla="*/ 9792 h 19737"/>
              <a:gd name="connsiteX17" fmla="*/ 0 w 21230"/>
              <a:gd name="connsiteY17" fmla="*/ 2295 h 19737"/>
              <a:gd name="connsiteX18" fmla="*/ 6942 w 21230"/>
              <a:gd name="connsiteY18" fmla="*/ 6320 h 19737"/>
              <a:gd name="connsiteX19" fmla="*/ 7982 w 21230"/>
              <a:gd name="connsiteY19" fmla="*/ 2295 h 19737"/>
              <a:gd name="connsiteX20" fmla="*/ 10430 w 21230"/>
              <a:gd name="connsiteY20"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3650 w 21230"/>
              <a:gd name="connsiteY9" fmla="*/ 14457 h 19737"/>
              <a:gd name="connsiteX10" fmla="*/ 12877 w 21230"/>
              <a:gd name="connsiteY10" fmla="*/ 19737 h 19737"/>
              <a:gd name="connsiteX11" fmla="*/ 10162 w 21230"/>
              <a:gd name="connsiteY11" fmla="*/ 14935 h 19737"/>
              <a:gd name="connsiteX12" fmla="*/ 4392 w 21230"/>
              <a:gd name="connsiteY12" fmla="*/ 17617 h 19737"/>
              <a:gd name="connsiteX13" fmla="*/ 7697 w 21230"/>
              <a:gd name="connsiteY13" fmla="*/ 12212 h 19737"/>
              <a:gd name="connsiteX14" fmla="*/ 1040 w 21230"/>
              <a:gd name="connsiteY14" fmla="*/ 10612 h 19737"/>
              <a:gd name="connsiteX15" fmla="*/ 7032 w 21230"/>
              <a:gd name="connsiteY15" fmla="*/ 9792 h 19737"/>
              <a:gd name="connsiteX16" fmla="*/ 0 w 21230"/>
              <a:gd name="connsiteY16" fmla="*/ 2295 h 19737"/>
              <a:gd name="connsiteX17" fmla="*/ 6942 w 21230"/>
              <a:gd name="connsiteY17" fmla="*/ 6320 h 19737"/>
              <a:gd name="connsiteX18" fmla="*/ 7982 w 21230"/>
              <a:gd name="connsiteY18" fmla="*/ 2295 h 19737"/>
              <a:gd name="connsiteX19" fmla="*/ 10430 w 21230"/>
              <a:gd name="connsiteY19"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2877 w 21230"/>
              <a:gd name="connsiteY9" fmla="*/ 19737 h 19737"/>
              <a:gd name="connsiteX10" fmla="*/ 10162 w 21230"/>
              <a:gd name="connsiteY10" fmla="*/ 14935 h 19737"/>
              <a:gd name="connsiteX11" fmla="*/ 4392 w 21230"/>
              <a:gd name="connsiteY11" fmla="*/ 17617 h 19737"/>
              <a:gd name="connsiteX12" fmla="*/ 7697 w 21230"/>
              <a:gd name="connsiteY12" fmla="*/ 12212 h 19737"/>
              <a:gd name="connsiteX13" fmla="*/ 1040 w 21230"/>
              <a:gd name="connsiteY13" fmla="*/ 10612 h 19737"/>
              <a:gd name="connsiteX14" fmla="*/ 7032 w 21230"/>
              <a:gd name="connsiteY14" fmla="*/ 9792 h 19737"/>
              <a:gd name="connsiteX15" fmla="*/ 0 w 21230"/>
              <a:gd name="connsiteY15" fmla="*/ 2295 h 19737"/>
              <a:gd name="connsiteX16" fmla="*/ 6942 w 21230"/>
              <a:gd name="connsiteY16" fmla="*/ 6320 h 19737"/>
              <a:gd name="connsiteX17" fmla="*/ 7982 w 21230"/>
              <a:gd name="connsiteY17" fmla="*/ 2295 h 19737"/>
              <a:gd name="connsiteX18" fmla="*/ 10430 w 21230"/>
              <a:gd name="connsiteY18"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2717 w 21230"/>
              <a:gd name="connsiteY8" fmla="*/ 12492 h 19737"/>
              <a:gd name="connsiteX9" fmla="*/ 12877 w 21230"/>
              <a:gd name="connsiteY9" fmla="*/ 19737 h 19737"/>
              <a:gd name="connsiteX10" fmla="*/ 10162 w 21230"/>
              <a:gd name="connsiteY10" fmla="*/ 14935 h 19737"/>
              <a:gd name="connsiteX11" fmla="*/ 4392 w 21230"/>
              <a:gd name="connsiteY11" fmla="*/ 17617 h 19737"/>
              <a:gd name="connsiteX12" fmla="*/ 7697 w 21230"/>
              <a:gd name="connsiteY12" fmla="*/ 12212 h 19737"/>
              <a:gd name="connsiteX13" fmla="*/ 1040 w 21230"/>
              <a:gd name="connsiteY13" fmla="*/ 10612 h 19737"/>
              <a:gd name="connsiteX14" fmla="*/ 7032 w 21230"/>
              <a:gd name="connsiteY14" fmla="*/ 9792 h 19737"/>
              <a:gd name="connsiteX15" fmla="*/ 0 w 21230"/>
              <a:gd name="connsiteY15" fmla="*/ 2295 h 19737"/>
              <a:gd name="connsiteX16" fmla="*/ 6942 w 21230"/>
              <a:gd name="connsiteY16" fmla="*/ 6320 h 19737"/>
              <a:gd name="connsiteX17" fmla="*/ 7982 w 21230"/>
              <a:gd name="connsiteY17" fmla="*/ 2295 h 19737"/>
              <a:gd name="connsiteX18" fmla="*/ 10430 w 21230"/>
              <a:gd name="connsiteY18"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20727 w 21230"/>
              <a:gd name="connsiteY4" fmla="*/ 8137 h 19737"/>
              <a:gd name="connsiteX5" fmla="*/ 17237 w 21230"/>
              <a:gd name="connsiteY5" fmla="*/ 10475 h 19737"/>
              <a:gd name="connsiteX6" fmla="*/ 21230 w 21230"/>
              <a:gd name="connsiteY6" fmla="*/ 13290 h 19737"/>
              <a:gd name="connsiteX7" fmla="*/ 12717 w 21230"/>
              <a:gd name="connsiteY7" fmla="*/ 12492 h 19737"/>
              <a:gd name="connsiteX8" fmla="*/ 12877 w 21230"/>
              <a:gd name="connsiteY8" fmla="*/ 19737 h 19737"/>
              <a:gd name="connsiteX9" fmla="*/ 10162 w 21230"/>
              <a:gd name="connsiteY9" fmla="*/ 14935 h 19737"/>
              <a:gd name="connsiteX10" fmla="*/ 4392 w 21230"/>
              <a:gd name="connsiteY10" fmla="*/ 17617 h 19737"/>
              <a:gd name="connsiteX11" fmla="*/ 7697 w 21230"/>
              <a:gd name="connsiteY11" fmla="*/ 12212 h 19737"/>
              <a:gd name="connsiteX12" fmla="*/ 1040 w 21230"/>
              <a:gd name="connsiteY12" fmla="*/ 10612 h 19737"/>
              <a:gd name="connsiteX13" fmla="*/ 7032 w 21230"/>
              <a:gd name="connsiteY13" fmla="*/ 9792 h 19737"/>
              <a:gd name="connsiteX14" fmla="*/ 0 w 21230"/>
              <a:gd name="connsiteY14" fmla="*/ 2295 h 19737"/>
              <a:gd name="connsiteX15" fmla="*/ 6942 w 21230"/>
              <a:gd name="connsiteY15" fmla="*/ 6320 h 19737"/>
              <a:gd name="connsiteX16" fmla="*/ 7982 w 21230"/>
              <a:gd name="connsiteY16" fmla="*/ 2295 h 19737"/>
              <a:gd name="connsiteX17" fmla="*/ 10430 w 21230"/>
              <a:gd name="connsiteY17" fmla="*/ 5800 h 19737"/>
              <a:gd name="connsiteX0" fmla="*/ 10430 w 21230"/>
              <a:gd name="connsiteY0" fmla="*/ 5800 h 19737"/>
              <a:gd name="connsiteX1" fmla="*/ 14152 w 21230"/>
              <a:gd name="connsiteY1" fmla="*/ 0 h 19737"/>
              <a:gd name="connsiteX2" fmla="*/ 13785 w 21230"/>
              <a:gd name="connsiteY2" fmla="*/ 5325 h 19737"/>
              <a:gd name="connsiteX3" fmla="*/ 20727 w 21230"/>
              <a:gd name="connsiteY3" fmla="*/ 8137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430 w 21230"/>
              <a:gd name="connsiteY0" fmla="*/ 5800 h 19737"/>
              <a:gd name="connsiteX1" fmla="*/ 14152 w 21230"/>
              <a:gd name="connsiteY1" fmla="*/ 0 h 19737"/>
              <a:gd name="connsiteX2" fmla="*/ 13785 w 21230"/>
              <a:gd name="connsiteY2" fmla="*/ 532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430 w 21230"/>
              <a:gd name="connsiteY0" fmla="*/ 5800 h 19737"/>
              <a:gd name="connsiteX1" fmla="*/ 14152 w 21230"/>
              <a:gd name="connsiteY1" fmla="*/ 0 h 19737"/>
              <a:gd name="connsiteX2" fmla="*/ 14235 w 21230"/>
              <a:gd name="connsiteY2" fmla="*/ 997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430 w 21230"/>
              <a:gd name="connsiteY0" fmla="*/ 5800 h 19737"/>
              <a:gd name="connsiteX1" fmla="*/ 14152 w 21230"/>
              <a:gd name="connsiteY1" fmla="*/ 0 h 19737"/>
              <a:gd name="connsiteX2" fmla="*/ 12360 w 21230"/>
              <a:gd name="connsiteY2" fmla="*/ 922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580 w 21230"/>
              <a:gd name="connsiteY0" fmla="*/ 7675 h 19737"/>
              <a:gd name="connsiteX1" fmla="*/ 14152 w 21230"/>
              <a:gd name="connsiteY1" fmla="*/ 0 h 19737"/>
              <a:gd name="connsiteX2" fmla="*/ 12360 w 21230"/>
              <a:gd name="connsiteY2" fmla="*/ 922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580 w 21230"/>
              <a:gd name="connsiteY16" fmla="*/ 7675 h 19737"/>
              <a:gd name="connsiteX0" fmla="*/ 10580 w 21230"/>
              <a:gd name="connsiteY0" fmla="*/ 7675 h 19737"/>
              <a:gd name="connsiteX1" fmla="*/ 14152 w 21230"/>
              <a:gd name="connsiteY1" fmla="*/ 0 h 19737"/>
              <a:gd name="connsiteX2" fmla="*/ 12360 w 21230"/>
              <a:gd name="connsiteY2" fmla="*/ 9225 h 19737"/>
              <a:gd name="connsiteX3" fmla="*/ 17877 w 21230"/>
              <a:gd name="connsiteY3" fmla="*/ 4162 h 19737"/>
              <a:gd name="connsiteX4" fmla="*/ 14312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580 w 21230"/>
              <a:gd name="connsiteY16" fmla="*/ 7675 h 19737"/>
              <a:gd name="connsiteX0" fmla="*/ 10580 w 20180"/>
              <a:gd name="connsiteY0" fmla="*/ 7675 h 19737"/>
              <a:gd name="connsiteX1" fmla="*/ 14152 w 20180"/>
              <a:gd name="connsiteY1" fmla="*/ 0 h 19737"/>
              <a:gd name="connsiteX2" fmla="*/ 12360 w 20180"/>
              <a:gd name="connsiteY2" fmla="*/ 9225 h 19737"/>
              <a:gd name="connsiteX3" fmla="*/ 17877 w 20180"/>
              <a:gd name="connsiteY3" fmla="*/ 4162 h 19737"/>
              <a:gd name="connsiteX4" fmla="*/ 14312 w 20180"/>
              <a:gd name="connsiteY4" fmla="*/ 10475 h 19737"/>
              <a:gd name="connsiteX5" fmla="*/ 20180 w 20180"/>
              <a:gd name="connsiteY5" fmla="*/ 11415 h 19737"/>
              <a:gd name="connsiteX6" fmla="*/ 12717 w 20180"/>
              <a:gd name="connsiteY6" fmla="*/ 12492 h 19737"/>
              <a:gd name="connsiteX7" fmla="*/ 12877 w 20180"/>
              <a:gd name="connsiteY7" fmla="*/ 19737 h 19737"/>
              <a:gd name="connsiteX8" fmla="*/ 10162 w 20180"/>
              <a:gd name="connsiteY8" fmla="*/ 14935 h 19737"/>
              <a:gd name="connsiteX9" fmla="*/ 4392 w 20180"/>
              <a:gd name="connsiteY9" fmla="*/ 17617 h 19737"/>
              <a:gd name="connsiteX10" fmla="*/ 7697 w 20180"/>
              <a:gd name="connsiteY10" fmla="*/ 12212 h 19737"/>
              <a:gd name="connsiteX11" fmla="*/ 1040 w 20180"/>
              <a:gd name="connsiteY11" fmla="*/ 10612 h 19737"/>
              <a:gd name="connsiteX12" fmla="*/ 7032 w 20180"/>
              <a:gd name="connsiteY12" fmla="*/ 9792 h 19737"/>
              <a:gd name="connsiteX13" fmla="*/ 0 w 20180"/>
              <a:gd name="connsiteY13" fmla="*/ 2295 h 19737"/>
              <a:gd name="connsiteX14" fmla="*/ 6942 w 20180"/>
              <a:gd name="connsiteY14" fmla="*/ 6320 h 19737"/>
              <a:gd name="connsiteX15" fmla="*/ 7982 w 20180"/>
              <a:gd name="connsiteY15" fmla="*/ 2295 h 19737"/>
              <a:gd name="connsiteX16" fmla="*/ 10580 w 20180"/>
              <a:gd name="connsiteY16" fmla="*/ 7675 h 19737"/>
              <a:gd name="connsiteX0" fmla="*/ 10580 w 20180"/>
              <a:gd name="connsiteY0" fmla="*/ 7675 h 19737"/>
              <a:gd name="connsiteX1" fmla="*/ 14152 w 20180"/>
              <a:gd name="connsiteY1" fmla="*/ 0 h 19737"/>
              <a:gd name="connsiteX2" fmla="*/ 12360 w 20180"/>
              <a:gd name="connsiteY2" fmla="*/ 9225 h 19737"/>
              <a:gd name="connsiteX3" fmla="*/ 17877 w 20180"/>
              <a:gd name="connsiteY3" fmla="*/ 4162 h 19737"/>
              <a:gd name="connsiteX4" fmla="*/ 14312 w 20180"/>
              <a:gd name="connsiteY4" fmla="*/ 10475 h 19737"/>
              <a:gd name="connsiteX5" fmla="*/ 20180 w 20180"/>
              <a:gd name="connsiteY5" fmla="*/ 11415 h 19737"/>
              <a:gd name="connsiteX6" fmla="*/ 12717 w 20180"/>
              <a:gd name="connsiteY6" fmla="*/ 12492 h 19737"/>
              <a:gd name="connsiteX7" fmla="*/ 12877 w 20180"/>
              <a:gd name="connsiteY7" fmla="*/ 19737 h 19737"/>
              <a:gd name="connsiteX8" fmla="*/ 10162 w 20180"/>
              <a:gd name="connsiteY8" fmla="*/ 14935 h 19737"/>
              <a:gd name="connsiteX9" fmla="*/ 4392 w 20180"/>
              <a:gd name="connsiteY9" fmla="*/ 17617 h 19737"/>
              <a:gd name="connsiteX10" fmla="*/ 7697 w 20180"/>
              <a:gd name="connsiteY10" fmla="*/ 12212 h 19737"/>
              <a:gd name="connsiteX11" fmla="*/ 1040 w 20180"/>
              <a:gd name="connsiteY11" fmla="*/ 10612 h 19737"/>
              <a:gd name="connsiteX12" fmla="*/ 7032 w 20180"/>
              <a:gd name="connsiteY12" fmla="*/ 9792 h 19737"/>
              <a:gd name="connsiteX13" fmla="*/ 0 w 20180"/>
              <a:gd name="connsiteY13" fmla="*/ 2295 h 19737"/>
              <a:gd name="connsiteX14" fmla="*/ 6942 w 20180"/>
              <a:gd name="connsiteY14" fmla="*/ 6320 h 19737"/>
              <a:gd name="connsiteX15" fmla="*/ 7982 w 20180"/>
              <a:gd name="connsiteY15" fmla="*/ 2295 h 19737"/>
              <a:gd name="connsiteX16" fmla="*/ 10580 w 20180"/>
              <a:gd name="connsiteY16" fmla="*/ 7675 h 19737"/>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480"/>
              <a:gd name="connsiteY0" fmla="*/ 7681 h 19743"/>
              <a:gd name="connsiteX1" fmla="*/ 14152 w 20480"/>
              <a:gd name="connsiteY1" fmla="*/ 6 h 19743"/>
              <a:gd name="connsiteX2" fmla="*/ 12360 w 20480"/>
              <a:gd name="connsiteY2" fmla="*/ 9231 h 19743"/>
              <a:gd name="connsiteX3" fmla="*/ 17877 w 20480"/>
              <a:gd name="connsiteY3" fmla="*/ 4168 h 19743"/>
              <a:gd name="connsiteX4" fmla="*/ 14312 w 20480"/>
              <a:gd name="connsiteY4" fmla="*/ 10481 h 19743"/>
              <a:gd name="connsiteX5" fmla="*/ 20180 w 20480"/>
              <a:gd name="connsiteY5" fmla="*/ 11421 h 19743"/>
              <a:gd name="connsiteX6" fmla="*/ 12717 w 20480"/>
              <a:gd name="connsiteY6" fmla="*/ 12498 h 19743"/>
              <a:gd name="connsiteX7" fmla="*/ 12877 w 20480"/>
              <a:gd name="connsiteY7" fmla="*/ 19743 h 19743"/>
              <a:gd name="connsiteX8" fmla="*/ 10162 w 20480"/>
              <a:gd name="connsiteY8" fmla="*/ 14941 h 19743"/>
              <a:gd name="connsiteX9" fmla="*/ 4392 w 20480"/>
              <a:gd name="connsiteY9" fmla="*/ 17623 h 19743"/>
              <a:gd name="connsiteX10" fmla="*/ 7697 w 20480"/>
              <a:gd name="connsiteY10" fmla="*/ 12218 h 19743"/>
              <a:gd name="connsiteX11" fmla="*/ 1040 w 20480"/>
              <a:gd name="connsiteY11" fmla="*/ 10618 h 19743"/>
              <a:gd name="connsiteX12" fmla="*/ 7032 w 20480"/>
              <a:gd name="connsiteY12" fmla="*/ 9798 h 19743"/>
              <a:gd name="connsiteX13" fmla="*/ 0 w 20480"/>
              <a:gd name="connsiteY13" fmla="*/ 2301 h 19743"/>
              <a:gd name="connsiteX14" fmla="*/ 6942 w 20480"/>
              <a:gd name="connsiteY14" fmla="*/ 6326 h 19743"/>
              <a:gd name="connsiteX15" fmla="*/ 7982 w 20480"/>
              <a:gd name="connsiteY15" fmla="*/ 2301 h 19743"/>
              <a:gd name="connsiteX16" fmla="*/ 10580 w 204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995"/>
              <a:gd name="connsiteX1" fmla="*/ 14152 w 20180"/>
              <a:gd name="connsiteY1" fmla="*/ 6 h 19995"/>
              <a:gd name="connsiteX2" fmla="*/ 12360 w 20180"/>
              <a:gd name="connsiteY2" fmla="*/ 9231 h 19995"/>
              <a:gd name="connsiteX3" fmla="*/ 17877 w 20180"/>
              <a:gd name="connsiteY3" fmla="*/ 4168 h 19995"/>
              <a:gd name="connsiteX4" fmla="*/ 14312 w 20180"/>
              <a:gd name="connsiteY4" fmla="*/ 10481 h 19995"/>
              <a:gd name="connsiteX5" fmla="*/ 20180 w 20180"/>
              <a:gd name="connsiteY5" fmla="*/ 11421 h 19995"/>
              <a:gd name="connsiteX6" fmla="*/ 12717 w 20180"/>
              <a:gd name="connsiteY6" fmla="*/ 12498 h 19995"/>
              <a:gd name="connsiteX7" fmla="*/ 12877 w 20180"/>
              <a:gd name="connsiteY7" fmla="*/ 19743 h 19995"/>
              <a:gd name="connsiteX8" fmla="*/ 10162 w 20180"/>
              <a:gd name="connsiteY8" fmla="*/ 14941 h 19995"/>
              <a:gd name="connsiteX9" fmla="*/ 4392 w 20180"/>
              <a:gd name="connsiteY9" fmla="*/ 17623 h 19995"/>
              <a:gd name="connsiteX10" fmla="*/ 7697 w 20180"/>
              <a:gd name="connsiteY10" fmla="*/ 12218 h 19995"/>
              <a:gd name="connsiteX11" fmla="*/ 1040 w 20180"/>
              <a:gd name="connsiteY11" fmla="*/ 10618 h 19995"/>
              <a:gd name="connsiteX12" fmla="*/ 7032 w 20180"/>
              <a:gd name="connsiteY12" fmla="*/ 9798 h 19995"/>
              <a:gd name="connsiteX13" fmla="*/ 0 w 20180"/>
              <a:gd name="connsiteY13" fmla="*/ 2301 h 19995"/>
              <a:gd name="connsiteX14" fmla="*/ 6942 w 20180"/>
              <a:gd name="connsiteY14" fmla="*/ 6326 h 19995"/>
              <a:gd name="connsiteX15" fmla="*/ 7982 w 20180"/>
              <a:gd name="connsiteY15" fmla="*/ 2301 h 19995"/>
              <a:gd name="connsiteX16" fmla="*/ 10580 w 20180"/>
              <a:gd name="connsiteY16" fmla="*/ 7681 h 19995"/>
              <a:gd name="connsiteX0" fmla="*/ 10580 w 20255"/>
              <a:gd name="connsiteY0" fmla="*/ 7681 h 19961"/>
              <a:gd name="connsiteX1" fmla="*/ 14152 w 20255"/>
              <a:gd name="connsiteY1" fmla="*/ 6 h 19961"/>
              <a:gd name="connsiteX2" fmla="*/ 12360 w 20255"/>
              <a:gd name="connsiteY2" fmla="*/ 9231 h 19961"/>
              <a:gd name="connsiteX3" fmla="*/ 17877 w 20255"/>
              <a:gd name="connsiteY3" fmla="*/ 4168 h 19961"/>
              <a:gd name="connsiteX4" fmla="*/ 14312 w 20255"/>
              <a:gd name="connsiteY4" fmla="*/ 10481 h 19961"/>
              <a:gd name="connsiteX5" fmla="*/ 20255 w 20255"/>
              <a:gd name="connsiteY5" fmla="*/ 12846 h 19961"/>
              <a:gd name="connsiteX6" fmla="*/ 12717 w 20255"/>
              <a:gd name="connsiteY6" fmla="*/ 12498 h 19961"/>
              <a:gd name="connsiteX7" fmla="*/ 12877 w 20255"/>
              <a:gd name="connsiteY7" fmla="*/ 19743 h 19961"/>
              <a:gd name="connsiteX8" fmla="*/ 10162 w 20255"/>
              <a:gd name="connsiteY8" fmla="*/ 14941 h 19961"/>
              <a:gd name="connsiteX9" fmla="*/ 4392 w 20255"/>
              <a:gd name="connsiteY9" fmla="*/ 17623 h 19961"/>
              <a:gd name="connsiteX10" fmla="*/ 7697 w 20255"/>
              <a:gd name="connsiteY10" fmla="*/ 12218 h 19961"/>
              <a:gd name="connsiteX11" fmla="*/ 1040 w 20255"/>
              <a:gd name="connsiteY11" fmla="*/ 10618 h 19961"/>
              <a:gd name="connsiteX12" fmla="*/ 7032 w 20255"/>
              <a:gd name="connsiteY12" fmla="*/ 9798 h 19961"/>
              <a:gd name="connsiteX13" fmla="*/ 0 w 20255"/>
              <a:gd name="connsiteY13" fmla="*/ 2301 h 19961"/>
              <a:gd name="connsiteX14" fmla="*/ 6942 w 20255"/>
              <a:gd name="connsiteY14" fmla="*/ 6326 h 19961"/>
              <a:gd name="connsiteX15" fmla="*/ 7982 w 20255"/>
              <a:gd name="connsiteY15" fmla="*/ 2301 h 19961"/>
              <a:gd name="connsiteX16" fmla="*/ 10580 w 20255"/>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64" h="19957">
                <a:moveTo>
                  <a:pt x="9606" y="8352"/>
                </a:moveTo>
                <a:cubicBezTo>
                  <a:pt x="10634" y="7970"/>
                  <a:pt x="13694" y="-144"/>
                  <a:pt x="14153" y="2"/>
                </a:cubicBezTo>
                <a:cubicBezTo>
                  <a:pt x="14612" y="148"/>
                  <a:pt x="10522" y="10915"/>
                  <a:pt x="12361" y="9227"/>
                </a:cubicBezTo>
                <a:lnTo>
                  <a:pt x="17878" y="4164"/>
                </a:lnTo>
                <a:cubicBezTo>
                  <a:pt x="18203" y="4372"/>
                  <a:pt x="13917" y="9031"/>
                  <a:pt x="14313" y="10477"/>
                </a:cubicBezTo>
                <a:cubicBezTo>
                  <a:pt x="14709" y="11923"/>
                  <a:pt x="20522" y="12506"/>
                  <a:pt x="20256" y="12842"/>
                </a:cubicBezTo>
                <a:cubicBezTo>
                  <a:pt x="19990" y="13178"/>
                  <a:pt x="13948" y="11345"/>
                  <a:pt x="12718" y="12494"/>
                </a:cubicBezTo>
                <a:cubicBezTo>
                  <a:pt x="11488" y="13643"/>
                  <a:pt x="13783" y="21340"/>
                  <a:pt x="12878" y="19739"/>
                </a:cubicBezTo>
                <a:lnTo>
                  <a:pt x="10163" y="14937"/>
                </a:lnTo>
                <a:cubicBezTo>
                  <a:pt x="9258" y="13336"/>
                  <a:pt x="4804" y="18073"/>
                  <a:pt x="4393" y="17619"/>
                </a:cubicBezTo>
                <a:cubicBezTo>
                  <a:pt x="3982" y="17165"/>
                  <a:pt x="9917" y="12747"/>
                  <a:pt x="7698" y="12214"/>
                </a:cubicBezTo>
                <a:lnTo>
                  <a:pt x="1041" y="10614"/>
                </a:lnTo>
                <a:cubicBezTo>
                  <a:pt x="930" y="10211"/>
                  <a:pt x="9377" y="12293"/>
                  <a:pt x="7033" y="9794"/>
                </a:cubicBezTo>
                <a:lnTo>
                  <a:pt x="1" y="2297"/>
                </a:lnTo>
                <a:cubicBezTo>
                  <a:pt x="-14" y="1718"/>
                  <a:pt x="6596" y="7664"/>
                  <a:pt x="6943" y="6322"/>
                </a:cubicBezTo>
                <a:cubicBezTo>
                  <a:pt x="7290" y="4980"/>
                  <a:pt x="7539" y="1959"/>
                  <a:pt x="7983" y="2297"/>
                </a:cubicBezTo>
                <a:cubicBezTo>
                  <a:pt x="8427" y="2635"/>
                  <a:pt x="8578" y="8734"/>
                  <a:pt x="9606" y="8352"/>
                </a:cubicBezTo>
                <a:close/>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 name="Group 108"/>
          <p:cNvGrpSpPr>
            <a:grpSpLocks noChangeAspect="1"/>
          </p:cNvGrpSpPr>
          <p:nvPr/>
        </p:nvGrpSpPr>
        <p:grpSpPr>
          <a:xfrm>
            <a:off x="6029338" y="3317634"/>
            <a:ext cx="342862" cy="342862"/>
            <a:chOff x="2267744" y="1203598"/>
            <a:chExt cx="2447367" cy="2447638"/>
          </a:xfrm>
          <a:solidFill>
            <a:schemeClr val="bg1"/>
          </a:solidFill>
        </p:grpSpPr>
        <p:sp>
          <p:nvSpPr>
            <p:cNvPr id="110" name="Round Same Side Corner Rectangle 3"/>
            <p:cNvSpPr/>
            <p:nvPr/>
          </p:nvSpPr>
          <p:spPr>
            <a:xfrm>
              <a:off x="2267744" y="2427553"/>
              <a:ext cx="2447367" cy="1223683"/>
            </a:xfrm>
            <a:custGeom>
              <a:avLst/>
              <a:gdLst>
                <a:gd name="connsiteX0" fmla="*/ 611842 w 2447366"/>
                <a:gd name="connsiteY0" fmla="*/ 0 h 1223683"/>
                <a:gd name="connsiteX1" fmla="*/ 1835525 w 2447366"/>
                <a:gd name="connsiteY1" fmla="*/ 0 h 1223683"/>
                <a:gd name="connsiteX2" fmla="*/ 2447367 w 2447366"/>
                <a:gd name="connsiteY2" fmla="*/ 611842 h 1223683"/>
                <a:gd name="connsiteX3" fmla="*/ 2447366 w 2447366"/>
                <a:gd name="connsiteY3" fmla="*/ 1223683 h 1223683"/>
                <a:gd name="connsiteX4" fmla="*/ 2447366 w 2447366"/>
                <a:gd name="connsiteY4" fmla="*/ 1223683 h 1223683"/>
                <a:gd name="connsiteX5" fmla="*/ 0 w 2447366"/>
                <a:gd name="connsiteY5" fmla="*/ 1223683 h 1223683"/>
                <a:gd name="connsiteX6" fmla="*/ 0 w 2447366"/>
                <a:gd name="connsiteY6" fmla="*/ 1223683 h 1223683"/>
                <a:gd name="connsiteX7" fmla="*/ 0 w 2447366"/>
                <a:gd name="connsiteY7" fmla="*/ 611842 h 1223683"/>
                <a:gd name="connsiteX8" fmla="*/ 611842 w 2447366"/>
                <a:gd name="connsiteY8" fmla="*/ 0 h 1223683"/>
                <a:gd name="connsiteX0" fmla="*/ 0 w 2447367"/>
                <a:gd name="connsiteY0" fmla="*/ 1223683 h 1315123"/>
                <a:gd name="connsiteX1" fmla="*/ 0 w 2447367"/>
                <a:gd name="connsiteY1" fmla="*/ 611842 h 1315123"/>
                <a:gd name="connsiteX2" fmla="*/ 611842 w 2447367"/>
                <a:gd name="connsiteY2" fmla="*/ 0 h 1315123"/>
                <a:gd name="connsiteX3" fmla="*/ 1835525 w 2447367"/>
                <a:gd name="connsiteY3" fmla="*/ 0 h 1315123"/>
                <a:gd name="connsiteX4" fmla="*/ 2447367 w 2447367"/>
                <a:gd name="connsiteY4" fmla="*/ 611842 h 1315123"/>
                <a:gd name="connsiteX5" fmla="*/ 2447366 w 2447367"/>
                <a:gd name="connsiteY5" fmla="*/ 1223683 h 1315123"/>
                <a:gd name="connsiteX6" fmla="*/ 2447366 w 2447367"/>
                <a:gd name="connsiteY6" fmla="*/ 1223683 h 1315123"/>
                <a:gd name="connsiteX7" fmla="*/ 0 w 2447367"/>
                <a:gd name="connsiteY7" fmla="*/ 1223683 h 1315123"/>
                <a:gd name="connsiteX8" fmla="*/ 91440 w 2447367"/>
                <a:gd name="connsiteY8" fmla="*/ 1315123 h 1315123"/>
                <a:gd name="connsiteX0" fmla="*/ 0 w 2447367"/>
                <a:gd name="connsiteY0" fmla="*/ 1223683 h 1223683"/>
                <a:gd name="connsiteX1" fmla="*/ 0 w 2447367"/>
                <a:gd name="connsiteY1" fmla="*/ 611842 h 1223683"/>
                <a:gd name="connsiteX2" fmla="*/ 611842 w 2447367"/>
                <a:gd name="connsiteY2" fmla="*/ 0 h 1223683"/>
                <a:gd name="connsiteX3" fmla="*/ 1835525 w 2447367"/>
                <a:gd name="connsiteY3" fmla="*/ 0 h 1223683"/>
                <a:gd name="connsiteX4" fmla="*/ 2447367 w 2447367"/>
                <a:gd name="connsiteY4" fmla="*/ 611842 h 1223683"/>
                <a:gd name="connsiteX5" fmla="*/ 2447366 w 2447367"/>
                <a:gd name="connsiteY5" fmla="*/ 1223683 h 1223683"/>
                <a:gd name="connsiteX6" fmla="*/ 2447366 w 2447367"/>
                <a:gd name="connsiteY6" fmla="*/ 1223683 h 1223683"/>
                <a:gd name="connsiteX7" fmla="*/ 0 w 2447367"/>
                <a:gd name="connsiteY7" fmla="*/ 1223683 h 1223683"/>
                <a:gd name="connsiteX0" fmla="*/ 0 w 2447367"/>
                <a:gd name="connsiteY0" fmla="*/ 1223683 h 1661847"/>
                <a:gd name="connsiteX1" fmla="*/ 0 w 2447367"/>
                <a:gd name="connsiteY1" fmla="*/ 611842 h 1661847"/>
                <a:gd name="connsiteX2" fmla="*/ 611842 w 2447367"/>
                <a:gd name="connsiteY2" fmla="*/ 0 h 1661847"/>
                <a:gd name="connsiteX3" fmla="*/ 1835525 w 2447367"/>
                <a:gd name="connsiteY3" fmla="*/ 0 h 1661847"/>
                <a:gd name="connsiteX4" fmla="*/ 2447367 w 2447367"/>
                <a:gd name="connsiteY4" fmla="*/ 611842 h 1661847"/>
                <a:gd name="connsiteX5" fmla="*/ 2447366 w 2447367"/>
                <a:gd name="connsiteY5" fmla="*/ 1223683 h 1661847"/>
                <a:gd name="connsiteX6" fmla="*/ 2447366 w 2447367"/>
                <a:gd name="connsiteY6" fmla="*/ 1223683 h 1661847"/>
                <a:gd name="connsiteX7" fmla="*/ 1523206 w 2447367"/>
                <a:gd name="connsiteY7" fmla="*/ 1661847 h 1661847"/>
                <a:gd name="connsiteX8" fmla="*/ 0 w 2447367"/>
                <a:gd name="connsiteY8" fmla="*/ 1223683 h 1661847"/>
                <a:gd name="connsiteX0" fmla="*/ 0 w 2447367"/>
                <a:gd name="connsiteY0" fmla="*/ 1223683 h 1661847"/>
                <a:gd name="connsiteX1" fmla="*/ 0 w 2447367"/>
                <a:gd name="connsiteY1" fmla="*/ 611842 h 1661847"/>
                <a:gd name="connsiteX2" fmla="*/ 611842 w 2447367"/>
                <a:gd name="connsiteY2" fmla="*/ 0 h 1661847"/>
                <a:gd name="connsiteX3" fmla="*/ 1835525 w 2447367"/>
                <a:gd name="connsiteY3" fmla="*/ 0 h 1661847"/>
                <a:gd name="connsiteX4" fmla="*/ 2447367 w 2447367"/>
                <a:gd name="connsiteY4" fmla="*/ 611842 h 1661847"/>
                <a:gd name="connsiteX5" fmla="*/ 2447366 w 2447367"/>
                <a:gd name="connsiteY5" fmla="*/ 1223683 h 1661847"/>
                <a:gd name="connsiteX6" fmla="*/ 2447366 w 2447367"/>
                <a:gd name="connsiteY6" fmla="*/ 1223683 h 1661847"/>
                <a:gd name="connsiteX7" fmla="*/ 1523206 w 2447367"/>
                <a:gd name="connsiteY7" fmla="*/ 1661847 h 1661847"/>
                <a:gd name="connsiteX8" fmla="*/ 514350 w 2447367"/>
                <a:gd name="connsiteY8" fmla="*/ 1223683 h 1661847"/>
                <a:gd name="connsiteX0" fmla="*/ 0 w 2447367"/>
                <a:gd name="connsiteY0" fmla="*/ 1223683 h 1661847"/>
                <a:gd name="connsiteX1" fmla="*/ 0 w 2447367"/>
                <a:gd name="connsiteY1" fmla="*/ 611842 h 1661847"/>
                <a:gd name="connsiteX2" fmla="*/ 611842 w 2447367"/>
                <a:gd name="connsiteY2" fmla="*/ 0 h 1661847"/>
                <a:gd name="connsiteX3" fmla="*/ 1835525 w 2447367"/>
                <a:gd name="connsiteY3" fmla="*/ 0 h 1661847"/>
                <a:gd name="connsiteX4" fmla="*/ 2447367 w 2447367"/>
                <a:gd name="connsiteY4" fmla="*/ 611842 h 1661847"/>
                <a:gd name="connsiteX5" fmla="*/ 2447366 w 2447367"/>
                <a:gd name="connsiteY5" fmla="*/ 1223683 h 1661847"/>
                <a:gd name="connsiteX6" fmla="*/ 2447366 w 2447367"/>
                <a:gd name="connsiteY6" fmla="*/ 1223683 h 1661847"/>
                <a:gd name="connsiteX7" fmla="*/ 1523206 w 2447367"/>
                <a:gd name="connsiteY7" fmla="*/ 1661847 h 1661847"/>
                <a:gd name="connsiteX0" fmla="*/ 0 w 2447367"/>
                <a:gd name="connsiteY0" fmla="*/ 1223683 h 1223683"/>
                <a:gd name="connsiteX1" fmla="*/ 0 w 2447367"/>
                <a:gd name="connsiteY1" fmla="*/ 611842 h 1223683"/>
                <a:gd name="connsiteX2" fmla="*/ 611842 w 2447367"/>
                <a:gd name="connsiteY2" fmla="*/ 0 h 1223683"/>
                <a:gd name="connsiteX3" fmla="*/ 1835525 w 2447367"/>
                <a:gd name="connsiteY3" fmla="*/ 0 h 1223683"/>
                <a:gd name="connsiteX4" fmla="*/ 2447367 w 2447367"/>
                <a:gd name="connsiteY4" fmla="*/ 611842 h 1223683"/>
                <a:gd name="connsiteX5" fmla="*/ 2447366 w 2447367"/>
                <a:gd name="connsiteY5" fmla="*/ 1223683 h 1223683"/>
                <a:gd name="connsiteX6" fmla="*/ 2447366 w 2447367"/>
                <a:gd name="connsiteY6" fmla="*/ 1223683 h 122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7367" h="1223683">
                  <a:moveTo>
                    <a:pt x="0" y="1223683"/>
                  </a:moveTo>
                  <a:lnTo>
                    <a:pt x="0" y="611842"/>
                  </a:lnTo>
                  <a:cubicBezTo>
                    <a:pt x="0" y="273931"/>
                    <a:pt x="273931" y="0"/>
                    <a:pt x="611842" y="0"/>
                  </a:cubicBezTo>
                  <a:lnTo>
                    <a:pt x="1835525" y="0"/>
                  </a:lnTo>
                  <a:cubicBezTo>
                    <a:pt x="2173436" y="0"/>
                    <a:pt x="2447367" y="273931"/>
                    <a:pt x="2447367" y="611842"/>
                  </a:cubicBezTo>
                  <a:cubicBezTo>
                    <a:pt x="2447367" y="815789"/>
                    <a:pt x="2447366" y="1019736"/>
                    <a:pt x="2447366" y="1223683"/>
                  </a:cubicBezTo>
                  <a:lnTo>
                    <a:pt x="2447366" y="1223683"/>
                  </a:lnTo>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11" name="Oval 110"/>
            <p:cNvSpPr/>
            <p:nvPr/>
          </p:nvSpPr>
          <p:spPr>
            <a:xfrm>
              <a:off x="2901391" y="1203598"/>
              <a:ext cx="1223683" cy="1223679"/>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cxnSp>
          <p:nvCxnSpPr>
            <p:cNvPr id="112" name="Straight Connector 111"/>
            <p:cNvCxnSpPr/>
            <p:nvPr/>
          </p:nvCxnSpPr>
          <p:spPr>
            <a:xfrm>
              <a:off x="2912302" y="3039407"/>
              <a:ext cx="0" cy="61181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14173" y="3017989"/>
              <a:ext cx="0" cy="61181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4825284" y="1131590"/>
            <a:ext cx="718833" cy="342861"/>
          </a:xfrm>
          <a:prstGeom prst="rect">
            <a:avLst/>
          </a:prstGeom>
          <a:noFill/>
        </p:spPr>
        <p:txBody>
          <a:bodyPr wrap="none" rtlCol="0" anchor="ctr">
            <a:noAutofit/>
          </a:bodyPr>
          <a:lstStyle/>
          <a:p>
            <a:r>
              <a:rPr lang="en-GB" sz="1200" dirty="0" smtClean="0">
                <a:solidFill>
                  <a:schemeClr val="accent5"/>
                </a:solidFill>
                <a:latin typeface="Segoe UI Semibold" panose="020B0702040204020203" pitchFamily="34" charset="0"/>
              </a:rPr>
              <a:t>Iteration</a:t>
            </a:r>
          </a:p>
        </p:txBody>
      </p:sp>
      <p:sp>
        <p:nvSpPr>
          <p:cNvPr id="132" name="TextBox 131"/>
          <p:cNvSpPr txBox="1"/>
          <p:nvPr/>
        </p:nvSpPr>
        <p:spPr>
          <a:xfrm>
            <a:off x="6372210" y="2031899"/>
            <a:ext cx="1025491" cy="342861"/>
          </a:xfrm>
          <a:prstGeom prst="rect">
            <a:avLst/>
          </a:prstGeom>
          <a:noFill/>
        </p:spPr>
        <p:txBody>
          <a:bodyPr wrap="none" rtlCol="0" anchor="ctr">
            <a:noAutofit/>
          </a:bodyPr>
          <a:lstStyle/>
          <a:p>
            <a:r>
              <a:rPr lang="en-GB" sz="1200" dirty="0" smtClean="0">
                <a:solidFill>
                  <a:schemeClr val="accent4"/>
                </a:solidFill>
                <a:latin typeface="Segoe UI Semibold" panose="020B0702040204020203" pitchFamily="34" charset="0"/>
              </a:rPr>
              <a:t>Data literacy</a:t>
            </a:r>
          </a:p>
        </p:txBody>
      </p:sp>
      <p:sp>
        <p:nvSpPr>
          <p:cNvPr id="133" name="TextBox 132"/>
          <p:cNvSpPr txBox="1"/>
          <p:nvPr/>
        </p:nvSpPr>
        <p:spPr>
          <a:xfrm>
            <a:off x="6399330" y="3309962"/>
            <a:ext cx="1025491" cy="342861"/>
          </a:xfrm>
          <a:prstGeom prst="rect">
            <a:avLst/>
          </a:prstGeom>
          <a:noFill/>
        </p:spPr>
        <p:txBody>
          <a:bodyPr wrap="none" rtlCol="0" anchor="ctr">
            <a:noAutofit/>
          </a:bodyPr>
          <a:lstStyle/>
          <a:p>
            <a:r>
              <a:rPr lang="en-GB" sz="1200" dirty="0" smtClean="0">
                <a:solidFill>
                  <a:schemeClr val="accent6"/>
                </a:solidFill>
                <a:latin typeface="Segoe UI Semibold" panose="020B0702040204020203" pitchFamily="34" charset="0"/>
              </a:rPr>
              <a:t>User centred</a:t>
            </a:r>
          </a:p>
        </p:txBody>
      </p:sp>
      <p:sp>
        <p:nvSpPr>
          <p:cNvPr id="134" name="TextBox 133"/>
          <p:cNvSpPr txBox="1"/>
          <p:nvPr/>
        </p:nvSpPr>
        <p:spPr>
          <a:xfrm>
            <a:off x="4788027" y="4217657"/>
            <a:ext cx="1025491" cy="342861"/>
          </a:xfrm>
          <a:prstGeom prst="rect">
            <a:avLst/>
          </a:prstGeom>
          <a:noFill/>
        </p:spPr>
        <p:txBody>
          <a:bodyPr wrap="none" rtlCol="0" anchor="ctr">
            <a:noAutofit/>
          </a:bodyPr>
          <a:lstStyle/>
          <a:p>
            <a:r>
              <a:rPr lang="en-GB" sz="1200" dirty="0" smtClean="0">
                <a:solidFill>
                  <a:schemeClr val="accent1"/>
                </a:solidFill>
                <a:latin typeface="Segoe UI Semibold" panose="020B0702040204020203" pitchFamily="34" charset="0"/>
              </a:rPr>
              <a:t>Curiosity</a:t>
            </a:r>
          </a:p>
        </p:txBody>
      </p:sp>
      <p:sp>
        <p:nvSpPr>
          <p:cNvPr id="135" name="TextBox 134"/>
          <p:cNvSpPr txBox="1"/>
          <p:nvPr/>
        </p:nvSpPr>
        <p:spPr>
          <a:xfrm>
            <a:off x="1835696" y="3314633"/>
            <a:ext cx="936104" cy="342861"/>
          </a:xfrm>
          <a:prstGeom prst="rect">
            <a:avLst/>
          </a:prstGeom>
          <a:noFill/>
        </p:spPr>
        <p:txBody>
          <a:bodyPr wrap="none" rtlCol="0" anchor="ctr">
            <a:noAutofit/>
          </a:bodyPr>
          <a:lstStyle/>
          <a:p>
            <a:pPr algn="r"/>
            <a:r>
              <a:rPr lang="en-GB" sz="1200" dirty="0" smtClean="0">
                <a:solidFill>
                  <a:schemeClr val="accent2">
                    <a:lumMod val="75000"/>
                  </a:schemeClr>
                </a:solidFill>
                <a:latin typeface="Segoe UI Semibold" panose="020B0702040204020203" pitchFamily="34" charset="0"/>
              </a:rPr>
              <a:t>Storytelling</a:t>
            </a:r>
          </a:p>
        </p:txBody>
      </p:sp>
      <p:sp>
        <p:nvSpPr>
          <p:cNvPr id="136" name="TextBox 135"/>
          <p:cNvSpPr txBox="1"/>
          <p:nvPr/>
        </p:nvSpPr>
        <p:spPr>
          <a:xfrm>
            <a:off x="1763688" y="2031899"/>
            <a:ext cx="936104" cy="342861"/>
          </a:xfrm>
          <a:prstGeom prst="rect">
            <a:avLst/>
          </a:prstGeom>
          <a:noFill/>
        </p:spPr>
        <p:txBody>
          <a:bodyPr wrap="none" rtlCol="0" anchor="ctr">
            <a:noAutofit/>
          </a:bodyPr>
          <a:lstStyle/>
          <a:p>
            <a:pPr algn="r"/>
            <a:r>
              <a:rPr lang="en-GB" sz="1200" dirty="0" smtClean="0">
                <a:solidFill>
                  <a:schemeClr val="tx2">
                    <a:lumMod val="60000"/>
                    <a:lumOff val="40000"/>
                  </a:schemeClr>
                </a:solidFill>
                <a:latin typeface="Segoe UI Semibold" panose="020B0702040204020203" pitchFamily="34" charset="0"/>
              </a:rPr>
              <a:t>Insurgency</a:t>
            </a:r>
          </a:p>
        </p:txBody>
      </p:sp>
      <p:sp>
        <p:nvSpPr>
          <p:cNvPr id="43" name="TextBox 42"/>
          <p:cNvSpPr txBox="1"/>
          <p:nvPr/>
        </p:nvSpPr>
        <p:spPr>
          <a:xfrm>
            <a:off x="5544108" y="1059662"/>
            <a:ext cx="2340261" cy="720000"/>
          </a:xfrm>
          <a:prstGeom prst="rect">
            <a:avLst/>
          </a:prstGeom>
          <a:noFill/>
        </p:spPr>
        <p:txBody>
          <a:bodyPr wrap="square" rtlCol="0" anchor="t">
            <a:noAutofit/>
          </a:bodyPr>
          <a:lstStyle/>
          <a:p>
            <a:pPr marL="93663" indent="-93663">
              <a:spcAft>
                <a:spcPts val="200"/>
              </a:spcAft>
              <a:buFont typeface="Wingdings" panose="05000000000000000000" pitchFamily="2" charset="2"/>
              <a:buChar char="§"/>
            </a:pPr>
            <a:r>
              <a:rPr lang="en-GB" sz="1000" dirty="0" smtClean="0"/>
              <a:t>Rapid and incremental development</a:t>
            </a:r>
          </a:p>
          <a:p>
            <a:pPr marL="93663" indent="-93663">
              <a:spcAft>
                <a:spcPts val="200"/>
              </a:spcAft>
              <a:buFont typeface="Wingdings" panose="05000000000000000000" pitchFamily="2" charset="2"/>
              <a:buChar char="§"/>
            </a:pPr>
            <a:r>
              <a:rPr lang="en-GB" sz="1000" dirty="0" smtClean="0"/>
              <a:t>Developing and refining prototypes</a:t>
            </a:r>
          </a:p>
          <a:p>
            <a:pPr marL="93663" indent="-93663">
              <a:spcAft>
                <a:spcPts val="200"/>
              </a:spcAft>
              <a:buFont typeface="Wingdings" panose="05000000000000000000" pitchFamily="2" charset="2"/>
              <a:buChar char="§"/>
            </a:pPr>
            <a:r>
              <a:rPr lang="en-GB" sz="1000" dirty="0" smtClean="0"/>
              <a:t>Experimentation and testing</a:t>
            </a:r>
            <a:endParaRPr lang="en-GB" sz="1000" dirty="0"/>
          </a:p>
        </p:txBody>
      </p:sp>
      <p:sp>
        <p:nvSpPr>
          <p:cNvPr id="44" name="TextBox 43"/>
          <p:cNvSpPr txBox="1"/>
          <p:nvPr/>
        </p:nvSpPr>
        <p:spPr>
          <a:xfrm>
            <a:off x="6372200" y="2374761"/>
            <a:ext cx="2628826" cy="733354"/>
          </a:xfrm>
          <a:prstGeom prst="rect">
            <a:avLst/>
          </a:prstGeom>
          <a:noFill/>
        </p:spPr>
        <p:txBody>
          <a:bodyPr wrap="square" rtlCol="0" anchor="t">
            <a:noAutofit/>
          </a:bodyPr>
          <a:lstStyle/>
          <a:p>
            <a:pPr marL="90488" indent="-82550">
              <a:spcAft>
                <a:spcPts val="200"/>
              </a:spcAft>
              <a:buFont typeface="Wingdings" panose="05000000000000000000" pitchFamily="2" charset="2"/>
              <a:buChar char="§"/>
            </a:pPr>
            <a:r>
              <a:rPr lang="en-GB" sz="1000" dirty="0" smtClean="0"/>
              <a:t>Basing decisions on data and evidence</a:t>
            </a:r>
          </a:p>
          <a:p>
            <a:pPr marL="90488" indent="-82550">
              <a:spcAft>
                <a:spcPts val="200"/>
              </a:spcAft>
              <a:buFont typeface="Wingdings" panose="05000000000000000000" pitchFamily="2" charset="2"/>
              <a:buChar char="§"/>
            </a:pPr>
            <a:r>
              <a:rPr lang="en-GB" sz="1000" dirty="0" smtClean="0"/>
              <a:t>Building systems that collect the right data</a:t>
            </a:r>
          </a:p>
          <a:p>
            <a:pPr marL="90488" indent="-82550">
              <a:spcAft>
                <a:spcPts val="200"/>
              </a:spcAft>
              <a:buFont typeface="Wingdings" panose="05000000000000000000" pitchFamily="2" charset="2"/>
              <a:buChar char="§"/>
            </a:pPr>
            <a:r>
              <a:rPr lang="en-GB" sz="1000" dirty="0" smtClean="0"/>
              <a:t>Communicating data effectively</a:t>
            </a:r>
            <a:endParaRPr lang="en-GB" sz="1000" dirty="0"/>
          </a:p>
        </p:txBody>
      </p:sp>
      <p:sp>
        <p:nvSpPr>
          <p:cNvPr id="45" name="TextBox 44"/>
          <p:cNvSpPr txBox="1"/>
          <p:nvPr/>
        </p:nvSpPr>
        <p:spPr>
          <a:xfrm>
            <a:off x="5630249" y="4343015"/>
            <a:ext cx="3043163" cy="720000"/>
          </a:xfrm>
          <a:prstGeom prst="rect">
            <a:avLst/>
          </a:prstGeom>
          <a:noFill/>
        </p:spPr>
        <p:txBody>
          <a:bodyPr wrap="square" rtlCol="0" anchor="t">
            <a:noAutofit/>
          </a:bodyPr>
          <a:lstStyle/>
          <a:p>
            <a:pPr marL="90488" indent="-82550">
              <a:spcAft>
                <a:spcPts val="200"/>
              </a:spcAft>
              <a:buFont typeface="Wingdings" panose="05000000000000000000" pitchFamily="2" charset="2"/>
              <a:buChar char="§"/>
            </a:pPr>
            <a:r>
              <a:rPr lang="en-GB" sz="1000" dirty="0" smtClean="0"/>
              <a:t>Identifying new ideas, ways of working</a:t>
            </a:r>
          </a:p>
          <a:p>
            <a:pPr marL="90488" indent="-82550">
              <a:spcAft>
                <a:spcPts val="200"/>
              </a:spcAft>
              <a:buFont typeface="Wingdings" panose="05000000000000000000" pitchFamily="2" charset="2"/>
              <a:buChar char="§"/>
            </a:pPr>
            <a:r>
              <a:rPr lang="en-GB" sz="1000" dirty="0" smtClean="0"/>
              <a:t>Adapting approaches used elsewhere</a:t>
            </a:r>
          </a:p>
          <a:p>
            <a:pPr marL="90488" indent="-82550">
              <a:spcAft>
                <a:spcPts val="200"/>
              </a:spcAft>
              <a:buFont typeface="Wingdings" panose="05000000000000000000" pitchFamily="2" charset="2"/>
              <a:buChar char="§"/>
            </a:pPr>
            <a:r>
              <a:rPr lang="en-GB" sz="1000" dirty="0" smtClean="0"/>
              <a:t>Reframing problems and perspectives</a:t>
            </a:r>
            <a:endParaRPr lang="en-GB" sz="1000" dirty="0"/>
          </a:p>
        </p:txBody>
      </p:sp>
      <p:sp>
        <p:nvSpPr>
          <p:cNvPr id="46" name="TextBox 45"/>
          <p:cNvSpPr txBox="1"/>
          <p:nvPr/>
        </p:nvSpPr>
        <p:spPr>
          <a:xfrm>
            <a:off x="684213" y="3747690"/>
            <a:ext cx="2808312" cy="644783"/>
          </a:xfrm>
          <a:prstGeom prst="rect">
            <a:avLst/>
          </a:prstGeom>
          <a:noFill/>
        </p:spPr>
        <p:txBody>
          <a:bodyPr wrap="square" rtlCol="0" anchor="t">
            <a:noAutofit/>
          </a:bodyPr>
          <a:lstStyle/>
          <a:p>
            <a:pPr marL="90488" indent="-82550">
              <a:spcAft>
                <a:spcPts val="200"/>
              </a:spcAft>
              <a:buFont typeface="Wingdings" panose="05000000000000000000" pitchFamily="2" charset="2"/>
              <a:buChar char="§"/>
            </a:pPr>
            <a:r>
              <a:rPr lang="en-GB" sz="1000" dirty="0" smtClean="0"/>
              <a:t>Using narratives to explain 'the journey'</a:t>
            </a:r>
          </a:p>
          <a:p>
            <a:pPr marL="90488" indent="-82550">
              <a:spcAft>
                <a:spcPts val="200"/>
              </a:spcAft>
              <a:buFont typeface="Wingdings" panose="05000000000000000000" pitchFamily="2" charset="2"/>
              <a:buChar char="§"/>
            </a:pPr>
            <a:r>
              <a:rPr lang="en-GB" sz="1000" dirty="0" smtClean="0"/>
              <a:t>Including 'user stories' to outline benefits</a:t>
            </a:r>
          </a:p>
          <a:p>
            <a:pPr marL="90488" indent="-82550">
              <a:spcAft>
                <a:spcPts val="200"/>
              </a:spcAft>
              <a:buFont typeface="Wingdings" panose="05000000000000000000" pitchFamily="2" charset="2"/>
              <a:buChar char="§"/>
            </a:pPr>
            <a:r>
              <a:rPr lang="en-GB" sz="1000" dirty="0" smtClean="0"/>
              <a:t>Progressing the story as situations change</a:t>
            </a:r>
            <a:endParaRPr lang="en-GB" sz="1000" dirty="0"/>
          </a:p>
        </p:txBody>
      </p:sp>
      <p:sp>
        <p:nvSpPr>
          <p:cNvPr id="47" name="TextBox 46"/>
          <p:cNvSpPr txBox="1"/>
          <p:nvPr/>
        </p:nvSpPr>
        <p:spPr>
          <a:xfrm>
            <a:off x="827584" y="1374228"/>
            <a:ext cx="2845012" cy="655860"/>
          </a:xfrm>
          <a:prstGeom prst="rect">
            <a:avLst/>
          </a:prstGeom>
          <a:noFill/>
        </p:spPr>
        <p:txBody>
          <a:bodyPr wrap="square" rtlCol="0" anchor="t">
            <a:noAutofit/>
          </a:bodyPr>
          <a:lstStyle/>
          <a:p>
            <a:pPr marL="88900" indent="-82550">
              <a:spcAft>
                <a:spcPts val="200"/>
              </a:spcAft>
              <a:buFont typeface="Wingdings" panose="05000000000000000000" pitchFamily="2" charset="2"/>
              <a:buChar char="§"/>
            </a:pPr>
            <a:r>
              <a:rPr lang="en-GB" sz="1000" dirty="0" smtClean="0"/>
              <a:t>Challenging the usual way of doing things</a:t>
            </a:r>
          </a:p>
          <a:p>
            <a:pPr marL="88900" indent="-82550">
              <a:spcAft>
                <a:spcPts val="200"/>
              </a:spcAft>
              <a:buFont typeface="Wingdings" panose="05000000000000000000" pitchFamily="2" charset="2"/>
              <a:buChar char="§"/>
            </a:pPr>
            <a:r>
              <a:rPr lang="en-GB" sz="1000" dirty="0" smtClean="0"/>
              <a:t>Working with unusual/ different partners</a:t>
            </a:r>
          </a:p>
          <a:p>
            <a:pPr marL="88900" indent="-82550">
              <a:spcAft>
                <a:spcPts val="200"/>
              </a:spcAft>
              <a:buFont typeface="Wingdings" panose="05000000000000000000" pitchFamily="2" charset="2"/>
              <a:buChar char="§"/>
            </a:pPr>
            <a:r>
              <a:rPr lang="en-GB" sz="1000" dirty="0" smtClean="0"/>
              <a:t>Building alliances for change</a:t>
            </a:r>
            <a:endParaRPr lang="en-GB" sz="1000" dirty="0"/>
          </a:p>
        </p:txBody>
      </p:sp>
      <p:sp>
        <p:nvSpPr>
          <p:cNvPr id="48" name="TextBox 47"/>
          <p:cNvSpPr txBox="1"/>
          <p:nvPr/>
        </p:nvSpPr>
        <p:spPr>
          <a:xfrm>
            <a:off x="6372201" y="3660514"/>
            <a:ext cx="2472633" cy="819128"/>
          </a:xfrm>
          <a:prstGeom prst="rect">
            <a:avLst/>
          </a:prstGeom>
          <a:noFill/>
        </p:spPr>
        <p:txBody>
          <a:bodyPr wrap="square" rtlCol="0" anchor="t">
            <a:noAutofit/>
          </a:bodyPr>
          <a:lstStyle/>
          <a:p>
            <a:pPr marL="88900" indent="-82550">
              <a:spcAft>
                <a:spcPts val="200"/>
              </a:spcAft>
              <a:buFont typeface="Wingdings" panose="05000000000000000000" pitchFamily="2" charset="2"/>
              <a:buChar char="§"/>
            </a:pPr>
            <a:r>
              <a:rPr lang="en-GB" sz="1000" dirty="0" smtClean="0"/>
              <a:t>Policies and services solve user needs</a:t>
            </a:r>
          </a:p>
          <a:p>
            <a:pPr marL="88900" indent="-82550">
              <a:spcAft>
                <a:spcPts val="200"/>
              </a:spcAft>
              <a:buFont typeface="Wingdings" panose="05000000000000000000" pitchFamily="2" charset="2"/>
              <a:buChar char="§"/>
            </a:pPr>
            <a:r>
              <a:rPr lang="en-GB" sz="1000" dirty="0" smtClean="0"/>
              <a:t>Considering users at every stage</a:t>
            </a:r>
          </a:p>
          <a:p>
            <a:pPr marL="88900" indent="-82550">
              <a:spcAft>
                <a:spcPts val="200"/>
              </a:spcAft>
              <a:buFont typeface="Wingdings" panose="05000000000000000000" pitchFamily="2" charset="2"/>
              <a:buChar char="§"/>
            </a:pPr>
            <a:r>
              <a:rPr lang="en-GB" sz="1000" dirty="0" smtClean="0"/>
              <a:t>Users that say:  "I would do that again"</a:t>
            </a:r>
            <a:endParaRPr lang="en-GB" sz="1000" dirty="0"/>
          </a:p>
        </p:txBody>
      </p:sp>
    </p:spTree>
    <p:extLst>
      <p:ext uri="{BB962C8B-B14F-4D97-AF65-F5344CB8AC3E}">
        <p14:creationId xmlns:p14="http://schemas.microsoft.com/office/powerpoint/2010/main" val="32628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Innovation skills in Chile’s public sector</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269074"/>
            <a:ext cx="2886075" cy="3857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a:graphicFrameLocks/>
          </p:cNvGraphicFramePr>
          <p:nvPr>
            <p:extLst>
              <p:ext uri="{D42A27DB-BD31-4B8C-83A1-F6EECF244321}">
                <p14:modId xmlns:p14="http://schemas.microsoft.com/office/powerpoint/2010/main" val="1229538310"/>
              </p:ext>
            </p:extLst>
          </p:nvPr>
        </p:nvGraphicFramePr>
        <p:xfrm>
          <a:off x="-180528" y="1419622"/>
          <a:ext cx="6115050" cy="3382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922503500"/>
              </p:ext>
            </p:extLst>
          </p:nvPr>
        </p:nvGraphicFramePr>
        <p:xfrm>
          <a:off x="-108520" y="1304770"/>
          <a:ext cx="5616624" cy="34992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7406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dirty="0">
                <a:solidFill>
                  <a:schemeClr val="tx1"/>
                </a:solidFill>
                <a:latin typeface="Calibri" panose="020F0502020204030204" pitchFamily="34" charset="0"/>
              </a:rPr>
              <a:t>Objectives of the OECD Network </a:t>
            </a:r>
            <a:br>
              <a:rPr lang="en-GB" dirty="0">
                <a:solidFill>
                  <a:schemeClr val="tx1"/>
                </a:solidFill>
                <a:latin typeface="Calibri" panose="020F0502020204030204" pitchFamily="34" charset="0"/>
              </a:rPr>
            </a:br>
            <a:r>
              <a:rPr lang="en-GB" dirty="0">
                <a:solidFill>
                  <a:schemeClr val="tx1"/>
                </a:solidFill>
                <a:latin typeface="Calibri" panose="020F0502020204030204" pitchFamily="34" charset="0"/>
              </a:rPr>
              <a:t>of Schools of Government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5389467"/>
              </p:ext>
            </p:extLst>
          </p:nvPr>
        </p:nvGraphicFramePr>
        <p:xfrm>
          <a:off x="468000" y="1005576"/>
          <a:ext cx="8496488" cy="394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851670"/>
            <a:ext cx="2808312" cy="299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858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dirty="0">
                <a:latin typeface="Calibri" panose="020F0502020204030204" pitchFamily="34" charset="0"/>
              </a:rPr>
              <a:t>Key findings: Learning arrangements in the civil service </a:t>
            </a:r>
          </a:p>
        </p:txBody>
      </p:sp>
      <p:sp>
        <p:nvSpPr>
          <p:cNvPr id="5" name="Rectangle 4"/>
          <p:cNvSpPr/>
          <p:nvPr/>
        </p:nvSpPr>
        <p:spPr>
          <a:xfrm>
            <a:off x="467544" y="1039869"/>
            <a:ext cx="8208912" cy="584775"/>
          </a:xfrm>
          <a:prstGeom prst="rect">
            <a:avLst/>
          </a:prstGeom>
        </p:spPr>
        <p:txBody>
          <a:bodyPr wrap="square">
            <a:spAutoFit/>
          </a:bodyPr>
          <a:lstStyle/>
          <a:p>
            <a:r>
              <a:rPr lang="en-GB" sz="1600" dirty="0"/>
              <a:t>Is there a single institution responsible for </a:t>
            </a:r>
            <a:r>
              <a:rPr lang="en-GB" sz="1600" dirty="0" smtClean="0"/>
              <a:t>co-ordinating</a:t>
            </a:r>
            <a:r>
              <a:rPr lang="en-GB" sz="1600" dirty="0"/>
              <a:t>, promoting and administering learning for civil servants in your country at the central/federal level of </a:t>
            </a:r>
            <a:r>
              <a:rPr lang="en-GB" sz="1600" dirty="0" smtClean="0"/>
              <a:t>government?</a:t>
            </a:r>
            <a:endParaRPr lang="en-GB" sz="16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99642"/>
            <a:ext cx="684076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18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201500"/>
            <a:ext cx="8218800" cy="3854526"/>
          </a:xfrm>
        </p:spPr>
        <p:txBody>
          <a:bodyPr>
            <a:normAutofit fontScale="55000" lnSpcReduction="20000"/>
          </a:bodyPr>
          <a:lstStyle/>
          <a:p>
            <a:r>
              <a:rPr lang="en-GB" b="1" dirty="0">
                <a:solidFill>
                  <a:schemeClr val="tx2"/>
                </a:solidFill>
                <a:latin typeface="Calibri" panose="020F0502020204030204" pitchFamily="34" charset="0"/>
              </a:rPr>
              <a:t>Comparative benchmarking </a:t>
            </a:r>
            <a:endParaRPr lang="en-GB" b="1" dirty="0" smtClean="0">
              <a:solidFill>
                <a:schemeClr val="tx2"/>
              </a:solidFill>
              <a:latin typeface="Calibri" panose="020F0502020204030204" pitchFamily="34" charset="0"/>
            </a:endParaRPr>
          </a:p>
          <a:p>
            <a:pPr lvl="1"/>
            <a:r>
              <a:rPr lang="en-GB" dirty="0" smtClean="0">
                <a:latin typeface="Calibri" panose="020F0502020204030204" pitchFamily="34" charset="0"/>
              </a:rPr>
              <a:t>How good are we doing?</a:t>
            </a:r>
          </a:p>
          <a:p>
            <a:pPr lvl="1"/>
            <a:r>
              <a:rPr lang="en-GB" dirty="0" smtClean="0">
                <a:latin typeface="Calibri" panose="020F0502020204030204" pitchFamily="34" charset="0"/>
              </a:rPr>
              <a:t>Do we need to do more? </a:t>
            </a:r>
          </a:p>
          <a:p>
            <a:pPr>
              <a:spcBef>
                <a:spcPts val="1200"/>
              </a:spcBef>
            </a:pPr>
            <a:r>
              <a:rPr lang="en-GB" b="1" dirty="0" smtClean="0">
                <a:solidFill>
                  <a:schemeClr val="tx2"/>
                </a:solidFill>
                <a:latin typeface="Calibri" panose="020F0502020204030204" pitchFamily="34" charset="0"/>
              </a:rPr>
              <a:t>Evidence-based decision-making</a:t>
            </a:r>
          </a:p>
          <a:p>
            <a:pPr lvl="1"/>
            <a:r>
              <a:rPr lang="en-GB" dirty="0" smtClean="0">
                <a:latin typeface="Calibri" panose="020F0502020204030204" pitchFamily="34" charset="0"/>
              </a:rPr>
              <a:t>Prioritisation</a:t>
            </a:r>
          </a:p>
          <a:p>
            <a:pPr lvl="1"/>
            <a:r>
              <a:rPr lang="en-GB" dirty="0" smtClean="0">
                <a:latin typeface="Calibri" panose="020F0502020204030204" pitchFamily="34" charset="0"/>
              </a:rPr>
              <a:t>Allocation</a:t>
            </a:r>
          </a:p>
          <a:p>
            <a:pPr lvl="1"/>
            <a:r>
              <a:rPr lang="en-GB" dirty="0" smtClean="0">
                <a:latin typeface="Calibri" panose="020F0502020204030204" pitchFamily="34" charset="0"/>
              </a:rPr>
              <a:t>What requires more attention?</a:t>
            </a:r>
          </a:p>
          <a:p>
            <a:pPr lvl="1"/>
            <a:r>
              <a:rPr lang="en-GB" dirty="0" smtClean="0">
                <a:latin typeface="Calibri" panose="020F0502020204030204" pitchFamily="34" charset="0"/>
              </a:rPr>
              <a:t>What works?</a:t>
            </a:r>
          </a:p>
          <a:p>
            <a:pPr>
              <a:spcBef>
                <a:spcPts val="1200"/>
              </a:spcBef>
            </a:pPr>
            <a:r>
              <a:rPr lang="en-GB" b="1" dirty="0" smtClean="0">
                <a:solidFill>
                  <a:schemeClr val="tx2"/>
                </a:solidFill>
                <a:latin typeface="Calibri" panose="020F0502020204030204" pitchFamily="34" charset="0"/>
              </a:rPr>
              <a:t>Inspiration</a:t>
            </a:r>
          </a:p>
          <a:p>
            <a:pPr lvl="1"/>
            <a:r>
              <a:rPr lang="en-GB" dirty="0" smtClean="0">
                <a:latin typeface="Calibri" panose="020F0502020204030204" pitchFamily="34" charset="0"/>
              </a:rPr>
              <a:t>How could things be done differently?</a:t>
            </a:r>
          </a:p>
          <a:p>
            <a:pPr lvl="1"/>
            <a:r>
              <a:rPr lang="en-GB" dirty="0" smtClean="0">
                <a:latin typeface="Calibri" panose="020F0502020204030204" pitchFamily="34" charset="0"/>
              </a:rPr>
              <a:t>Operationalising governance principles</a:t>
            </a:r>
          </a:p>
          <a:p>
            <a:pPr lvl="1"/>
            <a:r>
              <a:rPr lang="en-GB" dirty="0" smtClean="0">
                <a:latin typeface="Calibri" panose="020F0502020204030204" pitchFamily="34" charset="0"/>
              </a:rPr>
              <a:t>Understanding the implications of the data</a:t>
            </a:r>
            <a:endParaRPr lang="en-GB" dirty="0">
              <a:latin typeface="Calibri" panose="020F0502020204030204" pitchFamily="34" charset="0"/>
            </a:endParaRPr>
          </a:p>
        </p:txBody>
      </p:sp>
      <p:sp>
        <p:nvSpPr>
          <p:cNvPr id="3" name="Title 2"/>
          <p:cNvSpPr>
            <a:spLocks noGrp="1"/>
          </p:cNvSpPr>
          <p:nvPr>
            <p:ph type="title"/>
          </p:nvPr>
        </p:nvSpPr>
        <p:spPr/>
        <p:txBody>
          <a:bodyPr vert="horz" lIns="91440" tIns="45720" rIns="91440" bIns="45720" rtlCol="0" anchor="ctr">
            <a:noAutofit/>
          </a:bodyPr>
          <a:lstStyle/>
          <a:p>
            <a:r>
              <a:rPr lang="en-GB" dirty="0">
                <a:latin typeface="Calibri" panose="020F0502020204030204" pitchFamily="34" charset="0"/>
              </a:rPr>
              <a:t>What evidence do leaders need?</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131590"/>
            <a:ext cx="2952328" cy="3744416"/>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43381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039851"/>
            <a:ext cx="8208912" cy="338554"/>
          </a:xfrm>
          <a:prstGeom prst="rect">
            <a:avLst/>
          </a:prstGeom>
        </p:spPr>
        <p:txBody>
          <a:bodyPr wrap="square">
            <a:spAutoFit/>
          </a:bodyPr>
          <a:lstStyle/>
          <a:p>
            <a:r>
              <a:rPr lang="en-GB" sz="1600" dirty="0" smtClean="0"/>
              <a:t>Type of institutions</a:t>
            </a:r>
            <a:endParaRPr lang="en-GB"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03065"/>
            <a:ext cx="7200800" cy="319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vert="horz" lIns="91440" tIns="45720" rIns="91440" bIns="45720" rtlCol="0" anchor="ctr">
            <a:noAutofit/>
          </a:bodyPr>
          <a:lstStyle/>
          <a:p>
            <a:r>
              <a:rPr lang="en-GB" dirty="0">
                <a:latin typeface="Calibri" panose="020F0502020204030204" pitchFamily="34" charset="0"/>
              </a:rPr>
              <a:t>Key findings: </a:t>
            </a:r>
            <a:r>
              <a:rPr lang="en-GB" dirty="0" smtClean="0">
                <a:latin typeface="Calibri" panose="020F0502020204030204" pitchFamily="34" charset="0"/>
              </a:rPr>
              <a:t>learning </a:t>
            </a:r>
            <a:r>
              <a:rPr lang="en-GB" dirty="0">
                <a:latin typeface="Calibri" panose="020F0502020204030204" pitchFamily="34" charset="0"/>
              </a:rPr>
              <a:t>arrangements in the civil service </a:t>
            </a:r>
          </a:p>
        </p:txBody>
      </p:sp>
    </p:spTree>
    <p:extLst>
      <p:ext uri="{BB962C8B-B14F-4D97-AF65-F5344CB8AC3E}">
        <p14:creationId xmlns:p14="http://schemas.microsoft.com/office/powerpoint/2010/main" val="214496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dirty="0">
                <a:solidFill>
                  <a:schemeClr val="tx1"/>
                </a:solidFill>
                <a:latin typeface="Calibri" panose="020F0502020204030204" pitchFamily="34" charset="0"/>
              </a:rPr>
              <a:t>Key findings: alignment between the top ranked learning areas and gaps in skills</a:t>
            </a:r>
          </a:p>
        </p:txBody>
      </p:sp>
      <p:pic>
        <p:nvPicPr>
          <p:cNvPr id="5" name="Content Placeholder 4"/>
          <p:cNvPicPr>
            <a:picLocks noGrp="1"/>
          </p:cNvPicPr>
          <p:nvPr>
            <p:ph idx="1"/>
          </p:nvPr>
        </p:nvPicPr>
        <p:blipFill>
          <a:blip r:embed="rId3">
            <a:grayscl/>
            <a:extLst>
              <a:ext uri="{28A0092B-C50C-407E-A947-70E740481C1C}">
                <a14:useLocalDpi xmlns:a14="http://schemas.microsoft.com/office/drawing/2010/main" val="0"/>
              </a:ext>
            </a:extLst>
          </a:blip>
          <a:stretch>
            <a:fillRect/>
          </a:stretch>
        </p:blipFill>
        <p:spPr>
          <a:xfrm>
            <a:off x="467544" y="1059582"/>
            <a:ext cx="7555829" cy="3833886"/>
          </a:xfrm>
          <a:prstGeom prst="rect">
            <a:avLst/>
          </a:prstGeom>
        </p:spPr>
      </p:pic>
    </p:spTree>
    <p:extLst>
      <p:ext uri="{BB962C8B-B14F-4D97-AF65-F5344CB8AC3E}">
        <p14:creationId xmlns:p14="http://schemas.microsoft.com/office/powerpoint/2010/main" val="13691851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03498"/>
            <a:ext cx="7920880" cy="766800"/>
          </a:xfrm>
        </p:spPr>
        <p:txBody>
          <a:bodyPr vert="horz" lIns="91440" tIns="45720" rIns="91440" bIns="45720" rtlCol="0" anchor="ctr">
            <a:noAutofit/>
          </a:bodyPr>
          <a:lstStyle/>
          <a:p>
            <a:r>
              <a:rPr lang="en-GB" sz="2800" dirty="0">
                <a:solidFill>
                  <a:schemeClr val="tx1"/>
                </a:solidFill>
                <a:latin typeface="Calibri" panose="020F0502020204030204" pitchFamily="34" charset="0"/>
              </a:rPr>
              <a:t>Key findings: Modes and methods of evaluation of national schools of government activities</a:t>
            </a:r>
            <a:br>
              <a:rPr lang="en-GB" sz="2800" dirty="0">
                <a:solidFill>
                  <a:schemeClr val="tx1"/>
                </a:solidFill>
                <a:latin typeface="Calibri" panose="020F0502020204030204" pitchFamily="34" charset="0"/>
              </a:rPr>
            </a:br>
            <a:endParaRPr lang="en-GB" sz="2800" dirty="0">
              <a:solidFill>
                <a:schemeClr val="tx1"/>
              </a:solidFill>
              <a:latin typeface="Calibri" panose="020F0502020204030204" pitchFamily="34" charset="0"/>
            </a:endParaRPr>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754" y="1651908"/>
            <a:ext cx="7632678" cy="3298541"/>
          </a:xfrm>
          <a:prstGeom prst="rect">
            <a:avLst/>
          </a:prstGeom>
          <a:noFill/>
          <a:ln>
            <a:noFill/>
          </a:ln>
        </p:spPr>
      </p:pic>
      <p:sp>
        <p:nvSpPr>
          <p:cNvPr id="7" name="Title 1"/>
          <p:cNvSpPr txBox="1">
            <a:spLocks/>
          </p:cNvSpPr>
          <p:nvPr/>
        </p:nvSpPr>
        <p:spPr>
          <a:xfrm>
            <a:off x="1268016" y="1005576"/>
            <a:ext cx="7416000" cy="179022"/>
          </a:xfrm>
          <a:prstGeom prst="rect">
            <a:avLst/>
          </a:prstGeom>
        </p:spPr>
        <p:txBody>
          <a:bodyPr vert="horz" lIns="91440" tIns="45720" rIns="91440" bIns="45720" rtlCol="0" anchor="ctr">
            <a:noAutofit/>
          </a:bodyPr>
          <a:lstStyle>
            <a:lvl1pPr algn="l" rtl="0" eaLnBrk="1" latinLnBrk="0" hangingPunct="1">
              <a:spcBef>
                <a:spcPct val="0"/>
              </a:spcBef>
              <a:buNone/>
              <a:defRPr kumimoji="0" sz="3200" b="1" kern="1200">
                <a:solidFill>
                  <a:srgbClr val="003260"/>
                </a:solidFill>
                <a:latin typeface="+mj-lt"/>
                <a:ea typeface="+mj-ea"/>
                <a:cs typeface="+mj-cs"/>
              </a:defRPr>
            </a:lvl1pPr>
          </a:lstStyle>
          <a:p>
            <a:r>
              <a:rPr lang="en-GB" dirty="0" smtClean="0"/>
              <a:t/>
            </a:r>
            <a:br>
              <a:rPr lang="en-GB" dirty="0" smtClean="0"/>
            </a:br>
            <a:endParaRPr lang="en-GB" dirty="0"/>
          </a:p>
        </p:txBody>
      </p:sp>
      <p:sp>
        <p:nvSpPr>
          <p:cNvPr id="4" name="Rectangle 3"/>
          <p:cNvSpPr/>
          <p:nvPr/>
        </p:nvSpPr>
        <p:spPr>
          <a:xfrm>
            <a:off x="683570" y="1005594"/>
            <a:ext cx="7776863" cy="646331"/>
          </a:xfrm>
          <a:prstGeom prst="rect">
            <a:avLst/>
          </a:prstGeom>
        </p:spPr>
        <p:txBody>
          <a:bodyPr wrap="square">
            <a:spAutoFit/>
          </a:bodyPr>
          <a:lstStyle/>
          <a:p>
            <a:r>
              <a:rPr lang="en-GB" dirty="0">
                <a:latin typeface="Calibri" panose="020F0502020204030204" pitchFamily="34" charset="0"/>
              </a:rPr>
              <a:t>As your school monitors and evaluates its activities, how does it monitor and evaluate their impact? </a:t>
            </a:r>
          </a:p>
        </p:txBody>
      </p:sp>
    </p:spTree>
    <p:extLst>
      <p:ext uri="{BB962C8B-B14F-4D97-AF65-F5344CB8AC3E}">
        <p14:creationId xmlns:p14="http://schemas.microsoft.com/office/powerpoint/2010/main" val="22074941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fr-FR" dirty="0">
                <a:latin typeface="Calibri" panose="020F0502020204030204" pitchFamily="34" charset="0"/>
              </a:rPr>
              <a:t/>
            </a:r>
            <a:br>
              <a:rPr lang="fr-FR" dirty="0">
                <a:latin typeface="Calibri" panose="020F0502020204030204" pitchFamily="34" charset="0"/>
              </a:rPr>
            </a:br>
            <a:r>
              <a:rPr lang="fr-FR" dirty="0">
                <a:latin typeface="Calibri" panose="020F0502020204030204" pitchFamily="34" charset="0"/>
              </a:rPr>
              <a:t>G@G 2017 – Table of Contents</a:t>
            </a:r>
            <a:br>
              <a:rPr lang="fr-FR" dirty="0">
                <a:latin typeface="Calibri" panose="020F0502020204030204" pitchFamily="34" charset="0"/>
              </a:rPr>
            </a:br>
            <a:endParaRPr lang="en-GB" dirty="0">
              <a:latin typeface="Calibri" panose="020F0502020204030204" pitchFamily="34" charset="0"/>
            </a:endParaRPr>
          </a:p>
        </p:txBody>
      </p:sp>
      <p:grpSp>
        <p:nvGrpSpPr>
          <p:cNvPr id="4" name="Group 21"/>
          <p:cNvGrpSpPr>
            <a:grpSpLocks/>
          </p:cNvGrpSpPr>
          <p:nvPr/>
        </p:nvGrpSpPr>
        <p:grpSpPr bwMode="auto">
          <a:xfrm>
            <a:off x="251522" y="1059582"/>
            <a:ext cx="8424934" cy="3942438"/>
            <a:chOff x="685802" y="1949525"/>
            <a:chExt cx="7525997" cy="3810000"/>
          </a:xfrm>
        </p:grpSpPr>
        <p:sp>
          <p:nvSpPr>
            <p:cNvPr id="5" name="Rounded Rectangle 3"/>
            <p:cNvSpPr>
              <a:spLocks noChangeArrowheads="1"/>
            </p:cNvSpPr>
            <p:nvPr/>
          </p:nvSpPr>
          <p:spPr bwMode="auto">
            <a:xfrm>
              <a:off x="685802" y="1949525"/>
              <a:ext cx="2193939" cy="3810000"/>
            </a:xfrm>
            <a:prstGeom prst="roundRect">
              <a:avLst>
                <a:gd name="adj" fmla="val 16667"/>
              </a:avLst>
            </a:prstGeom>
            <a:solidFill>
              <a:schemeClr val="accent1">
                <a:lumMod val="20000"/>
                <a:lumOff val="80000"/>
              </a:schemeClr>
            </a:solidFill>
            <a:ln w="9525" algn="ctr">
              <a:solidFill>
                <a:schemeClr val="bg2"/>
              </a:solidFill>
              <a:miter lim="800000"/>
              <a:headEnd/>
              <a:tailEnd/>
            </a:ln>
          </p:spPr>
          <p:txBody>
            <a:bodyPr wrap="none"/>
            <a:lstStyle/>
            <a:p>
              <a:pPr algn="ctr" eaLnBrk="0" hangingPunct="0"/>
              <a:r>
                <a:rPr lang="en-GB" sz="2000" dirty="0" smtClean="0">
                  <a:solidFill>
                    <a:srgbClr val="4F81BD">
                      <a:lumMod val="75000"/>
                    </a:srgbClr>
                  </a:solidFill>
                  <a:latin typeface="Calibri" pitchFamily="34" charset="0"/>
                </a:rPr>
                <a:t>Inputs</a:t>
              </a:r>
              <a:endParaRPr lang="en-US" sz="2000" dirty="0">
                <a:solidFill>
                  <a:srgbClr val="4F81BD">
                    <a:lumMod val="75000"/>
                  </a:srgbClr>
                </a:solidFill>
                <a:latin typeface="Calibri" pitchFamily="34" charset="0"/>
              </a:endParaRPr>
            </a:p>
          </p:txBody>
        </p:sp>
        <p:sp>
          <p:nvSpPr>
            <p:cNvPr id="7" name="Rounded Rectangle 6"/>
            <p:cNvSpPr/>
            <p:nvPr/>
          </p:nvSpPr>
          <p:spPr bwMode="auto">
            <a:xfrm>
              <a:off x="783224" y="2509819"/>
              <a:ext cx="1960970" cy="3059909"/>
            </a:xfrm>
            <a:prstGeom prst="roundRect">
              <a:avLst/>
            </a:prstGeom>
            <a:solidFill>
              <a:srgbClr val="0070C0"/>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smtClean="0">
                  <a:solidFill>
                    <a:prstClr val="white"/>
                  </a:solidFill>
                  <a:latin typeface="Calibri" pitchFamily="34" charset="0"/>
                </a:rPr>
                <a:t>2. Public </a:t>
              </a:r>
              <a:r>
                <a:rPr lang="en-GB" sz="1500" dirty="0">
                  <a:solidFill>
                    <a:prstClr val="white"/>
                  </a:solidFill>
                  <a:latin typeface="Calibri" pitchFamily="34" charset="0"/>
                </a:rPr>
                <a:t>finance &amp; </a:t>
              </a:r>
              <a:r>
                <a:rPr lang="en-GB" sz="1500" dirty="0" smtClean="0">
                  <a:solidFill>
                    <a:prstClr val="white"/>
                  </a:solidFill>
                  <a:latin typeface="Calibri" pitchFamily="34" charset="0"/>
                </a:rPr>
                <a:t>economics</a:t>
              </a:r>
            </a:p>
            <a:p>
              <a:pPr>
                <a:defRPr/>
              </a:pPr>
              <a:endParaRPr lang="en-GB" sz="1500" dirty="0">
                <a:solidFill>
                  <a:prstClr val="white"/>
                </a:solidFill>
                <a:latin typeface="Calibri" pitchFamily="34" charset="0"/>
              </a:endParaRPr>
            </a:p>
            <a:p>
              <a:pPr>
                <a:defRPr/>
              </a:pPr>
              <a:r>
                <a:rPr lang="en-GB" sz="1500" dirty="0" smtClean="0">
                  <a:solidFill>
                    <a:prstClr val="white"/>
                  </a:solidFill>
                  <a:latin typeface="Calibri" pitchFamily="34" charset="0"/>
                </a:rPr>
                <a:t>3. Public employment &amp; compensation</a:t>
              </a:r>
              <a:endParaRPr lang="en-GB" sz="1500" dirty="0">
                <a:solidFill>
                  <a:prstClr val="white"/>
                </a:solidFill>
                <a:latin typeface="Calibri" pitchFamily="34" charset="0"/>
              </a:endParaRPr>
            </a:p>
            <a:p>
              <a:pPr>
                <a:buFont typeface="Arial" pitchFamily="34" charset="0"/>
                <a:buChar char="•"/>
                <a:defRPr/>
              </a:pPr>
              <a:endParaRPr lang="en-GB" sz="1500" dirty="0">
                <a:solidFill>
                  <a:prstClr val="white"/>
                </a:solidFill>
                <a:latin typeface="Calibri" pitchFamily="34" charset="0"/>
              </a:endParaRPr>
            </a:p>
          </p:txBody>
        </p:sp>
        <p:sp>
          <p:nvSpPr>
            <p:cNvPr id="8" name="Rounded Rectangle 4"/>
            <p:cNvSpPr>
              <a:spLocks noChangeArrowheads="1"/>
            </p:cNvSpPr>
            <p:nvPr/>
          </p:nvSpPr>
          <p:spPr bwMode="auto">
            <a:xfrm>
              <a:off x="3001492" y="1949525"/>
              <a:ext cx="2830288" cy="3810000"/>
            </a:xfrm>
            <a:prstGeom prst="roundRect">
              <a:avLst>
                <a:gd name="adj" fmla="val 16667"/>
              </a:avLst>
            </a:prstGeom>
            <a:solidFill>
              <a:schemeClr val="accent1">
                <a:lumMod val="20000"/>
                <a:lumOff val="80000"/>
              </a:schemeClr>
            </a:solidFill>
            <a:ln w="9525" algn="ctr">
              <a:solidFill>
                <a:schemeClr val="bg2"/>
              </a:solidFill>
              <a:miter lim="800000"/>
              <a:headEnd/>
              <a:tailEnd/>
            </a:ln>
          </p:spPr>
          <p:txBody>
            <a:bodyPr wrap="none"/>
            <a:lstStyle/>
            <a:p>
              <a:pPr algn="ctr" eaLnBrk="0" hangingPunct="0"/>
              <a:r>
                <a:rPr lang="en-GB" sz="2000" dirty="0" smtClean="0">
                  <a:solidFill>
                    <a:srgbClr val="4F81BD">
                      <a:lumMod val="75000"/>
                    </a:srgbClr>
                  </a:solidFill>
                  <a:latin typeface="Calibri" pitchFamily="34" charset="0"/>
                </a:rPr>
                <a:t>Processes</a:t>
              </a:r>
              <a:endParaRPr lang="en-US" sz="2000" dirty="0">
                <a:solidFill>
                  <a:srgbClr val="4F81BD">
                    <a:lumMod val="75000"/>
                  </a:srgbClr>
                </a:solidFill>
                <a:latin typeface="Calibri" pitchFamily="34" charset="0"/>
              </a:endParaRPr>
            </a:p>
          </p:txBody>
        </p:sp>
        <p:sp>
          <p:nvSpPr>
            <p:cNvPr id="10" name="Rounded Rectangle 9"/>
            <p:cNvSpPr/>
            <p:nvPr/>
          </p:nvSpPr>
          <p:spPr bwMode="auto">
            <a:xfrm>
              <a:off x="3194466" y="2397760"/>
              <a:ext cx="2508666" cy="3249706"/>
            </a:xfrm>
            <a:prstGeom prst="roundRect">
              <a:avLst/>
            </a:prstGeom>
            <a:solidFill>
              <a:srgbClr val="0070C0"/>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00" dirty="0" smtClean="0">
                  <a:solidFill>
                    <a:prstClr val="white"/>
                  </a:solidFill>
                  <a:latin typeface="Calibri" pitchFamily="34" charset="0"/>
                </a:rPr>
                <a:t>4. Institutions</a:t>
              </a:r>
            </a:p>
            <a:p>
              <a:pPr>
                <a:defRPr/>
              </a:pPr>
              <a:r>
                <a:rPr lang="en-GB" sz="1300" dirty="0" smtClean="0">
                  <a:solidFill>
                    <a:prstClr val="white"/>
                  </a:solidFill>
                  <a:latin typeface="Calibri" pitchFamily="34" charset="0"/>
                </a:rPr>
                <a:t>5. Budget </a:t>
              </a:r>
              <a:r>
                <a:rPr lang="en-GB" sz="1300" dirty="0">
                  <a:solidFill>
                    <a:prstClr val="white"/>
                  </a:solidFill>
                  <a:latin typeface="Calibri" pitchFamily="34" charset="0"/>
                </a:rPr>
                <a:t>practices &amp; </a:t>
              </a:r>
              <a:r>
                <a:rPr lang="en-GB" sz="1300" dirty="0" smtClean="0">
                  <a:solidFill>
                    <a:prstClr val="white"/>
                  </a:solidFill>
                  <a:latin typeface="Calibri" pitchFamily="34" charset="0"/>
                </a:rPr>
                <a:t> procedures</a:t>
              </a:r>
            </a:p>
            <a:p>
              <a:pPr>
                <a:defRPr/>
              </a:pPr>
              <a:r>
                <a:rPr lang="en-GB" sz="1300" dirty="0" smtClean="0">
                  <a:solidFill>
                    <a:prstClr val="white"/>
                  </a:solidFill>
                  <a:latin typeface="Calibri" pitchFamily="34" charset="0"/>
                </a:rPr>
                <a:t>6. Human Resource Management </a:t>
              </a:r>
            </a:p>
            <a:p>
              <a:pPr>
                <a:defRPr/>
              </a:pPr>
              <a:r>
                <a:rPr lang="fr-FR" sz="1300" dirty="0" smtClean="0">
                  <a:solidFill>
                    <a:prstClr val="white"/>
                  </a:solidFill>
                  <a:latin typeface="Calibri" pitchFamily="34" charset="0"/>
                </a:rPr>
                <a:t>7. Public </a:t>
              </a:r>
              <a:r>
                <a:rPr lang="fr-FR" sz="1300" dirty="0" err="1" smtClean="0">
                  <a:solidFill>
                    <a:prstClr val="white"/>
                  </a:solidFill>
                  <a:latin typeface="Calibri" pitchFamily="34" charset="0"/>
                </a:rPr>
                <a:t>sector</a:t>
              </a:r>
              <a:r>
                <a:rPr lang="fr-FR" sz="1300" dirty="0" smtClean="0">
                  <a:solidFill>
                    <a:prstClr val="white"/>
                  </a:solidFill>
                  <a:latin typeface="Calibri" pitchFamily="34" charset="0"/>
                </a:rPr>
                <a:t> </a:t>
              </a:r>
              <a:r>
                <a:rPr lang="fr-FR" sz="1300" dirty="0" err="1" smtClean="0">
                  <a:solidFill>
                    <a:prstClr val="white"/>
                  </a:solidFill>
                  <a:latin typeface="Calibri" pitchFamily="34" charset="0"/>
                </a:rPr>
                <a:t>integrity</a:t>
              </a:r>
              <a:endParaRPr lang="fr-FR" sz="1300" dirty="0" smtClean="0">
                <a:solidFill>
                  <a:prstClr val="white"/>
                </a:solidFill>
                <a:latin typeface="Calibri" pitchFamily="34" charset="0"/>
              </a:endParaRPr>
            </a:p>
            <a:p>
              <a:pPr>
                <a:defRPr/>
              </a:pPr>
              <a:r>
                <a:rPr lang="en-GB" sz="1300" dirty="0" smtClean="0">
                  <a:solidFill>
                    <a:prstClr val="white"/>
                  </a:solidFill>
                  <a:latin typeface="Calibri" pitchFamily="34" charset="0"/>
                </a:rPr>
                <a:t>8. Regulatory governance</a:t>
              </a:r>
            </a:p>
            <a:p>
              <a:pPr>
                <a:defRPr/>
              </a:pPr>
              <a:r>
                <a:rPr lang="fr-FR" sz="1300" dirty="0" smtClean="0">
                  <a:solidFill>
                    <a:prstClr val="white"/>
                  </a:solidFill>
                  <a:latin typeface="Calibri" pitchFamily="34" charset="0"/>
                </a:rPr>
                <a:t>9. Public </a:t>
              </a:r>
              <a:r>
                <a:rPr lang="fr-FR" sz="1300" dirty="0" err="1" smtClean="0">
                  <a:solidFill>
                    <a:prstClr val="white"/>
                  </a:solidFill>
                  <a:latin typeface="Calibri" pitchFamily="34" charset="0"/>
                </a:rPr>
                <a:t>procurement</a:t>
              </a:r>
              <a:endParaRPr lang="fr-FR" sz="1300" dirty="0" smtClean="0">
                <a:solidFill>
                  <a:prstClr val="white"/>
                </a:solidFill>
                <a:latin typeface="Calibri" pitchFamily="34" charset="0"/>
              </a:endParaRPr>
            </a:p>
            <a:p>
              <a:pPr>
                <a:defRPr/>
              </a:pPr>
              <a:r>
                <a:rPr lang="en-GB" sz="1300" dirty="0" smtClean="0">
                  <a:solidFill>
                    <a:prstClr val="white"/>
                  </a:solidFill>
                  <a:latin typeface="Calibri" pitchFamily="34" charset="0"/>
                </a:rPr>
                <a:t>10. Open government</a:t>
              </a:r>
            </a:p>
            <a:p>
              <a:pPr>
                <a:defRPr/>
              </a:pPr>
              <a:r>
                <a:rPr lang="en-GB" sz="1300" dirty="0" smtClean="0">
                  <a:solidFill>
                    <a:prstClr val="white"/>
                  </a:solidFill>
                  <a:latin typeface="Calibri" pitchFamily="34" charset="0"/>
                </a:rPr>
                <a:t>11. Public sector innovation and digital government</a:t>
              </a:r>
            </a:p>
            <a:p>
              <a:pPr>
                <a:defRPr/>
              </a:pPr>
              <a:r>
                <a:rPr lang="fr-FR" sz="1300" dirty="0" smtClean="0">
                  <a:solidFill>
                    <a:prstClr val="white"/>
                  </a:solidFill>
                  <a:latin typeface="Calibri" pitchFamily="34" charset="0"/>
                </a:rPr>
                <a:t>12. </a:t>
              </a:r>
              <a:r>
                <a:rPr lang="fr-FR" sz="1300" dirty="0" err="1">
                  <a:solidFill>
                    <a:prstClr val="white"/>
                  </a:solidFill>
                  <a:latin typeface="Calibri" pitchFamily="34" charset="0"/>
                </a:rPr>
                <a:t>Risk</a:t>
              </a:r>
              <a:r>
                <a:rPr lang="fr-FR" sz="1300" dirty="0">
                  <a:solidFill>
                    <a:prstClr val="white"/>
                  </a:solidFill>
                  <a:latin typeface="Calibri" pitchFamily="34" charset="0"/>
                </a:rPr>
                <a:t> management &amp; communication</a:t>
              </a:r>
              <a:endParaRPr lang="en-GB" sz="1300" dirty="0">
                <a:solidFill>
                  <a:prstClr val="white"/>
                </a:solidFill>
                <a:latin typeface="Calibri" pitchFamily="34" charset="0"/>
              </a:endParaRPr>
            </a:p>
          </p:txBody>
        </p:sp>
        <p:sp>
          <p:nvSpPr>
            <p:cNvPr id="11" name="Rounded Rectangle 5"/>
            <p:cNvSpPr>
              <a:spLocks noChangeArrowheads="1"/>
            </p:cNvSpPr>
            <p:nvPr/>
          </p:nvSpPr>
          <p:spPr bwMode="auto">
            <a:xfrm>
              <a:off x="6052164" y="1949525"/>
              <a:ext cx="2159635" cy="3810000"/>
            </a:xfrm>
            <a:prstGeom prst="roundRect">
              <a:avLst>
                <a:gd name="adj" fmla="val 16667"/>
              </a:avLst>
            </a:prstGeom>
            <a:solidFill>
              <a:schemeClr val="accent1">
                <a:lumMod val="20000"/>
                <a:lumOff val="80000"/>
              </a:schemeClr>
            </a:solidFill>
            <a:ln w="9525" algn="ctr">
              <a:solidFill>
                <a:schemeClr val="bg2"/>
              </a:solidFill>
              <a:miter lim="800000"/>
              <a:headEnd/>
              <a:tailEnd/>
            </a:ln>
          </p:spPr>
          <p:txBody>
            <a:bodyPr wrap="none"/>
            <a:lstStyle/>
            <a:p>
              <a:pPr algn="ctr" eaLnBrk="0" hangingPunct="0"/>
              <a:r>
                <a:rPr lang="en-GB" dirty="0" smtClean="0">
                  <a:solidFill>
                    <a:srgbClr val="4F81BD">
                      <a:lumMod val="75000"/>
                    </a:srgbClr>
                  </a:solidFill>
                  <a:latin typeface="Calibri" pitchFamily="34" charset="0"/>
                </a:rPr>
                <a:t>Outputs and outcomes</a:t>
              </a:r>
              <a:endParaRPr lang="en-US" dirty="0">
                <a:solidFill>
                  <a:srgbClr val="4F81BD">
                    <a:lumMod val="75000"/>
                  </a:srgbClr>
                </a:solidFill>
                <a:latin typeface="Calibri" pitchFamily="34" charset="0"/>
              </a:endParaRPr>
            </a:p>
          </p:txBody>
        </p:sp>
        <p:sp>
          <p:nvSpPr>
            <p:cNvPr id="13" name="Rounded Rectangle 12"/>
            <p:cNvSpPr/>
            <p:nvPr/>
          </p:nvSpPr>
          <p:spPr bwMode="auto">
            <a:xfrm>
              <a:off x="6089081" y="2523635"/>
              <a:ext cx="1992938" cy="2832671"/>
            </a:xfrm>
            <a:prstGeom prst="roundRect">
              <a:avLst/>
            </a:prstGeom>
            <a:solidFill>
              <a:srgbClr val="0070C0"/>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smtClean="0">
                  <a:solidFill>
                    <a:prstClr val="white"/>
                  </a:solidFill>
                  <a:latin typeface="Calibri" pitchFamily="34" charset="0"/>
                </a:rPr>
                <a:t>13. Core government results </a:t>
              </a:r>
            </a:p>
            <a:p>
              <a:pPr>
                <a:defRPr/>
              </a:pPr>
              <a:r>
                <a:rPr lang="en-GB" sz="1500" dirty="0" smtClean="0">
                  <a:solidFill>
                    <a:prstClr val="white"/>
                  </a:solidFill>
                  <a:latin typeface="Calibri" pitchFamily="34" charset="0"/>
                </a:rPr>
                <a:t>14. Serving Citizens </a:t>
              </a:r>
            </a:p>
            <a:p>
              <a:pPr algn="ctr">
                <a:defRPr/>
              </a:pPr>
              <a:endParaRPr lang="en-GB" sz="1500" dirty="0">
                <a:solidFill>
                  <a:prstClr val="white"/>
                </a:solidFill>
                <a:latin typeface="Calibri" pitchFamily="34" charset="0"/>
              </a:endParaRPr>
            </a:p>
          </p:txBody>
        </p:sp>
      </p:grpSp>
    </p:spTree>
    <p:extLst>
      <p:ext uri="{BB962C8B-B14F-4D97-AF65-F5344CB8AC3E}">
        <p14:creationId xmlns:p14="http://schemas.microsoft.com/office/powerpoint/2010/main" val="8431171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208" y="1059582"/>
            <a:ext cx="8928992" cy="3996444"/>
          </a:xfrm>
        </p:spPr>
        <p:txBody>
          <a:bodyPr>
            <a:normAutofit fontScale="47500" lnSpcReduction="20000"/>
          </a:bodyPr>
          <a:lstStyle/>
          <a:p>
            <a:pPr>
              <a:lnSpc>
                <a:spcPct val="80000"/>
              </a:lnSpc>
              <a:buClr>
                <a:schemeClr val="tx2"/>
              </a:buClr>
              <a:buFont typeface="Wingdings" panose="05000000000000000000" pitchFamily="2" charset="2"/>
              <a:buChar char="Ø"/>
            </a:pPr>
            <a:r>
              <a:rPr lang="en-GB" sz="2600" dirty="0" smtClean="0">
                <a:solidFill>
                  <a:srgbClr val="04629A"/>
                </a:solidFill>
                <a:latin typeface="Calibri" panose="020F0502020204030204" pitchFamily="34" charset="0"/>
              </a:rPr>
              <a:t>Second edition, 2014 and 2017</a:t>
            </a:r>
          </a:p>
          <a:p>
            <a:pPr>
              <a:lnSpc>
                <a:spcPct val="80000"/>
              </a:lnSpc>
              <a:buClr>
                <a:schemeClr val="tx2"/>
              </a:buClr>
              <a:buFont typeface="Wingdings" panose="05000000000000000000" pitchFamily="2" charset="2"/>
              <a:buChar char="Ø"/>
            </a:pPr>
            <a:r>
              <a:rPr lang="en-GB" sz="2600" dirty="0" smtClean="0">
                <a:solidFill>
                  <a:srgbClr val="04629A"/>
                </a:solidFill>
                <a:latin typeface="Calibri" panose="020F0502020204030204" pitchFamily="34" charset="0"/>
              </a:rPr>
              <a:t>Joint effort between the OECD and IDB</a:t>
            </a:r>
          </a:p>
          <a:p>
            <a:pPr>
              <a:lnSpc>
                <a:spcPct val="80000"/>
              </a:lnSpc>
              <a:buClr>
                <a:schemeClr val="tx2"/>
              </a:buClr>
              <a:buFont typeface="Wingdings" panose="05000000000000000000" pitchFamily="2" charset="2"/>
              <a:buChar char="Ø"/>
            </a:pPr>
            <a:r>
              <a:rPr lang="en-GB" sz="2600" dirty="0" smtClean="0">
                <a:solidFill>
                  <a:srgbClr val="04629A"/>
                </a:solidFill>
                <a:latin typeface="Calibri" panose="020F0502020204030204" pitchFamily="34" charset="0"/>
              </a:rPr>
              <a:t>Based on the OECD methodology</a:t>
            </a:r>
          </a:p>
          <a:p>
            <a:pPr>
              <a:lnSpc>
                <a:spcPct val="80000"/>
              </a:lnSpc>
              <a:buClr>
                <a:schemeClr val="tx2"/>
              </a:buClr>
              <a:buFont typeface="Wingdings" panose="05000000000000000000" pitchFamily="2" charset="2"/>
              <a:buChar char="Ø"/>
            </a:pPr>
            <a:r>
              <a:rPr lang="en-GB" sz="2600" dirty="0" smtClean="0">
                <a:solidFill>
                  <a:srgbClr val="04629A"/>
                </a:solidFill>
                <a:latin typeface="Calibri" panose="020F0502020204030204" pitchFamily="34" charset="0"/>
              </a:rPr>
              <a:t>Comparative perspective (within the region and to the OECD)</a:t>
            </a:r>
          </a:p>
          <a:p>
            <a:pPr>
              <a:lnSpc>
                <a:spcPct val="80000"/>
              </a:lnSpc>
              <a:buClr>
                <a:schemeClr val="tx2"/>
              </a:buClr>
              <a:buFont typeface="Wingdings" panose="05000000000000000000" pitchFamily="2" charset="2"/>
              <a:buChar char="Ø"/>
            </a:pPr>
            <a:r>
              <a:rPr lang="en-GB" sz="2600" dirty="0" smtClean="0">
                <a:solidFill>
                  <a:srgbClr val="04629A"/>
                </a:solidFill>
                <a:latin typeface="Calibri" panose="020F0502020204030204" pitchFamily="34" charset="0"/>
              </a:rPr>
              <a:t>It includes on average 15 LAC countries</a:t>
            </a:r>
          </a:p>
          <a:p>
            <a:pPr>
              <a:lnSpc>
                <a:spcPct val="80000"/>
              </a:lnSpc>
              <a:buClr>
                <a:schemeClr val="tx2"/>
              </a:buClr>
              <a:buFont typeface="Wingdings" panose="05000000000000000000" pitchFamily="2" charset="2"/>
              <a:buChar char="Ø"/>
            </a:pPr>
            <a:r>
              <a:rPr lang="en-GB" sz="2600" dirty="0" smtClean="0">
                <a:solidFill>
                  <a:srgbClr val="04629A"/>
                </a:solidFill>
                <a:latin typeface="Calibri" panose="020F0502020204030204" pitchFamily="34" charset="0"/>
              </a:rPr>
              <a:t>Contributed to the creation of policy networks in the region</a:t>
            </a:r>
          </a:p>
          <a:p>
            <a:pPr marL="0" indent="0">
              <a:buNone/>
            </a:pPr>
            <a:endParaRPr lang="en-GB" dirty="0" smtClean="0">
              <a:latin typeface="Calibri" panose="020F0502020204030204" pitchFamily="34" charset="0"/>
            </a:endParaRPr>
          </a:p>
          <a:p>
            <a:pPr marL="0" indent="0">
              <a:lnSpc>
                <a:spcPct val="80000"/>
              </a:lnSpc>
              <a:buClr>
                <a:schemeClr val="tx2"/>
              </a:buClr>
              <a:buNone/>
            </a:pPr>
            <a:endParaRPr lang="en-GB" sz="2200" dirty="0" smtClean="0">
              <a:solidFill>
                <a:srgbClr val="04629A"/>
              </a:solidFill>
              <a:latin typeface="Calibri" panose="020F0502020204030204" pitchFamily="34" charset="0"/>
            </a:endParaRPr>
          </a:p>
          <a:p>
            <a:pPr marL="0" indent="0">
              <a:lnSpc>
                <a:spcPct val="80000"/>
              </a:lnSpc>
              <a:buClr>
                <a:schemeClr val="tx2"/>
              </a:buClr>
              <a:buNone/>
            </a:pPr>
            <a:endParaRPr lang="en-GB" sz="2200" dirty="0" smtClean="0">
              <a:solidFill>
                <a:srgbClr val="04629A"/>
              </a:solidFill>
              <a:latin typeface="Calibri" panose="020F0502020204030204" pitchFamily="34" charset="0"/>
            </a:endParaRPr>
          </a:p>
          <a:p>
            <a:pPr marL="0" indent="0">
              <a:lnSpc>
                <a:spcPct val="80000"/>
              </a:lnSpc>
              <a:buClr>
                <a:schemeClr val="tx2"/>
              </a:buClr>
              <a:buNone/>
            </a:pPr>
            <a:endParaRPr lang="en-GB" sz="2200" dirty="0">
              <a:solidFill>
                <a:srgbClr val="04629A"/>
              </a:solidFill>
              <a:latin typeface="Calibri" panose="020F0502020204030204" pitchFamily="34" charset="0"/>
            </a:endParaRPr>
          </a:p>
          <a:p>
            <a:pPr marL="0" indent="0">
              <a:lnSpc>
                <a:spcPct val="80000"/>
              </a:lnSpc>
              <a:buClr>
                <a:schemeClr val="tx2"/>
              </a:buClr>
              <a:buNone/>
            </a:pPr>
            <a:endParaRPr lang="en-GB" sz="2200" dirty="0" smtClean="0">
              <a:solidFill>
                <a:srgbClr val="04629A"/>
              </a:solidFill>
              <a:latin typeface="Calibri" panose="020F0502020204030204" pitchFamily="34" charset="0"/>
            </a:endParaRPr>
          </a:p>
          <a:p>
            <a:pPr marL="0" indent="0">
              <a:lnSpc>
                <a:spcPct val="80000"/>
              </a:lnSpc>
              <a:buClr>
                <a:schemeClr val="tx2"/>
              </a:buClr>
              <a:buNone/>
            </a:pPr>
            <a:endParaRPr lang="en-GB" sz="2200" dirty="0">
              <a:solidFill>
                <a:srgbClr val="04629A"/>
              </a:solidFill>
              <a:latin typeface="Calibri" panose="020F0502020204030204" pitchFamily="34" charset="0"/>
            </a:endParaRPr>
          </a:p>
          <a:p>
            <a:pPr marL="0" indent="0">
              <a:lnSpc>
                <a:spcPct val="80000"/>
              </a:lnSpc>
              <a:buClr>
                <a:schemeClr val="tx2"/>
              </a:buClr>
              <a:buNone/>
            </a:pPr>
            <a:endParaRPr lang="en-GB" sz="2200" dirty="0" smtClean="0">
              <a:solidFill>
                <a:srgbClr val="04629A"/>
              </a:solidFill>
              <a:latin typeface="Calibri" panose="020F0502020204030204" pitchFamily="34" charset="0"/>
            </a:endParaRPr>
          </a:p>
          <a:p>
            <a:pPr marL="0" indent="0">
              <a:lnSpc>
                <a:spcPct val="80000"/>
              </a:lnSpc>
              <a:buClr>
                <a:schemeClr val="tx2"/>
              </a:buClr>
              <a:buNone/>
            </a:pPr>
            <a:endParaRPr lang="en-GB" sz="2200" dirty="0" smtClean="0">
              <a:solidFill>
                <a:srgbClr val="04629A"/>
              </a:solidFill>
              <a:latin typeface="Calibri" panose="020F0502020204030204" pitchFamily="34" charset="0"/>
            </a:endParaRPr>
          </a:p>
          <a:p>
            <a:pPr marL="0" indent="0">
              <a:lnSpc>
                <a:spcPct val="80000"/>
              </a:lnSpc>
              <a:buClr>
                <a:schemeClr val="tx2"/>
              </a:buClr>
              <a:buNone/>
            </a:pPr>
            <a:endParaRPr lang="en-GB" sz="2200" dirty="0">
              <a:solidFill>
                <a:srgbClr val="04629A"/>
              </a:solidFill>
              <a:latin typeface="Calibri" panose="020F0502020204030204" pitchFamily="34" charset="0"/>
            </a:endParaRPr>
          </a:p>
          <a:p>
            <a:pPr marL="0" indent="0">
              <a:lnSpc>
                <a:spcPct val="80000"/>
              </a:lnSpc>
              <a:buClr>
                <a:schemeClr val="tx2"/>
              </a:buClr>
              <a:buNone/>
            </a:pPr>
            <a:endParaRPr lang="en-GB" sz="2200" dirty="0" smtClean="0">
              <a:solidFill>
                <a:srgbClr val="04629A"/>
              </a:solidFill>
              <a:latin typeface="Calibri" panose="020F0502020204030204" pitchFamily="34" charset="0"/>
            </a:endParaRPr>
          </a:p>
          <a:p>
            <a:pPr marL="0" indent="0">
              <a:lnSpc>
                <a:spcPct val="80000"/>
              </a:lnSpc>
              <a:buClr>
                <a:schemeClr val="tx2"/>
              </a:buClr>
              <a:buNone/>
            </a:pPr>
            <a:endParaRPr lang="en-GB" sz="2200" dirty="0" smtClean="0">
              <a:solidFill>
                <a:srgbClr val="04629A"/>
              </a:solidFill>
              <a:latin typeface="Calibri" panose="020F0502020204030204" pitchFamily="34" charset="0"/>
            </a:endParaRPr>
          </a:p>
          <a:p>
            <a:pPr marL="0" indent="0">
              <a:lnSpc>
                <a:spcPct val="80000"/>
              </a:lnSpc>
              <a:buClr>
                <a:schemeClr val="tx2"/>
              </a:buClr>
              <a:buNone/>
            </a:pPr>
            <a:r>
              <a:rPr lang="en-GB" sz="2200" dirty="0" smtClean="0">
                <a:solidFill>
                  <a:srgbClr val="04629A"/>
                </a:solidFill>
                <a:latin typeface="Calibri" panose="020F0502020204030204" pitchFamily="34" charset="0"/>
              </a:rPr>
              <a:t>     </a:t>
            </a:r>
          </a:p>
          <a:p>
            <a:pPr marL="0" indent="0">
              <a:lnSpc>
                <a:spcPct val="80000"/>
              </a:lnSpc>
              <a:buClr>
                <a:schemeClr val="tx2"/>
              </a:buClr>
              <a:buNone/>
            </a:pPr>
            <a:r>
              <a:rPr lang="en-GB" sz="2200" dirty="0">
                <a:solidFill>
                  <a:srgbClr val="04629A"/>
                </a:solidFill>
                <a:latin typeface="Calibri" panose="020F0502020204030204" pitchFamily="34" charset="0"/>
              </a:rPr>
              <a:t> </a:t>
            </a:r>
            <a:r>
              <a:rPr lang="en-GB" sz="2200" dirty="0" smtClean="0">
                <a:solidFill>
                  <a:srgbClr val="04629A"/>
                </a:solidFill>
                <a:latin typeface="Calibri" panose="020F0502020204030204" pitchFamily="34" charset="0"/>
              </a:rPr>
              <a:t>   </a:t>
            </a:r>
            <a:endParaRPr lang="en-GB" sz="2200" dirty="0">
              <a:solidFill>
                <a:srgbClr val="04629A"/>
              </a:solidFill>
              <a:latin typeface="Calibri" panose="020F0502020204030204" pitchFamily="34" charset="0"/>
            </a:endParaRPr>
          </a:p>
        </p:txBody>
      </p:sp>
      <p:sp>
        <p:nvSpPr>
          <p:cNvPr id="3" name="Title 2"/>
          <p:cNvSpPr>
            <a:spLocks noGrp="1"/>
          </p:cNvSpPr>
          <p:nvPr>
            <p:ph type="title"/>
          </p:nvPr>
        </p:nvSpPr>
        <p:spPr>
          <a:xfrm>
            <a:off x="971600" y="141480"/>
            <a:ext cx="7416000" cy="766800"/>
          </a:xfrm>
        </p:spPr>
        <p:txBody>
          <a:bodyPr/>
          <a:lstStyle/>
          <a:p>
            <a:r>
              <a:rPr lang="en-GB" b="1" dirty="0">
                <a:latin typeface="Calibri" panose="020F0502020204030204" pitchFamily="34" charset="0"/>
              </a:rPr>
              <a:t>Government at a Glance: Latin America and the Caribbean 2017</a:t>
            </a:r>
          </a:p>
        </p:txBody>
      </p:sp>
      <p:graphicFrame>
        <p:nvGraphicFramePr>
          <p:cNvPr id="8" name="Diagram 7"/>
          <p:cNvGraphicFramePr/>
          <p:nvPr>
            <p:extLst>
              <p:ext uri="{D42A27DB-BD31-4B8C-83A1-F6EECF244321}">
                <p14:modId xmlns:p14="http://schemas.microsoft.com/office/powerpoint/2010/main" val="2011747598"/>
              </p:ext>
            </p:extLst>
          </p:nvPr>
        </p:nvGraphicFramePr>
        <p:xfrm>
          <a:off x="107504" y="2391731"/>
          <a:ext cx="7488832" cy="2582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15625" y="3651870"/>
            <a:ext cx="184731" cy="369332"/>
          </a:xfrm>
          <a:prstGeom prst="rect">
            <a:avLst/>
          </a:prstGeom>
          <a:noFill/>
        </p:spPr>
        <p:txBody>
          <a:bodyPr wrap="none" rtlCol="0">
            <a:spAutoFit/>
          </a:bodyPr>
          <a:lstStyle/>
          <a:p>
            <a:endParaRPr lang="en-GB" dirty="0"/>
          </a:p>
        </p:txBody>
      </p:sp>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0152" y="1100344"/>
            <a:ext cx="2684242" cy="36316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6411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8000" y="2141286"/>
            <a:ext cx="6300000" cy="669414"/>
          </a:xfrm>
        </p:spPr>
        <p:txBody>
          <a:bodyPr/>
          <a:lstStyle/>
          <a:p>
            <a:r>
              <a:rPr lang="fr-FR" sz="4000" cap="none" dirty="0" err="1" smtClean="0">
                <a:latin typeface="Segoe UI Light" panose="020B0502040204020203" pitchFamily="34" charset="0"/>
              </a:rPr>
              <a:t>Thank</a:t>
            </a:r>
            <a:r>
              <a:rPr lang="fr-FR" sz="4000" cap="none" dirty="0" smtClean="0">
                <a:latin typeface="Segoe UI Light" panose="020B0502040204020203" pitchFamily="34" charset="0"/>
              </a:rPr>
              <a:t> </a:t>
            </a:r>
            <a:r>
              <a:rPr lang="fr-FR" sz="4000" cap="none" dirty="0" err="1" smtClean="0">
                <a:latin typeface="Segoe UI Light" panose="020B0502040204020203" pitchFamily="34" charset="0"/>
              </a:rPr>
              <a:t>you</a:t>
            </a:r>
            <a:r>
              <a:rPr lang="fr-FR" dirty="0" smtClean="0">
                <a:latin typeface="Segoe UI Light" panose="020B0502040204020203" pitchFamily="34" charset="0"/>
              </a:rPr>
              <a:t>!</a:t>
            </a:r>
            <a:endParaRPr lang="en-GB" dirty="0">
              <a:latin typeface="Segoe UI Light" panose="020B0502040204020203" pitchFamily="34" charset="0"/>
            </a:endParaRPr>
          </a:p>
        </p:txBody>
      </p:sp>
      <p:sp>
        <p:nvSpPr>
          <p:cNvPr id="5" name="Subtitle 4"/>
          <p:cNvSpPr>
            <a:spLocks noGrp="1"/>
          </p:cNvSpPr>
          <p:nvPr>
            <p:ph type="subTitle" idx="1"/>
          </p:nvPr>
        </p:nvSpPr>
        <p:spPr>
          <a:xfrm>
            <a:off x="1475656" y="2853920"/>
            <a:ext cx="4320480" cy="1118255"/>
          </a:xfrm>
        </p:spPr>
        <p:txBody>
          <a:bodyPr/>
          <a:lstStyle/>
          <a:p>
            <a:r>
              <a:rPr lang="fr-FR" dirty="0" smtClean="0">
                <a:latin typeface="Segoe UI Light" panose="020B0502040204020203" pitchFamily="34" charset="0"/>
              </a:rPr>
              <a:t>www.oecd.org/gov/govataglance.htm</a:t>
            </a:r>
            <a:endParaRPr lang="en-GB" dirty="0">
              <a:latin typeface="Segoe UI Light" panose="020B0502040204020203" pitchFamily="34" charset="0"/>
            </a:endParaRPr>
          </a:p>
          <a:p>
            <a:endParaRPr lang="fr-FR" dirty="0" smtClean="0">
              <a:latin typeface="Segoe UI Light" panose="020B0502040204020203" pitchFamily="34" charset="0"/>
            </a:endParaRPr>
          </a:p>
          <a:p>
            <a:endParaRPr lang="fr-FR" dirty="0" smtClean="0">
              <a:latin typeface="Segoe UI Light" panose="020B0502040204020203" pitchFamily="34" charset="0"/>
            </a:endParaRPr>
          </a:p>
          <a:p>
            <a:endParaRPr lang="en-GB" dirty="0">
              <a:latin typeface="Segoe UI Light" panose="020B0502040204020203" pitchFamily="34" charset="0"/>
            </a:endParaRPr>
          </a:p>
        </p:txBody>
      </p:sp>
    </p:spTree>
    <p:extLst>
      <p:ext uri="{BB962C8B-B14F-4D97-AF65-F5344CB8AC3E}">
        <p14:creationId xmlns:p14="http://schemas.microsoft.com/office/powerpoint/2010/main" val="1725622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065957"/>
            <a:ext cx="6624000" cy="1041311"/>
          </a:xfrm>
        </p:spPr>
        <p:txBody>
          <a:bodyPr/>
          <a:lstStyle/>
          <a:p>
            <a:r>
              <a:rPr lang="en-GB" dirty="0" smtClean="0"/>
              <a:t>Comparative benchmarking</a:t>
            </a:r>
            <a:endParaRPr lang="en-GB" dirty="0"/>
          </a:p>
        </p:txBody>
      </p:sp>
    </p:spTree>
    <p:extLst>
      <p:ext uri="{BB962C8B-B14F-4D97-AF65-F5344CB8AC3E}">
        <p14:creationId xmlns:p14="http://schemas.microsoft.com/office/powerpoint/2010/main" val="17852770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78200"/>
            <a:ext cx="7956496" cy="766800"/>
          </a:xfrm>
        </p:spPr>
        <p:txBody>
          <a:bodyPr vert="horz" lIns="91440" tIns="45720" rIns="91440" bIns="45720" rtlCol="0" anchor="ctr">
            <a:noAutofit/>
          </a:bodyPr>
          <a:lstStyle/>
          <a:p>
            <a:r>
              <a:rPr lang="en-GB" dirty="0">
                <a:latin typeface="Calibri" panose="020F0502020204030204" pitchFamily="34" charset="0"/>
              </a:rPr>
              <a:t>SDG 16: Peace , justice and strong institutions</a:t>
            </a:r>
          </a:p>
        </p:txBody>
      </p:sp>
      <p:sp>
        <p:nvSpPr>
          <p:cNvPr id="3" name="Content Placeholder 2"/>
          <p:cNvSpPr>
            <a:spLocks noGrp="1"/>
          </p:cNvSpPr>
          <p:nvPr>
            <p:ph idx="1"/>
          </p:nvPr>
        </p:nvSpPr>
        <p:spPr>
          <a:xfrm>
            <a:off x="179512" y="1059582"/>
            <a:ext cx="8784976" cy="3535818"/>
          </a:xfrm>
        </p:spPr>
        <p:txBody>
          <a:bodyPr>
            <a:normAutofit/>
          </a:bodyPr>
          <a:lstStyle/>
          <a:p>
            <a:r>
              <a:rPr lang="en-GB" sz="2000" dirty="0" smtClean="0">
                <a:latin typeface="Calibri" panose="020F0502020204030204" pitchFamily="34" charset="0"/>
              </a:rPr>
              <a:t>Target 16.7: ensure responsive, inclusive participatory and representative decision-making at all levels : “</a:t>
            </a:r>
            <a:r>
              <a:rPr lang="en-GB" sz="1800" dirty="0" smtClean="0">
                <a:latin typeface="Calibri" panose="020F0502020204030204" pitchFamily="34" charset="0"/>
              </a:rPr>
              <a:t>Proportion of positions ( by sex ….) in public institutions  compared to national distribution”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7694"/>
            <a:ext cx="9144000" cy="3096344"/>
          </a:xfrm>
          <a:prstGeom prst="rect">
            <a:avLst/>
          </a:prstGeom>
          <a:noFill/>
          <a:ln>
            <a:noFill/>
          </a:ln>
        </p:spPr>
      </p:pic>
      <p:sp>
        <p:nvSpPr>
          <p:cNvPr id="5" name="Rectangle 4"/>
          <p:cNvSpPr/>
          <p:nvPr/>
        </p:nvSpPr>
        <p:spPr>
          <a:xfrm>
            <a:off x="-36512" y="4876006"/>
            <a:ext cx="7704856" cy="184666"/>
          </a:xfrm>
          <a:prstGeom prst="rect">
            <a:avLst/>
          </a:prstGeom>
        </p:spPr>
        <p:txBody>
          <a:bodyPr wrap="square">
            <a:spAutoFit/>
          </a:bodyPr>
          <a:lstStyle/>
          <a:p>
            <a:r>
              <a:rPr lang="en-US" sz="600" dirty="0">
                <a:solidFill>
                  <a:srgbClr val="727272"/>
                </a:solidFill>
              </a:rPr>
              <a:t>Source: OECD (2016) Survey on the Composition of Employees in Central/Federal Governments</a:t>
            </a:r>
            <a:endParaRPr lang="en-GB" sz="600" dirty="0">
              <a:solidFill>
                <a:srgbClr val="727272"/>
              </a:solidFill>
            </a:endParaRPr>
          </a:p>
        </p:txBody>
      </p:sp>
      <p:sp>
        <p:nvSpPr>
          <p:cNvPr id="6" name="Rectangle 5"/>
          <p:cNvSpPr/>
          <p:nvPr/>
        </p:nvSpPr>
        <p:spPr>
          <a:xfrm>
            <a:off x="467544" y="2130410"/>
            <a:ext cx="7848872" cy="369332"/>
          </a:xfrm>
          <a:prstGeom prst="rect">
            <a:avLst/>
          </a:prstGeom>
        </p:spPr>
        <p:txBody>
          <a:bodyPr wrap="square">
            <a:spAutoFit/>
          </a:bodyPr>
          <a:lstStyle/>
          <a:p>
            <a:r>
              <a:rPr lang="en-GB" b="1" dirty="0" smtClean="0">
                <a:latin typeface="Segoe UI Semilight" panose="020B0402040204020203" pitchFamily="34" charset="0"/>
                <a:cs typeface="Segoe UI Semilight" panose="020B0402040204020203" pitchFamily="34" charset="0"/>
              </a:rPr>
              <a:t>S</a:t>
            </a:r>
            <a:r>
              <a:rPr lang="en-US" b="1" dirty="0" smtClean="0">
                <a:latin typeface="Segoe UI Semilight" panose="020B0402040204020203" pitchFamily="34" charset="0"/>
                <a:cs typeface="Segoe UI Semilight" panose="020B0402040204020203" pitchFamily="34" charset="0"/>
              </a:rPr>
              <a:t>hare </a:t>
            </a:r>
            <a:r>
              <a:rPr lang="en-US" b="1" dirty="0">
                <a:latin typeface="Segoe UI Semilight" panose="020B0402040204020203" pitchFamily="34" charset="0"/>
                <a:cs typeface="Segoe UI Semilight" panose="020B0402040204020203" pitchFamily="34" charset="0"/>
              </a:rPr>
              <a:t>of women in selected central government positions, 2015</a:t>
            </a:r>
            <a:r>
              <a:rPr lang="en-GB" b="1" dirty="0">
                <a:latin typeface="Segoe UI Semilight" panose="020B0402040204020203" pitchFamily="34" charset="0"/>
                <a:cs typeface="Segoe UI Semilight" panose="020B0402040204020203" pitchFamily="34" charset="0"/>
              </a:rPr>
              <a:t> </a:t>
            </a:r>
            <a:endParaRPr lang="en-GB" b="1" dirty="0"/>
          </a:p>
        </p:txBody>
      </p:sp>
    </p:spTree>
    <p:extLst>
      <p:ext uri="{BB962C8B-B14F-4D97-AF65-F5344CB8AC3E}">
        <p14:creationId xmlns:p14="http://schemas.microsoft.com/office/powerpoint/2010/main" val="40638137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dirty="0">
                <a:latin typeface="Calibri" panose="020F0502020204030204" pitchFamily="34" charset="0"/>
              </a:rPr>
              <a:t>SDGs 16: Peace , justice and strong institutions</a:t>
            </a:r>
          </a:p>
        </p:txBody>
      </p:sp>
      <p:sp>
        <p:nvSpPr>
          <p:cNvPr id="3" name="Content Placeholder 2"/>
          <p:cNvSpPr>
            <a:spLocks noGrp="1"/>
          </p:cNvSpPr>
          <p:nvPr>
            <p:ph idx="1"/>
          </p:nvPr>
        </p:nvSpPr>
        <p:spPr/>
        <p:txBody>
          <a:bodyPr>
            <a:normAutofit/>
          </a:bodyPr>
          <a:lstStyle/>
          <a:p>
            <a:pPr marL="0" lvl="1" indent="0">
              <a:buNone/>
            </a:pPr>
            <a:r>
              <a:rPr lang="en-GB" sz="2400" dirty="0" smtClean="0">
                <a:latin typeface="+mj-lt"/>
              </a:rPr>
              <a:t>Target 16.6: develop effective, accountable and transparent institutions at all levels : </a:t>
            </a:r>
            <a:r>
              <a:rPr lang="en-GB" sz="2000" b="1" dirty="0" smtClean="0">
                <a:latin typeface="+mj-lt"/>
              </a:rPr>
              <a:t>Proportion of population satisfied with last experience of public services    </a:t>
            </a:r>
            <a:r>
              <a:rPr lang="en-GB" sz="2000" dirty="0" smtClean="0">
                <a:latin typeface="+mj-lt"/>
              </a:rPr>
              <a:t>	</a:t>
            </a:r>
          </a:p>
          <a:p>
            <a:pPr marL="0" lvl="1" indent="0" algn="ctr">
              <a:buNone/>
            </a:pPr>
            <a:r>
              <a:rPr lang="fr-FR" sz="2000" b="1" dirty="0" smtClean="0">
                <a:solidFill>
                  <a:schemeClr val="tx2"/>
                </a:solidFill>
                <a:latin typeface="+mj-lt"/>
              </a:rPr>
              <a:t>OECD </a:t>
            </a:r>
            <a:r>
              <a:rPr lang="fr-FR" sz="2000" b="1" dirty="0" err="1">
                <a:solidFill>
                  <a:schemeClr val="tx2"/>
                </a:solidFill>
                <a:latin typeface="+mj-lt"/>
              </a:rPr>
              <a:t>Serving</a:t>
            </a:r>
            <a:r>
              <a:rPr lang="fr-FR" sz="2000" b="1" dirty="0">
                <a:solidFill>
                  <a:schemeClr val="tx2"/>
                </a:solidFill>
                <a:latin typeface="+mj-lt"/>
              </a:rPr>
              <a:t> </a:t>
            </a:r>
            <a:r>
              <a:rPr lang="fr-FR" sz="2000" b="1" dirty="0" err="1">
                <a:solidFill>
                  <a:schemeClr val="tx2"/>
                </a:solidFill>
                <a:latin typeface="+mj-lt"/>
              </a:rPr>
              <a:t>Citizens</a:t>
            </a:r>
            <a:r>
              <a:rPr lang="fr-FR" sz="2000" b="1" dirty="0">
                <a:solidFill>
                  <a:schemeClr val="tx2"/>
                </a:solidFill>
                <a:latin typeface="+mj-lt"/>
              </a:rPr>
              <a:t> </a:t>
            </a:r>
            <a:r>
              <a:rPr lang="fr-FR" sz="2000" b="1" dirty="0" err="1" smtClean="0">
                <a:solidFill>
                  <a:schemeClr val="tx2"/>
                </a:solidFill>
                <a:latin typeface="+mj-lt"/>
              </a:rPr>
              <a:t>framework</a:t>
            </a:r>
            <a:r>
              <a:rPr lang="fr-FR" sz="2000" b="1" dirty="0" smtClean="0">
                <a:solidFill>
                  <a:schemeClr val="tx2"/>
                </a:solidFill>
                <a:latin typeface="+mj-lt"/>
              </a:rPr>
              <a:t>:</a:t>
            </a:r>
          </a:p>
          <a:p>
            <a:pPr marL="85725" lvl="2" indent="0">
              <a:buNone/>
            </a:pPr>
            <a:endParaRPr lang="en-GB" sz="20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70411713"/>
              </p:ext>
            </p:extLst>
          </p:nvPr>
        </p:nvGraphicFramePr>
        <p:xfrm>
          <a:off x="586089" y="2711129"/>
          <a:ext cx="7848871" cy="2041739"/>
        </p:xfrm>
        <a:graphic>
          <a:graphicData uri="http://schemas.openxmlformats.org/drawingml/2006/table">
            <a:tbl>
              <a:tblPr firstRow="1" firstCol="1" bandRow="1">
                <a:tableStyleId>{3C2FFA5D-87B4-456A-9821-1D502468CF0F}</a:tableStyleId>
              </a:tblPr>
              <a:tblGrid>
                <a:gridCol w="2520767"/>
                <a:gridCol w="2650958"/>
                <a:gridCol w="2677146"/>
              </a:tblGrid>
              <a:tr h="503299">
                <a:tc>
                  <a:txBody>
                    <a:bodyPr/>
                    <a:lstStyle/>
                    <a:p>
                      <a:pPr algn="ctr">
                        <a:lnSpc>
                          <a:spcPct val="115000"/>
                        </a:lnSpc>
                        <a:spcAft>
                          <a:spcPts val="0"/>
                        </a:spcAft>
                      </a:pPr>
                      <a:r>
                        <a:rPr lang="fr-FR" sz="1100" dirty="0">
                          <a:effectLst/>
                          <a:latin typeface="+mj-lt"/>
                        </a:rPr>
                        <a:t>ACCESS</a:t>
                      </a:r>
                      <a:endParaRPr lang="en-GB" sz="1100" dirty="0">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fr-FR" sz="1100" dirty="0">
                          <a:effectLst/>
                          <a:latin typeface="+mj-lt"/>
                        </a:rPr>
                        <a:t>RESPONSIVENESS</a:t>
                      </a:r>
                      <a:endParaRPr lang="en-GB" sz="1100" dirty="0">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fr-FR" sz="1100" dirty="0">
                          <a:effectLst/>
                          <a:latin typeface="+mj-lt"/>
                        </a:rPr>
                        <a:t>RELIABILITY/QUALITY</a:t>
                      </a:r>
                      <a:endParaRPr lang="en-GB" sz="1100" dirty="0">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2"/>
                    </a:solidFill>
                  </a:tcPr>
                </a:tc>
              </a:tr>
              <a:tr h="473202">
                <a:tc>
                  <a:txBody>
                    <a:bodyPr/>
                    <a:lstStyle/>
                    <a:p>
                      <a:pPr algn="ctr">
                        <a:lnSpc>
                          <a:spcPct val="115000"/>
                        </a:lnSpc>
                        <a:spcAft>
                          <a:spcPts val="0"/>
                        </a:spcAft>
                      </a:pPr>
                      <a:r>
                        <a:rPr lang="fr-FR" sz="1050" b="1" i="1" dirty="0" err="1">
                          <a:solidFill>
                            <a:schemeClr val="tx1">
                              <a:lumMod val="50000"/>
                            </a:schemeClr>
                          </a:solidFill>
                          <a:effectLst/>
                          <a:latin typeface="+mj-lt"/>
                        </a:rPr>
                        <a:t>Affordability</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solidFill>
                      <a:schemeClr val="accent1">
                        <a:lumMod val="40000"/>
                        <a:lumOff val="60000"/>
                      </a:schemeClr>
                    </a:solidFill>
                  </a:tcPr>
                </a:tc>
                <a:tc>
                  <a:txBody>
                    <a:bodyPr/>
                    <a:lstStyle/>
                    <a:p>
                      <a:pPr algn="ctr">
                        <a:lnSpc>
                          <a:spcPct val="115000"/>
                        </a:lnSpc>
                        <a:spcAft>
                          <a:spcPts val="0"/>
                        </a:spcAft>
                      </a:pPr>
                      <a:r>
                        <a:rPr lang="en-GB" sz="1050" b="1" i="1" dirty="0">
                          <a:solidFill>
                            <a:schemeClr val="tx1">
                              <a:lumMod val="50000"/>
                            </a:schemeClr>
                          </a:solidFill>
                          <a:effectLst/>
                          <a:latin typeface="+mj-lt"/>
                        </a:rPr>
                        <a:t>Citizen centred approach </a:t>
                      </a:r>
                    </a:p>
                    <a:p>
                      <a:pPr algn="ctr">
                        <a:lnSpc>
                          <a:spcPct val="115000"/>
                        </a:lnSpc>
                        <a:spcAft>
                          <a:spcPts val="0"/>
                        </a:spcAft>
                      </a:pPr>
                      <a:r>
                        <a:rPr lang="en-GB" sz="1050" b="1" i="1" dirty="0">
                          <a:solidFill>
                            <a:schemeClr val="tx1">
                              <a:lumMod val="50000"/>
                            </a:schemeClr>
                          </a:solidFill>
                          <a:effectLst/>
                          <a:latin typeface="+mj-lt"/>
                        </a:rPr>
                        <a:t>(courtesy, treatment and integrated services)</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solidFill>
                      <a:schemeClr val="accent3">
                        <a:lumMod val="60000"/>
                        <a:lumOff val="40000"/>
                      </a:schemeClr>
                    </a:solidFill>
                  </a:tcPr>
                </a:tc>
                <a:tc>
                  <a:txBody>
                    <a:bodyPr/>
                    <a:lstStyle/>
                    <a:p>
                      <a:pPr algn="ctr">
                        <a:lnSpc>
                          <a:spcPct val="115000"/>
                        </a:lnSpc>
                        <a:spcAft>
                          <a:spcPts val="0"/>
                        </a:spcAft>
                      </a:pPr>
                      <a:r>
                        <a:rPr lang="en-US" sz="1050" b="1" i="1" dirty="0">
                          <a:solidFill>
                            <a:schemeClr val="tx1">
                              <a:lumMod val="50000"/>
                            </a:schemeClr>
                          </a:solidFill>
                          <a:effectLst/>
                          <a:latin typeface="+mj-lt"/>
                        </a:rPr>
                        <a:t>Effective delivery of services </a:t>
                      </a:r>
                      <a:endParaRPr lang="en-GB" sz="1050" b="1" i="1" dirty="0">
                        <a:solidFill>
                          <a:schemeClr val="tx1">
                            <a:lumMod val="50000"/>
                          </a:schemeClr>
                        </a:solidFill>
                        <a:effectLst/>
                        <a:latin typeface="+mj-lt"/>
                      </a:endParaRPr>
                    </a:p>
                    <a:p>
                      <a:pPr algn="ctr">
                        <a:lnSpc>
                          <a:spcPct val="115000"/>
                        </a:lnSpc>
                        <a:spcAft>
                          <a:spcPts val="0"/>
                        </a:spcAft>
                      </a:pPr>
                      <a:r>
                        <a:rPr lang="en-US" sz="1050" b="1" i="1" dirty="0">
                          <a:solidFill>
                            <a:schemeClr val="tx1">
                              <a:lumMod val="50000"/>
                            </a:schemeClr>
                          </a:solidFill>
                          <a:effectLst/>
                          <a:latin typeface="+mj-lt"/>
                        </a:rPr>
                        <a:t>and outcomes</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solidFill>
                      <a:schemeClr val="accent2">
                        <a:lumMod val="40000"/>
                        <a:lumOff val="60000"/>
                      </a:schemeClr>
                    </a:solidFill>
                  </a:tcPr>
                </a:tc>
              </a:tr>
              <a:tr h="486880">
                <a:tc>
                  <a:txBody>
                    <a:bodyPr/>
                    <a:lstStyle/>
                    <a:p>
                      <a:pPr algn="ctr">
                        <a:lnSpc>
                          <a:spcPct val="115000"/>
                        </a:lnSpc>
                        <a:spcAft>
                          <a:spcPts val="0"/>
                        </a:spcAft>
                      </a:pPr>
                      <a:r>
                        <a:rPr lang="en-GB" sz="1050" b="1" i="1" dirty="0">
                          <a:solidFill>
                            <a:schemeClr val="tx1">
                              <a:lumMod val="50000"/>
                            </a:schemeClr>
                          </a:solidFill>
                          <a:effectLst/>
                          <a:latin typeface="+mj-lt"/>
                        </a:rPr>
                        <a:t>Geographic proximity</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solidFill>
                      <a:schemeClr val="accent1">
                        <a:lumMod val="40000"/>
                        <a:lumOff val="60000"/>
                      </a:schemeClr>
                    </a:solidFill>
                  </a:tcPr>
                </a:tc>
                <a:tc>
                  <a:txBody>
                    <a:bodyPr/>
                    <a:lstStyle/>
                    <a:p>
                      <a:pPr algn="ctr">
                        <a:lnSpc>
                          <a:spcPct val="115000"/>
                        </a:lnSpc>
                        <a:spcAft>
                          <a:spcPts val="0"/>
                        </a:spcAft>
                      </a:pPr>
                      <a:r>
                        <a:rPr lang="en-GB" sz="1050" b="1" i="1" dirty="0">
                          <a:solidFill>
                            <a:schemeClr val="tx1">
                              <a:lumMod val="50000"/>
                            </a:schemeClr>
                          </a:solidFill>
                          <a:effectLst/>
                          <a:latin typeface="+mj-lt"/>
                        </a:rPr>
                        <a:t>Match of services to special needs</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solidFill>
                      <a:schemeClr val="accent3">
                        <a:lumMod val="60000"/>
                        <a:lumOff val="40000"/>
                      </a:schemeClr>
                    </a:solidFill>
                  </a:tcPr>
                </a:tc>
                <a:tc>
                  <a:txBody>
                    <a:bodyPr/>
                    <a:lstStyle/>
                    <a:p>
                      <a:pPr algn="ctr">
                        <a:lnSpc>
                          <a:spcPct val="115000"/>
                        </a:lnSpc>
                        <a:spcAft>
                          <a:spcPts val="0"/>
                        </a:spcAft>
                      </a:pPr>
                      <a:r>
                        <a:rPr lang="en-GB" sz="1050" b="1" i="1" dirty="0">
                          <a:solidFill>
                            <a:schemeClr val="tx1">
                              <a:lumMod val="50000"/>
                            </a:schemeClr>
                          </a:solidFill>
                          <a:effectLst/>
                          <a:latin typeface="+mj-lt"/>
                        </a:rPr>
                        <a:t>Consistency in service delivery and outcomes</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solidFill>
                      <a:schemeClr val="accent2">
                        <a:lumMod val="40000"/>
                        <a:lumOff val="60000"/>
                      </a:schemeClr>
                    </a:solidFill>
                  </a:tcPr>
                </a:tc>
              </a:tr>
              <a:tr h="403098">
                <a:tc>
                  <a:txBody>
                    <a:bodyPr/>
                    <a:lstStyle/>
                    <a:p>
                      <a:pPr algn="ctr">
                        <a:lnSpc>
                          <a:spcPct val="115000"/>
                        </a:lnSpc>
                        <a:spcAft>
                          <a:spcPts val="0"/>
                        </a:spcAft>
                      </a:pPr>
                      <a:r>
                        <a:rPr lang="en-GB" sz="900" b="1" i="1" dirty="0">
                          <a:solidFill>
                            <a:schemeClr val="tx1">
                              <a:lumMod val="50000"/>
                            </a:schemeClr>
                          </a:solidFill>
                          <a:effectLst/>
                          <a:latin typeface="+mj-lt"/>
                        </a:rPr>
                        <a:t> </a:t>
                      </a:r>
                      <a:endParaRPr lang="en-GB" sz="1000" b="1" i="1" dirty="0">
                        <a:solidFill>
                          <a:schemeClr val="tx1">
                            <a:lumMod val="50000"/>
                          </a:schemeClr>
                        </a:solidFill>
                        <a:effectLst/>
                        <a:latin typeface="+mj-lt"/>
                      </a:endParaRPr>
                    </a:p>
                    <a:p>
                      <a:pPr algn="ctr">
                        <a:lnSpc>
                          <a:spcPct val="115000"/>
                        </a:lnSpc>
                        <a:spcAft>
                          <a:spcPts val="0"/>
                        </a:spcAft>
                      </a:pPr>
                      <a:r>
                        <a:rPr lang="en-GB" sz="1050" b="1" i="1" dirty="0">
                          <a:solidFill>
                            <a:schemeClr val="tx1">
                              <a:lumMod val="50000"/>
                            </a:schemeClr>
                          </a:solidFill>
                          <a:effectLst/>
                          <a:latin typeface="+mj-lt"/>
                        </a:rPr>
                        <a:t>Accessibility of information </a:t>
                      </a:r>
                    </a:p>
                    <a:p>
                      <a:pPr algn="ctr">
                        <a:lnSpc>
                          <a:spcPct val="115000"/>
                        </a:lnSpc>
                        <a:spcAft>
                          <a:spcPts val="0"/>
                        </a:spcAft>
                      </a:pPr>
                      <a:r>
                        <a:rPr lang="en-GB" sz="900" b="1" i="1" dirty="0">
                          <a:solidFill>
                            <a:schemeClr val="tx1">
                              <a:lumMod val="50000"/>
                            </a:schemeClr>
                          </a:solidFill>
                          <a:effectLst/>
                          <a:latin typeface="+mj-lt"/>
                        </a:rPr>
                        <a:t> </a:t>
                      </a:r>
                      <a:endParaRPr lang="en-GB" sz="100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1" i="1" dirty="0">
                          <a:solidFill>
                            <a:schemeClr val="tx1">
                              <a:lumMod val="50000"/>
                            </a:schemeClr>
                          </a:solidFill>
                          <a:effectLst/>
                          <a:latin typeface="+mj-lt"/>
                        </a:rPr>
                        <a:t>Timeliness</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GB" sz="1050" b="1" i="1" dirty="0">
                          <a:solidFill>
                            <a:schemeClr val="tx1">
                              <a:lumMod val="50000"/>
                            </a:schemeClr>
                          </a:solidFill>
                          <a:effectLst/>
                          <a:latin typeface="+mj-lt"/>
                        </a:rPr>
                        <a:t>Security ( safety)</a:t>
                      </a:r>
                      <a:endParaRPr lang="en-GB" sz="1050" b="1" i="1" dirty="0">
                        <a:solidFill>
                          <a:schemeClr val="tx1">
                            <a:lumMod val="50000"/>
                          </a:schemeClr>
                        </a:solidFill>
                        <a:effectLst/>
                        <a:latin typeface="+mj-lt"/>
                        <a:ea typeface="Calibri"/>
                        <a:cs typeface="Times New Roman"/>
                      </a:endParaRPr>
                    </a:p>
                  </a:txBody>
                  <a:tcPr marL="68580" marR="68580" marT="0" marB="0" anchor="ctr">
                    <a:lnL w="28575" cap="flat" cmpd="sng" algn="ctr">
                      <a:solidFill>
                        <a:schemeClr val="tx1">
                          <a:lumMod val="50000"/>
                        </a:schemeClr>
                      </a:solidFill>
                      <a:prstDash val="solid"/>
                      <a:round/>
                      <a:headEnd type="none" w="med" len="med"/>
                      <a:tailEnd type="none" w="med" len="med"/>
                    </a:lnL>
                    <a:lnR w="28575" cap="flat" cmpd="sng" algn="ctr">
                      <a:solidFill>
                        <a:schemeClr val="tx1">
                          <a:lumMod val="50000"/>
                        </a:schemeClr>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solidFill>
                      <a:schemeClr val="accent2">
                        <a:lumMod val="40000"/>
                        <a:lumOff val="60000"/>
                      </a:schemeClr>
                    </a:solidFill>
                  </a:tcPr>
                </a:tc>
              </a:tr>
            </a:tbl>
          </a:graphicData>
        </a:graphic>
      </p:graphicFrame>
      <p:sp>
        <p:nvSpPr>
          <p:cNvPr id="5" name="Rectangle 4"/>
          <p:cNvSpPr/>
          <p:nvPr/>
        </p:nvSpPr>
        <p:spPr>
          <a:xfrm>
            <a:off x="395536" y="4753476"/>
            <a:ext cx="7920880" cy="338554"/>
          </a:xfrm>
          <a:prstGeom prst="rect">
            <a:avLst/>
          </a:prstGeom>
        </p:spPr>
        <p:txBody>
          <a:bodyPr wrap="square">
            <a:spAutoFit/>
          </a:bodyPr>
          <a:lstStyle/>
          <a:p>
            <a:r>
              <a:rPr lang="en-US" sz="1600" dirty="0">
                <a:solidFill>
                  <a:srgbClr val="727272"/>
                </a:solidFill>
                <a:latin typeface="+mj-lt"/>
              </a:rPr>
              <a:t>In key public sectors including in the latest edition health care, education, and justice. </a:t>
            </a:r>
          </a:p>
        </p:txBody>
      </p:sp>
    </p:spTree>
    <p:extLst>
      <p:ext uri="{BB962C8B-B14F-4D97-AF65-F5344CB8AC3E}">
        <p14:creationId xmlns:p14="http://schemas.microsoft.com/office/powerpoint/2010/main" val="37246667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33776F5-4975-4AB4-B55B-C481AEBE4C54}" type="slidenum">
              <a:rPr lang="en-GB" smtClean="0">
                <a:solidFill>
                  <a:prstClr val="white"/>
                </a:solidFill>
              </a:rPr>
              <a:pPr/>
              <a:t>7</a:t>
            </a:fld>
            <a:endParaRPr lang="en-GB">
              <a:solidFill>
                <a:prstClr val="white"/>
              </a:solidFill>
            </a:endParaRPr>
          </a:p>
        </p:txBody>
      </p:sp>
      <p:sp>
        <p:nvSpPr>
          <p:cNvPr id="4" name="Title 3"/>
          <p:cNvSpPr>
            <a:spLocks noGrp="1"/>
          </p:cNvSpPr>
          <p:nvPr>
            <p:ph type="title"/>
          </p:nvPr>
        </p:nvSpPr>
        <p:spPr>
          <a:xfrm>
            <a:off x="1080000" y="178200"/>
            <a:ext cx="8064000" cy="766800"/>
          </a:xfrm>
        </p:spPr>
        <p:txBody>
          <a:bodyPr vert="horz" lIns="91440" tIns="45720" rIns="91440" bIns="45720" rtlCol="0" anchor="ctr">
            <a:noAutofit/>
          </a:bodyPr>
          <a:lstStyle/>
          <a:p>
            <a:r>
              <a:rPr lang="fr-FR" dirty="0" err="1">
                <a:latin typeface="Calibri" panose="020F0502020204030204" pitchFamily="34" charset="0"/>
              </a:rPr>
              <a:t>Serving</a:t>
            </a:r>
            <a:r>
              <a:rPr lang="fr-FR" dirty="0">
                <a:latin typeface="Calibri" panose="020F0502020204030204" pitchFamily="34" charset="0"/>
              </a:rPr>
              <a:t> </a:t>
            </a:r>
            <a:r>
              <a:rPr lang="fr-FR" dirty="0" err="1">
                <a:latin typeface="Calibri" panose="020F0502020204030204" pitchFamily="34" charset="0"/>
              </a:rPr>
              <a:t>Citizens</a:t>
            </a:r>
            <a:r>
              <a:rPr lang="fr-FR" dirty="0">
                <a:latin typeface="Calibri" panose="020F0502020204030204" pitchFamily="34" charset="0"/>
              </a:rPr>
              <a:t> – </a:t>
            </a:r>
            <a:r>
              <a:rPr lang="fr-FR" dirty="0" err="1">
                <a:latin typeface="Calibri" panose="020F0502020204030204" pitchFamily="34" charset="0"/>
              </a:rPr>
              <a:t>Scorecards</a:t>
            </a:r>
            <a:r>
              <a:rPr lang="fr-FR" dirty="0">
                <a:latin typeface="Calibri" panose="020F0502020204030204" pitchFamily="34" charset="0"/>
              </a:rPr>
              <a:t/>
            </a:r>
            <a:br>
              <a:rPr lang="fr-FR" dirty="0">
                <a:latin typeface="Calibri" panose="020F0502020204030204" pitchFamily="34" charset="0"/>
              </a:rPr>
            </a:br>
            <a:r>
              <a:rPr lang="fr-FR" dirty="0">
                <a:latin typeface="Calibri" panose="020F0502020204030204" pitchFamily="34" charset="0"/>
              </a:rPr>
              <a:t>First </a:t>
            </a:r>
            <a:r>
              <a:rPr lang="fr-FR" dirty="0" err="1">
                <a:latin typeface="Calibri" panose="020F0502020204030204" pitchFamily="34" charset="0"/>
              </a:rPr>
              <a:t>attempt</a:t>
            </a:r>
            <a:r>
              <a:rPr lang="fr-FR" dirty="0">
                <a:latin typeface="Calibri" panose="020F0502020204030204" pitchFamily="34" charset="0"/>
              </a:rPr>
              <a:t> to compare </a:t>
            </a:r>
            <a:r>
              <a:rPr lang="fr-FR" dirty="0" err="1">
                <a:latin typeface="Calibri" panose="020F0502020204030204" pitchFamily="34" charset="0"/>
              </a:rPr>
              <a:t>across</a:t>
            </a:r>
            <a:r>
              <a:rPr lang="fr-FR" dirty="0">
                <a:latin typeface="Calibri" panose="020F0502020204030204" pitchFamily="34" charset="0"/>
              </a:rPr>
              <a:t> </a:t>
            </a:r>
            <a:r>
              <a:rPr lang="fr-FR" dirty="0" err="1">
                <a:latin typeface="Calibri" panose="020F0502020204030204" pitchFamily="34" charset="0"/>
              </a:rPr>
              <a:t>sectors</a:t>
            </a:r>
            <a:r>
              <a:rPr lang="fr-FR" dirty="0">
                <a:latin typeface="Calibri" panose="020F0502020204030204" pitchFamily="34" charset="0"/>
              </a:rPr>
              <a:t>!</a:t>
            </a:r>
            <a:endParaRPr lang="en-GB"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601809"/>
              </p:ext>
            </p:extLst>
          </p:nvPr>
        </p:nvGraphicFramePr>
        <p:xfrm>
          <a:off x="396507" y="1275607"/>
          <a:ext cx="7848600" cy="840106"/>
        </p:xfrm>
        <a:graphic>
          <a:graphicData uri="http://schemas.openxmlformats.org/drawingml/2006/table">
            <a:tbl>
              <a:tblPr/>
              <a:tblGrid>
                <a:gridCol w="1008112"/>
                <a:gridCol w="6840488"/>
              </a:tblGrid>
              <a:tr h="132874">
                <a:tc>
                  <a:txBody>
                    <a:bodyPr/>
                    <a:lstStyle/>
                    <a:p>
                      <a:pPr algn="l" fontAlgn="b"/>
                      <a:r>
                        <a:rPr lang="en-GB" sz="800" b="0" i="0" u="none" strike="noStrike" dirty="0">
                          <a:solidFill>
                            <a:srgbClr val="000000"/>
                          </a:solidFill>
                          <a:effectLst/>
                          <a:latin typeface="Times New Roman"/>
                        </a:rPr>
                        <a:t> </a:t>
                      </a:r>
                    </a:p>
                  </a:txBody>
                  <a:tcPr marL="9525" marR="9525" marT="7144" marB="0" anchor="b">
                    <a:lnL>
                      <a:noFill/>
                    </a:lnL>
                    <a:lnR>
                      <a:noFill/>
                    </a:lnR>
                    <a:lnT>
                      <a:noFill/>
                    </a:lnT>
                    <a:lnB>
                      <a:noFill/>
                    </a:lnB>
                    <a:solidFill>
                      <a:srgbClr val="C4D79B"/>
                    </a:solidFill>
                  </a:tcPr>
                </a:tc>
                <a:tc>
                  <a:txBody>
                    <a:bodyPr/>
                    <a:lstStyle/>
                    <a:p>
                      <a:pPr algn="l" fontAlgn="b"/>
                      <a:r>
                        <a:rPr lang="en-GB" sz="800" b="0" i="0" u="none" strike="noStrike" dirty="0">
                          <a:solidFill>
                            <a:srgbClr val="000000"/>
                          </a:solidFill>
                          <a:effectLst/>
                          <a:latin typeface="Times New Roman"/>
                        </a:rPr>
                        <a:t>Top third </a:t>
                      </a:r>
                      <a:r>
                        <a:rPr lang="en-GB" sz="800" b="0" i="0" u="none" strike="noStrike" dirty="0" smtClean="0">
                          <a:solidFill>
                            <a:srgbClr val="000000"/>
                          </a:solidFill>
                          <a:effectLst/>
                          <a:latin typeface="Times New Roman"/>
                        </a:rPr>
                        <a:t>group.</a:t>
                      </a:r>
                      <a:endParaRPr lang="en-GB" sz="800" b="0" i="0" u="none" strike="noStrike" dirty="0">
                        <a:solidFill>
                          <a:srgbClr val="000000"/>
                        </a:solidFill>
                        <a:effectLst/>
                        <a:latin typeface="Times New Roman"/>
                      </a:endParaRPr>
                    </a:p>
                  </a:txBody>
                  <a:tcPr marL="9525" marR="9525" marT="7144" marB="0" anchor="b">
                    <a:lnL>
                      <a:noFill/>
                    </a:lnL>
                    <a:lnR>
                      <a:noFill/>
                    </a:lnR>
                    <a:lnT>
                      <a:noFill/>
                    </a:lnT>
                    <a:lnB>
                      <a:noFill/>
                    </a:lnB>
                  </a:tcPr>
                </a:tc>
              </a:tr>
              <a:tr h="132874">
                <a:tc>
                  <a:txBody>
                    <a:bodyPr/>
                    <a:lstStyle/>
                    <a:p>
                      <a:pPr algn="l" fontAlgn="b"/>
                      <a:r>
                        <a:rPr lang="en-GB" sz="800" b="0" i="0" u="none" strike="noStrike" dirty="0">
                          <a:solidFill>
                            <a:srgbClr val="000000"/>
                          </a:solidFill>
                          <a:effectLst/>
                          <a:latin typeface="Times New Roman"/>
                        </a:rPr>
                        <a:t> </a:t>
                      </a:r>
                    </a:p>
                  </a:txBody>
                  <a:tcPr marL="9525" marR="9525" marT="7144" marB="0" anchor="b">
                    <a:lnL>
                      <a:noFill/>
                    </a:lnL>
                    <a:lnR>
                      <a:noFill/>
                    </a:lnR>
                    <a:lnT>
                      <a:noFill/>
                    </a:lnT>
                    <a:lnB>
                      <a:noFill/>
                    </a:lnB>
                    <a:solidFill>
                      <a:srgbClr val="FABF8F"/>
                    </a:solidFill>
                  </a:tcPr>
                </a:tc>
                <a:tc>
                  <a:txBody>
                    <a:bodyPr/>
                    <a:lstStyle/>
                    <a:p>
                      <a:pPr algn="l" fontAlgn="b"/>
                      <a:r>
                        <a:rPr lang="en-GB" sz="800" b="0" i="0" u="none" strike="noStrike" dirty="0">
                          <a:solidFill>
                            <a:srgbClr val="000000"/>
                          </a:solidFill>
                          <a:effectLst/>
                          <a:latin typeface="Times New Roman"/>
                        </a:rPr>
                        <a:t>Middle third </a:t>
                      </a:r>
                      <a:r>
                        <a:rPr lang="en-GB" sz="800" b="0" i="0" u="none" strike="noStrike" dirty="0" smtClean="0">
                          <a:solidFill>
                            <a:srgbClr val="000000"/>
                          </a:solidFill>
                          <a:effectLst/>
                          <a:latin typeface="Times New Roman"/>
                        </a:rPr>
                        <a:t>group.</a:t>
                      </a:r>
                      <a:endParaRPr lang="en-GB" sz="800" b="0" i="0" u="none" strike="noStrike" dirty="0">
                        <a:solidFill>
                          <a:srgbClr val="000000"/>
                        </a:solidFill>
                        <a:effectLst/>
                        <a:latin typeface="Times New Roman"/>
                      </a:endParaRPr>
                    </a:p>
                  </a:txBody>
                  <a:tcPr marL="9525" marR="9525" marT="7144" marB="0" anchor="b">
                    <a:lnL>
                      <a:noFill/>
                    </a:lnL>
                    <a:lnR>
                      <a:noFill/>
                    </a:lnR>
                    <a:lnT>
                      <a:noFill/>
                    </a:lnT>
                    <a:lnB>
                      <a:noFill/>
                    </a:lnB>
                  </a:tcPr>
                </a:tc>
              </a:tr>
              <a:tr h="132874">
                <a:tc>
                  <a:txBody>
                    <a:bodyPr/>
                    <a:lstStyle/>
                    <a:p>
                      <a:pPr algn="l" fontAlgn="b"/>
                      <a:r>
                        <a:rPr lang="en-GB" sz="800" b="0" i="0" u="none" strike="noStrike">
                          <a:solidFill>
                            <a:srgbClr val="000000"/>
                          </a:solidFill>
                          <a:effectLst/>
                          <a:latin typeface="Times New Roman"/>
                        </a:rPr>
                        <a:t> </a:t>
                      </a:r>
                    </a:p>
                  </a:txBody>
                  <a:tcPr marL="9525" marR="9525" marT="7144" marB="0" anchor="b">
                    <a:lnL>
                      <a:noFill/>
                    </a:lnL>
                    <a:lnR>
                      <a:noFill/>
                    </a:lnR>
                    <a:lnT>
                      <a:noFill/>
                    </a:lnT>
                    <a:lnB>
                      <a:noFill/>
                    </a:lnB>
                    <a:solidFill>
                      <a:srgbClr val="DA9694"/>
                    </a:solidFill>
                  </a:tcPr>
                </a:tc>
                <a:tc>
                  <a:txBody>
                    <a:bodyPr/>
                    <a:lstStyle/>
                    <a:p>
                      <a:pPr algn="l" fontAlgn="b"/>
                      <a:r>
                        <a:rPr lang="en-GB" sz="800" b="0" i="0" u="none" strike="noStrike" dirty="0">
                          <a:solidFill>
                            <a:srgbClr val="000000"/>
                          </a:solidFill>
                          <a:effectLst/>
                          <a:latin typeface="Times New Roman"/>
                        </a:rPr>
                        <a:t>Bottom third </a:t>
                      </a:r>
                      <a:r>
                        <a:rPr lang="en-GB" sz="800" b="0" i="0" u="none" strike="noStrike" dirty="0" smtClean="0">
                          <a:solidFill>
                            <a:srgbClr val="000000"/>
                          </a:solidFill>
                          <a:effectLst/>
                          <a:latin typeface="Times New Roman"/>
                        </a:rPr>
                        <a:t>group.</a:t>
                      </a:r>
                      <a:endParaRPr lang="en-GB" sz="800" b="0" i="0" u="none" strike="noStrike" dirty="0">
                        <a:solidFill>
                          <a:srgbClr val="000000"/>
                        </a:solidFill>
                        <a:effectLst/>
                        <a:latin typeface="Times New Roman"/>
                      </a:endParaRPr>
                    </a:p>
                  </a:txBody>
                  <a:tcPr marL="9525" marR="9525" marT="7144" marB="0" anchor="b">
                    <a:lnL>
                      <a:noFill/>
                    </a:lnL>
                    <a:lnR>
                      <a:noFill/>
                    </a:lnR>
                    <a:lnT>
                      <a:noFill/>
                    </a:lnT>
                    <a:lnB>
                      <a:noFill/>
                    </a:lnB>
                  </a:tcPr>
                </a:tc>
              </a:tr>
              <a:tr h="441484">
                <a:tc gridSpan="2">
                  <a:txBody>
                    <a:bodyPr/>
                    <a:lstStyle/>
                    <a:p>
                      <a:pPr algn="l" fontAlgn="b"/>
                      <a:endParaRPr lang="en-US" sz="800" b="0" i="0" u="none" strike="noStrike" dirty="0" smtClean="0">
                        <a:solidFill>
                          <a:srgbClr val="000000"/>
                        </a:solidFill>
                        <a:effectLst/>
                        <a:latin typeface="Times New Roman"/>
                      </a:endParaRPr>
                    </a:p>
                    <a:p>
                      <a:pPr algn="l" fontAlgn="b"/>
                      <a:r>
                        <a:rPr lang="en-US" sz="700" b="0" i="0" u="none" strike="noStrike" dirty="0" smtClean="0">
                          <a:solidFill>
                            <a:srgbClr val="000000"/>
                          </a:solidFill>
                          <a:effectLst/>
                          <a:latin typeface="Times New Roman"/>
                        </a:rPr>
                        <a:t>Note</a:t>
                      </a:r>
                      <a:r>
                        <a:rPr lang="en-US" sz="700" b="0" i="0" u="none" strike="noStrike" dirty="0">
                          <a:solidFill>
                            <a:srgbClr val="000000"/>
                          </a:solidFill>
                          <a:effectLst/>
                          <a:latin typeface="Times New Roman"/>
                        </a:rPr>
                        <a:t>: Countries are listed in alphabetical order. The number in the cell indicates the position of each country among all countries for which data are available</a:t>
                      </a:r>
                      <a:r>
                        <a:rPr lang="en-US" sz="700" b="0" i="0" u="none" strike="noStrike" dirty="0" smtClean="0">
                          <a:solidFill>
                            <a:srgbClr val="000000"/>
                          </a:solidFill>
                          <a:effectLst/>
                          <a:latin typeface="Times New Roman"/>
                        </a:rPr>
                        <a:t>. The arrows indicate whether the situation is improving  (­</a:t>
                      </a:r>
                      <a:r>
                        <a:rPr lang="en-US" sz="700" b="0" i="0" u="none" strike="noStrike" dirty="0" smtClean="0">
                          <a:solidFill>
                            <a:srgbClr val="000000"/>
                          </a:solidFill>
                          <a:effectLst/>
                          <a:latin typeface="Times New Roman"/>
                          <a:sym typeface="Symbol"/>
                        </a:rPr>
                        <a:t></a:t>
                      </a:r>
                      <a:r>
                        <a:rPr lang="en-US" sz="700" b="0" i="0" u="none" strike="noStrike" dirty="0" smtClean="0">
                          <a:solidFill>
                            <a:srgbClr val="000000"/>
                          </a:solidFill>
                          <a:effectLst/>
                          <a:latin typeface="Times New Roman"/>
                        </a:rPr>
                        <a:t>),  staying the same (</a:t>
                      </a:r>
                      <a:r>
                        <a:rPr lang="en-US" sz="700" b="0" i="0" u="none" strike="noStrike" dirty="0" smtClean="0">
                          <a:solidFill>
                            <a:srgbClr val="000000"/>
                          </a:solidFill>
                          <a:effectLst/>
                          <a:latin typeface="Times New Roman"/>
                          <a:sym typeface="Symbol"/>
                        </a:rPr>
                        <a:t></a:t>
                      </a:r>
                      <a:r>
                        <a:rPr lang="en-US" sz="700" b="0" i="0" u="none" strike="noStrike" dirty="0" smtClean="0">
                          <a:solidFill>
                            <a:srgbClr val="000000"/>
                          </a:solidFill>
                          <a:effectLst/>
                          <a:latin typeface="Times New Roman"/>
                        </a:rPr>
                        <a:t>)  or worsening (</a:t>
                      </a:r>
                      <a:r>
                        <a:rPr lang="en-US" sz="700" b="0" i="0" u="none" strike="noStrike" dirty="0" smtClean="0">
                          <a:solidFill>
                            <a:srgbClr val="000000"/>
                          </a:solidFill>
                          <a:effectLst/>
                          <a:latin typeface="Times New Roman"/>
                          <a:sym typeface="Symbol"/>
                        </a:rPr>
                        <a:t></a:t>
                      </a:r>
                      <a:r>
                        <a:rPr lang="en-US" sz="700" b="0" i="0" u="none" strike="noStrike" dirty="0" smtClean="0">
                          <a:solidFill>
                            <a:srgbClr val="000000"/>
                          </a:solidFill>
                          <a:effectLst/>
                          <a:latin typeface="Times New Roman"/>
                        </a:rPr>
                        <a:t>) in absolute terms (i.e. not relative to other countries). Years of reference for each indicator are specified in the figure notes. No symbol means no trend data available.</a:t>
                      </a:r>
                      <a:endParaRPr lang="en-US" sz="700" b="0" i="0" u="none" strike="noStrike" dirty="0">
                        <a:solidFill>
                          <a:srgbClr val="000000"/>
                        </a:solidFill>
                        <a:effectLst/>
                        <a:latin typeface="Times New Roman"/>
                      </a:endParaRPr>
                    </a:p>
                  </a:txBody>
                  <a:tcPr marL="9525" marR="9525" marT="7144" marB="0" anchor="b">
                    <a:lnL>
                      <a:noFill/>
                    </a:lnL>
                    <a:lnR>
                      <a:noFill/>
                    </a:lnR>
                    <a:lnT>
                      <a:noFill/>
                    </a:lnT>
                    <a:lnB>
                      <a:noFill/>
                    </a:lnB>
                  </a:tcPr>
                </a:tc>
                <a:tc hMerge="1">
                  <a:txBody>
                    <a:bodyPr/>
                    <a:lstStyle/>
                    <a:p>
                      <a:endParaRPr lang="en-GB"/>
                    </a:p>
                  </a:txBody>
                  <a:tcPr/>
                </a:tc>
              </a:tr>
            </a:tbl>
          </a:graphicData>
        </a:graphic>
      </p:graphicFrame>
      <p:sp>
        <p:nvSpPr>
          <p:cNvPr id="6" name="Rectangle 5"/>
          <p:cNvSpPr/>
          <p:nvPr/>
        </p:nvSpPr>
        <p:spPr>
          <a:xfrm>
            <a:off x="396507" y="4946117"/>
            <a:ext cx="4572000" cy="246221"/>
          </a:xfrm>
          <a:prstGeom prst="rect">
            <a:avLst/>
          </a:prstGeom>
        </p:spPr>
        <p:txBody>
          <a:bodyPr>
            <a:spAutoFit/>
          </a:bodyPr>
          <a:lstStyle/>
          <a:p>
            <a:r>
              <a:rPr lang="en-US" sz="1000" dirty="0">
                <a:solidFill>
                  <a:srgbClr val="727272"/>
                </a:solidFill>
              </a:rPr>
              <a:t>For detailed description of the indicators see "Chapter 14: Serving Citizens"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57" y="2218065"/>
            <a:ext cx="8208912" cy="271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39952" y="1113597"/>
            <a:ext cx="3672408" cy="646331"/>
          </a:xfrm>
          <a:prstGeom prst="rect">
            <a:avLst/>
          </a:prstGeom>
          <a:solidFill>
            <a:schemeClr val="tx2"/>
          </a:solidFill>
        </p:spPr>
        <p:txBody>
          <a:bodyPr wrap="square" rtlCol="0">
            <a:spAutoFit/>
          </a:bodyPr>
          <a:lstStyle/>
          <a:p>
            <a:pPr algn="ctr"/>
            <a:r>
              <a:rPr lang="fr-FR" b="1" dirty="0" err="1" smtClean="0">
                <a:solidFill>
                  <a:prstClr val="white"/>
                </a:solidFill>
              </a:rPr>
              <a:t>Pillar</a:t>
            </a:r>
            <a:r>
              <a:rPr lang="fr-FR" b="1" dirty="0" smtClean="0">
                <a:solidFill>
                  <a:prstClr val="white"/>
                </a:solidFill>
              </a:rPr>
              <a:t> 3: </a:t>
            </a:r>
          </a:p>
          <a:p>
            <a:pPr algn="ctr"/>
            <a:r>
              <a:rPr lang="fr-FR" b="1" dirty="0" err="1" smtClean="0">
                <a:solidFill>
                  <a:prstClr val="white"/>
                </a:solidFill>
              </a:rPr>
              <a:t>Quality</a:t>
            </a:r>
            <a:r>
              <a:rPr lang="fr-FR" b="1" dirty="0" smtClean="0">
                <a:solidFill>
                  <a:prstClr val="white"/>
                </a:solidFill>
              </a:rPr>
              <a:t> of Services </a:t>
            </a:r>
            <a:endParaRPr lang="en-GB" b="1" dirty="0">
              <a:solidFill>
                <a:prstClr val="white"/>
              </a:solidFill>
            </a:endParaRPr>
          </a:p>
        </p:txBody>
      </p:sp>
    </p:spTree>
    <p:extLst>
      <p:ext uri="{BB962C8B-B14F-4D97-AF65-F5344CB8AC3E}">
        <p14:creationId xmlns:p14="http://schemas.microsoft.com/office/powerpoint/2010/main" val="255868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Semibold" panose="020B0702040204020203" pitchFamily="34" charset="0"/>
              </a:rPr>
              <a:t>Engaging</a:t>
            </a:r>
            <a:r>
              <a:rPr lang="en-GB" dirty="0" smtClean="0"/>
              <a:t> employees to </a:t>
            </a:r>
            <a:r>
              <a:rPr lang="en-GB" dirty="0" smtClean="0">
                <a:latin typeface="Segoe UI Semibold" panose="020B0702040204020203" pitchFamily="34" charset="0"/>
              </a:rPr>
              <a:t>improve</a:t>
            </a:r>
            <a:r>
              <a:rPr lang="en-GB" dirty="0" smtClean="0"/>
              <a:t> </a:t>
            </a:r>
            <a:br>
              <a:rPr lang="en-GB" dirty="0" smtClean="0"/>
            </a:br>
            <a:r>
              <a:rPr lang="en-GB" dirty="0" smtClean="0"/>
              <a:t>governance </a:t>
            </a:r>
            <a:r>
              <a:rPr lang="en-GB" dirty="0" smtClean="0">
                <a:latin typeface="Segoe UI Semibold" panose="020B0702040204020203" pitchFamily="34" charset="0"/>
              </a:rPr>
              <a:t>outcomes</a:t>
            </a:r>
            <a:endParaRPr lang="en-GB" dirty="0">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0145341A-38AE-483C-B4A5-FDC522834447}" type="slidenum">
              <a:rPr lang="fr-FR" smtClean="0"/>
              <a:pPr/>
              <a:t>8</a:t>
            </a:fld>
            <a:endParaRPr lang="fr-FR"/>
          </a:p>
        </p:txBody>
      </p:sp>
      <p:sp>
        <p:nvSpPr>
          <p:cNvPr id="6" name="Content Placeholder 5"/>
          <p:cNvSpPr>
            <a:spLocks noGrp="1"/>
          </p:cNvSpPr>
          <p:nvPr>
            <p:ph sz="quarter" idx="13"/>
          </p:nvPr>
        </p:nvSpPr>
        <p:spPr>
          <a:xfrm>
            <a:off x="468000" y="1201500"/>
            <a:ext cx="6048216" cy="3942000"/>
          </a:xfrm>
        </p:spPr>
        <p:txBody>
          <a:bodyPr>
            <a:normAutofit fontScale="55000" lnSpcReduction="20000"/>
          </a:bodyPr>
          <a:lstStyle/>
          <a:p>
            <a:r>
              <a:rPr lang="en-US" dirty="0">
                <a:latin typeface="+mj-lt"/>
              </a:rPr>
              <a:t>Engaged employees are “</a:t>
            </a:r>
            <a:r>
              <a:rPr lang="en-US" dirty="0">
                <a:solidFill>
                  <a:schemeClr val="accent5"/>
                </a:solidFill>
                <a:latin typeface="+mj-lt"/>
              </a:rPr>
              <a:t>committed to their </a:t>
            </a:r>
            <a:r>
              <a:rPr lang="en-US" dirty="0" err="1">
                <a:solidFill>
                  <a:schemeClr val="accent5"/>
                </a:solidFill>
                <a:latin typeface="+mj-lt"/>
              </a:rPr>
              <a:t>organisation's</a:t>
            </a:r>
            <a:r>
              <a:rPr lang="en-US" dirty="0">
                <a:solidFill>
                  <a:schemeClr val="accent5"/>
                </a:solidFill>
                <a:latin typeface="+mj-lt"/>
              </a:rPr>
              <a:t> goals and values, motivated to contribute to </a:t>
            </a:r>
            <a:r>
              <a:rPr lang="en-US" dirty="0" err="1">
                <a:solidFill>
                  <a:schemeClr val="accent5"/>
                </a:solidFill>
                <a:latin typeface="+mj-lt"/>
              </a:rPr>
              <a:t>organisational</a:t>
            </a:r>
            <a:r>
              <a:rPr lang="en-US" dirty="0">
                <a:solidFill>
                  <a:schemeClr val="accent5"/>
                </a:solidFill>
                <a:latin typeface="+mj-lt"/>
              </a:rPr>
              <a:t> success, and are able at the same time to enhance their own sense of </a:t>
            </a:r>
            <a:r>
              <a:rPr lang="en-US" dirty="0" smtClean="0">
                <a:solidFill>
                  <a:schemeClr val="accent5"/>
                </a:solidFill>
                <a:latin typeface="+mj-lt"/>
              </a:rPr>
              <a:t>well-being</a:t>
            </a:r>
            <a:r>
              <a:rPr lang="en-US" dirty="0" smtClean="0">
                <a:latin typeface="+mj-lt"/>
              </a:rPr>
              <a:t>”.</a:t>
            </a:r>
            <a:endParaRPr lang="en-GB" dirty="0" smtClean="0">
              <a:latin typeface="+mj-lt"/>
            </a:endParaRPr>
          </a:p>
          <a:p>
            <a:r>
              <a:rPr lang="en-US" dirty="0">
                <a:latin typeface="+mj-lt"/>
              </a:rPr>
              <a:t>Research (mostly private sector) suggests that employee engagement </a:t>
            </a:r>
            <a:r>
              <a:rPr lang="en-US" dirty="0" smtClean="0">
                <a:latin typeface="+mj-lt"/>
              </a:rPr>
              <a:t>supports:</a:t>
            </a:r>
          </a:p>
          <a:p>
            <a:pPr lvl="1"/>
            <a:r>
              <a:rPr lang="en-US" dirty="0" smtClean="0">
                <a:latin typeface="+mj-lt"/>
              </a:rPr>
              <a:t>Profit</a:t>
            </a:r>
            <a:r>
              <a:rPr lang="en-US" dirty="0">
                <a:latin typeface="+mj-lt"/>
              </a:rPr>
              <a:t>: higher </a:t>
            </a:r>
            <a:r>
              <a:rPr lang="en-US" dirty="0" smtClean="0">
                <a:latin typeface="+mj-lt"/>
              </a:rPr>
              <a:t>net </a:t>
            </a:r>
            <a:r>
              <a:rPr lang="en-US" dirty="0">
                <a:latin typeface="+mj-lt"/>
              </a:rPr>
              <a:t>income, </a:t>
            </a:r>
            <a:r>
              <a:rPr lang="en-US" dirty="0" smtClean="0">
                <a:latin typeface="+mj-lt"/>
              </a:rPr>
              <a:t>operating </a:t>
            </a:r>
            <a:r>
              <a:rPr lang="en-US" dirty="0">
                <a:latin typeface="+mj-lt"/>
              </a:rPr>
              <a:t>margins, revenue growth, and shareholder value. </a:t>
            </a:r>
            <a:endParaRPr lang="en-US" dirty="0" smtClean="0">
              <a:latin typeface="+mj-lt"/>
            </a:endParaRPr>
          </a:p>
          <a:p>
            <a:pPr lvl="1"/>
            <a:r>
              <a:rPr lang="en-US" dirty="0" smtClean="0">
                <a:latin typeface="+mj-lt"/>
              </a:rPr>
              <a:t>Customer </a:t>
            </a:r>
            <a:r>
              <a:rPr lang="en-US" dirty="0">
                <a:latin typeface="+mj-lt"/>
              </a:rPr>
              <a:t>satisfaction: more </a:t>
            </a:r>
            <a:r>
              <a:rPr lang="en-US" dirty="0" smtClean="0">
                <a:latin typeface="+mj-lt"/>
              </a:rPr>
              <a:t>satisfied &amp; loyal clients, who actively promote service or product within their personal network.</a:t>
            </a:r>
          </a:p>
          <a:p>
            <a:pPr lvl="1"/>
            <a:r>
              <a:rPr lang="en-US" dirty="0" smtClean="0">
                <a:latin typeface="+mj-lt"/>
              </a:rPr>
              <a:t>Productivity</a:t>
            </a:r>
            <a:r>
              <a:rPr lang="en-US" dirty="0">
                <a:latin typeface="+mj-lt"/>
              </a:rPr>
              <a:t>: higher job performance, efficiency, employee retention and </a:t>
            </a:r>
            <a:r>
              <a:rPr lang="en-US" dirty="0" smtClean="0">
                <a:latin typeface="+mj-lt"/>
              </a:rPr>
              <a:t>wellbeing.</a:t>
            </a:r>
          </a:p>
          <a:p>
            <a:pPr lvl="1"/>
            <a:r>
              <a:rPr lang="en-US" dirty="0" smtClean="0">
                <a:latin typeface="+mj-lt"/>
              </a:rPr>
              <a:t>Innovation</a:t>
            </a:r>
            <a:r>
              <a:rPr lang="en-US" dirty="0">
                <a:latin typeface="+mj-lt"/>
              </a:rPr>
              <a:t>: show more personal initiative, contribute more creativity to their work. </a:t>
            </a:r>
          </a:p>
          <a:p>
            <a:endParaRPr lang="en-US" dirty="0">
              <a:latin typeface="+mj-l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275606"/>
            <a:ext cx="2555776" cy="33964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478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t>
            </a:r>
            <a:r>
              <a:rPr lang="en-GB" dirty="0" smtClean="0">
                <a:latin typeface="Segoe UI Semibold" panose="020B0702040204020203" pitchFamily="34" charset="0"/>
              </a:rPr>
              <a:t>trends </a:t>
            </a:r>
            <a:r>
              <a:rPr lang="en-GB" dirty="0" smtClean="0"/>
              <a:t>from the </a:t>
            </a:r>
            <a:r>
              <a:rPr lang="en-GB" dirty="0" smtClean="0">
                <a:latin typeface="Segoe UI Semibold" panose="020B0702040204020203" pitchFamily="34" charset="0"/>
              </a:rPr>
              <a:t>U.S. Federal </a:t>
            </a:r>
            <a:r>
              <a:rPr lang="en-GB" dirty="0" smtClean="0"/>
              <a:t/>
            </a:r>
            <a:br>
              <a:rPr lang="en-GB" dirty="0" smtClean="0"/>
            </a:br>
            <a:r>
              <a:rPr lang="en-GB" dirty="0" smtClean="0"/>
              <a:t>employee </a:t>
            </a:r>
            <a:r>
              <a:rPr lang="en-GB" dirty="0" smtClean="0">
                <a:latin typeface="Segoe UI Semibold" panose="020B0702040204020203" pitchFamily="34" charset="0"/>
              </a:rPr>
              <a:t>viewpoints</a:t>
            </a:r>
            <a:r>
              <a:rPr lang="en-GB" dirty="0" smtClean="0"/>
              <a:t> survey</a:t>
            </a:r>
            <a:endParaRPr lang="en-GB" dirty="0"/>
          </a:p>
        </p:txBody>
      </p:sp>
      <p:sp>
        <p:nvSpPr>
          <p:cNvPr id="5" name="Slide Number Placeholder 4"/>
          <p:cNvSpPr>
            <a:spLocks noGrp="1"/>
          </p:cNvSpPr>
          <p:nvPr>
            <p:ph type="sldNum" sz="quarter" idx="12"/>
          </p:nvPr>
        </p:nvSpPr>
        <p:spPr/>
        <p:txBody>
          <a:bodyPr/>
          <a:lstStyle/>
          <a:p>
            <a:fld id="{0145341A-38AE-483C-B4A5-FDC522834447}" type="slidenum">
              <a:rPr lang="fr-FR" smtClean="0"/>
              <a:pPr/>
              <a:t>9</a:t>
            </a:fld>
            <a:endParaRPr lang="fr-FR"/>
          </a:p>
        </p:txBody>
      </p:sp>
      <p:pic>
        <p:nvPicPr>
          <p:cNvPr id="7" name="Picture 6" descr="C:\Users\kslee\AppData\Local\Microsoft\Windows\Temporary Internet Files\Content.Outlook\CAWEQ4VN\Engagement by Agenc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037913"/>
            <a:ext cx="2952898" cy="3631864"/>
          </a:xfrm>
          <a:prstGeom prst="rect">
            <a:avLst/>
          </a:prstGeom>
          <a:noFill/>
          <a:ln>
            <a:noFill/>
          </a:ln>
        </p:spPr>
      </p:pic>
      <p:graphicFrame>
        <p:nvGraphicFramePr>
          <p:cNvPr id="8" name="Chart 7"/>
          <p:cNvGraphicFramePr>
            <a:graphicFrameLocks noChangeAspect="1"/>
          </p:cNvGraphicFramePr>
          <p:nvPr>
            <p:extLst>
              <p:ext uri="{D42A27DB-BD31-4B8C-83A1-F6EECF244321}">
                <p14:modId xmlns:p14="http://schemas.microsoft.com/office/powerpoint/2010/main" val="390013344"/>
              </p:ext>
            </p:extLst>
          </p:nvPr>
        </p:nvGraphicFramePr>
        <p:xfrm>
          <a:off x="755651" y="1242643"/>
          <a:ext cx="3672334" cy="1545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38028528"/>
              </p:ext>
            </p:extLst>
          </p:nvPr>
        </p:nvGraphicFramePr>
        <p:xfrm>
          <a:off x="755650" y="2932114"/>
          <a:ext cx="3744914" cy="1243906"/>
        </p:xfrm>
        <a:graphic>
          <a:graphicData uri="http://schemas.openxmlformats.org/drawingml/2006/table">
            <a:tbl>
              <a:tblPr firstRow="1" firstCol="1" bandRow="1">
                <a:tableStyleId>{7E9639D4-E3E2-4D34-9284-5A2195B3D0D7}</a:tableStyleId>
              </a:tblPr>
              <a:tblGrid>
                <a:gridCol w="1657584"/>
                <a:gridCol w="417466"/>
                <a:gridCol w="417466"/>
                <a:gridCol w="417466"/>
                <a:gridCol w="417466"/>
                <a:gridCol w="417466"/>
              </a:tblGrid>
              <a:tr h="251460">
                <a:tc>
                  <a:txBody>
                    <a:bodyPr/>
                    <a:lstStyle/>
                    <a:p>
                      <a:pPr marL="0" marR="0">
                        <a:spcBef>
                          <a:spcPts val="0"/>
                        </a:spcBef>
                        <a:spcAft>
                          <a:spcPts val="0"/>
                        </a:spcAft>
                      </a:pPr>
                      <a:endParaRPr lang="en-US" sz="80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9525" cap="flat" cmpd="sng" algn="ctr">
                      <a:noFill/>
                      <a:prstDash val="solid"/>
                    </a:lnL>
                    <a:lnR>
                      <a:noFill/>
                    </a:lnR>
                    <a:lnT w="9525" cap="flat" cmpd="sng" algn="ctr">
                      <a:noFill/>
                      <a:prstDash val="soli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dirty="0">
                          <a:solidFill>
                            <a:schemeClr val="accent1">
                              <a:lumMod val="50000"/>
                            </a:schemeClr>
                          </a:solidFill>
                          <a:effectLst/>
                          <a:latin typeface="Arial" panose="020B0604020202020204" pitchFamily="34" charset="0"/>
                          <a:cs typeface="Arial" panose="020B0604020202020204" pitchFamily="34" charset="0"/>
                        </a:rPr>
                        <a:t>2010 </a:t>
                      </a:r>
                      <a:endParaRPr lang="en-US" sz="80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noFill/>
                      <a:prstDash val="soli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dirty="0" smtClean="0">
                          <a:solidFill>
                            <a:schemeClr val="accent1">
                              <a:lumMod val="50000"/>
                            </a:schemeClr>
                          </a:solidFill>
                          <a:effectLst/>
                          <a:latin typeface="Arial" panose="020B0604020202020204" pitchFamily="34" charset="0"/>
                          <a:cs typeface="Arial" panose="020B0604020202020204" pitchFamily="34" charset="0"/>
                        </a:rPr>
                        <a:t>2011 </a:t>
                      </a:r>
                      <a:endParaRPr lang="en-US" sz="80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noFill/>
                      <a:prstDash val="soli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dirty="0" smtClean="0">
                          <a:solidFill>
                            <a:schemeClr val="accent1">
                              <a:lumMod val="50000"/>
                            </a:schemeClr>
                          </a:solidFill>
                          <a:effectLst/>
                          <a:latin typeface="Arial" panose="020B0604020202020204" pitchFamily="34" charset="0"/>
                          <a:cs typeface="Arial" panose="020B0604020202020204" pitchFamily="34" charset="0"/>
                        </a:rPr>
                        <a:t>2012</a:t>
                      </a:r>
                      <a:endParaRPr lang="en-US" sz="80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noFill/>
                      <a:prstDash val="soli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dirty="0" smtClean="0">
                          <a:solidFill>
                            <a:schemeClr val="accent1">
                              <a:lumMod val="50000"/>
                            </a:schemeClr>
                          </a:solidFill>
                          <a:effectLst/>
                          <a:latin typeface="Arial" panose="020B0604020202020204" pitchFamily="34" charset="0"/>
                          <a:cs typeface="Arial" panose="020B0604020202020204" pitchFamily="34" charset="0"/>
                        </a:rPr>
                        <a:t>2013 </a:t>
                      </a:r>
                      <a:endParaRPr lang="en-US" sz="80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noFill/>
                      <a:prstDash val="soli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dirty="0" smtClean="0">
                          <a:solidFill>
                            <a:schemeClr val="accent1">
                              <a:lumMod val="50000"/>
                            </a:schemeClr>
                          </a:solidFill>
                          <a:effectLst/>
                          <a:latin typeface="Arial" panose="020B0604020202020204" pitchFamily="34" charset="0"/>
                          <a:cs typeface="Arial" panose="020B0604020202020204" pitchFamily="34" charset="0"/>
                        </a:rPr>
                        <a:t>2014 </a:t>
                      </a:r>
                      <a:endParaRPr lang="en-US" sz="80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w="9525" cap="flat" cmpd="sng" algn="ctr">
                      <a:noFill/>
                      <a:prstDash val="solid"/>
                    </a:lnR>
                    <a:lnT w="9525" cap="flat" cmpd="sng" algn="ctr">
                      <a:noFill/>
                      <a:prstDash val="soli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marL="0" marR="0">
                        <a:spcBef>
                          <a:spcPts val="0"/>
                        </a:spcBef>
                        <a:spcAft>
                          <a:spcPts val="0"/>
                        </a:spcAft>
                      </a:pPr>
                      <a:r>
                        <a:rPr lang="en-US" sz="800" b="1" dirty="0">
                          <a:solidFill>
                            <a:schemeClr val="accent1">
                              <a:lumMod val="50000"/>
                            </a:schemeClr>
                          </a:solidFill>
                          <a:effectLst/>
                          <a:latin typeface="Arial" panose="020B0604020202020204" pitchFamily="34" charset="0"/>
                          <a:cs typeface="Arial" panose="020B0604020202020204" pitchFamily="34" charset="0"/>
                        </a:rPr>
                        <a:t>Employee Engagement Index </a:t>
                      </a:r>
                      <a:endParaRPr lang="en-US" sz="8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9525" cap="flat" cmpd="sng" algn="ctr">
                      <a:noFill/>
                      <a:prstDash val="solid"/>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spcBef>
                          <a:spcPts val="0"/>
                        </a:spcBef>
                        <a:spcAft>
                          <a:spcPts val="0"/>
                        </a:spcAft>
                      </a:pPr>
                      <a:r>
                        <a:rPr lang="en-US" sz="800" b="1" dirty="0" smtClean="0">
                          <a:solidFill>
                            <a:schemeClr val="accent1">
                              <a:lumMod val="50000"/>
                            </a:schemeClr>
                          </a:solidFill>
                          <a:effectLst/>
                          <a:latin typeface="Arial" panose="020B0604020202020204" pitchFamily="34" charset="0"/>
                          <a:cs typeface="Arial" panose="020B0604020202020204" pitchFamily="34" charset="0"/>
                        </a:rPr>
                        <a:t>66</a:t>
                      </a:r>
                      <a:endParaRPr lang="en-US" sz="8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spcBef>
                          <a:spcPts val="0"/>
                        </a:spcBef>
                        <a:spcAft>
                          <a:spcPts val="0"/>
                        </a:spcAft>
                      </a:pPr>
                      <a:r>
                        <a:rPr lang="en-US" sz="800" b="1" dirty="0" smtClean="0">
                          <a:solidFill>
                            <a:schemeClr val="accent1">
                              <a:lumMod val="50000"/>
                            </a:schemeClr>
                          </a:solidFill>
                          <a:effectLst/>
                          <a:latin typeface="Arial" panose="020B0604020202020204" pitchFamily="34" charset="0"/>
                          <a:cs typeface="Arial" panose="020B0604020202020204" pitchFamily="34" charset="0"/>
                        </a:rPr>
                        <a:t>67 </a:t>
                      </a:r>
                      <a:endParaRPr lang="en-US" sz="8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spcBef>
                          <a:spcPts val="0"/>
                        </a:spcBef>
                        <a:spcAft>
                          <a:spcPts val="0"/>
                        </a:spcAft>
                      </a:pPr>
                      <a:r>
                        <a:rPr lang="en-US" sz="800" b="1" dirty="0" smtClean="0">
                          <a:solidFill>
                            <a:schemeClr val="accent1">
                              <a:lumMod val="50000"/>
                            </a:schemeClr>
                          </a:solidFill>
                          <a:effectLst/>
                          <a:latin typeface="Arial" panose="020B0604020202020204" pitchFamily="34" charset="0"/>
                          <a:cs typeface="Arial" panose="020B0604020202020204" pitchFamily="34" charset="0"/>
                        </a:rPr>
                        <a:t>65 </a:t>
                      </a:r>
                      <a:endParaRPr lang="en-US" sz="8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spcBef>
                          <a:spcPts val="0"/>
                        </a:spcBef>
                        <a:spcAft>
                          <a:spcPts val="0"/>
                        </a:spcAft>
                      </a:pPr>
                      <a:r>
                        <a:rPr lang="en-US" sz="800" b="1" dirty="0" smtClean="0">
                          <a:solidFill>
                            <a:schemeClr val="accent1">
                              <a:lumMod val="50000"/>
                            </a:schemeClr>
                          </a:solidFill>
                          <a:effectLst/>
                          <a:latin typeface="Arial" panose="020B0604020202020204" pitchFamily="34" charset="0"/>
                          <a:cs typeface="Arial" panose="020B0604020202020204" pitchFamily="34" charset="0"/>
                        </a:rPr>
                        <a:t>64 </a:t>
                      </a:r>
                      <a:endParaRPr lang="en-US" sz="8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spcBef>
                          <a:spcPts val="0"/>
                        </a:spcBef>
                        <a:spcAft>
                          <a:spcPts val="0"/>
                        </a:spcAft>
                      </a:pPr>
                      <a:r>
                        <a:rPr lang="en-US" sz="800" b="1" dirty="0" smtClean="0">
                          <a:solidFill>
                            <a:schemeClr val="accent1">
                              <a:lumMod val="50000"/>
                            </a:schemeClr>
                          </a:solidFill>
                          <a:effectLst/>
                          <a:latin typeface="Arial" panose="020B0604020202020204" pitchFamily="34" charset="0"/>
                          <a:cs typeface="Arial" panose="020B0604020202020204" pitchFamily="34" charset="0"/>
                        </a:rPr>
                        <a:t>63 </a:t>
                      </a:r>
                      <a:endParaRPr lang="en-US" sz="8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w="9525" cap="flat" cmpd="sng" algn="ctr">
                      <a:noFill/>
                      <a:prstDash val="soli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44763">
                <a:tc>
                  <a:txBody>
                    <a:bodyPr/>
                    <a:lstStyle/>
                    <a:p>
                      <a:pPr marL="274320" marR="0" lvl="1">
                        <a:spcBef>
                          <a:spcPts val="0"/>
                        </a:spcBef>
                        <a:spcAft>
                          <a:spcPts val="0"/>
                        </a:spcAft>
                      </a:pPr>
                      <a:r>
                        <a:rPr lang="en-US" sz="800" b="0" dirty="0">
                          <a:solidFill>
                            <a:schemeClr val="accent1">
                              <a:lumMod val="50000"/>
                            </a:schemeClr>
                          </a:solidFill>
                          <a:effectLst/>
                          <a:latin typeface="Arial" panose="020B0604020202020204" pitchFamily="34" charset="0"/>
                          <a:cs typeface="Arial" panose="020B0604020202020204" pitchFamily="34" charset="0"/>
                        </a:rPr>
                        <a:t>Leaders Lead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9525" cap="flat" cmpd="sng" algn="ctr">
                      <a:noFill/>
                      <a:prstDash val="solid"/>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55</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56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54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53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50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w="9525" cap="flat" cmpd="sng" algn="ctr">
                      <a:noFill/>
                      <a:prstDash val="soli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244763">
                <a:tc>
                  <a:txBody>
                    <a:bodyPr/>
                    <a:lstStyle/>
                    <a:p>
                      <a:pPr marL="274320" marR="0" lvl="1">
                        <a:spcBef>
                          <a:spcPts val="0"/>
                        </a:spcBef>
                        <a:spcAft>
                          <a:spcPts val="0"/>
                        </a:spcAft>
                      </a:pPr>
                      <a:r>
                        <a:rPr lang="en-US" sz="800" b="0" dirty="0">
                          <a:solidFill>
                            <a:schemeClr val="accent1">
                              <a:lumMod val="50000"/>
                            </a:schemeClr>
                          </a:solidFill>
                          <a:effectLst/>
                          <a:latin typeface="Arial" panose="020B0604020202020204" pitchFamily="34" charset="0"/>
                          <a:cs typeface="Arial" panose="020B0604020202020204" pitchFamily="34" charset="0"/>
                        </a:rPr>
                        <a:t>Supervisors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9525" cap="flat" cmpd="sng" algn="ctr">
                      <a:noFill/>
                      <a:prstDash val="solid"/>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71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72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71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70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71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w="9525" cap="flat" cmpd="sng" algn="ctr">
                      <a:noFill/>
                      <a:prstDash val="soli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251460">
                <a:tc>
                  <a:txBody>
                    <a:bodyPr/>
                    <a:lstStyle/>
                    <a:p>
                      <a:pPr marL="274320" marR="0" lvl="1">
                        <a:spcBef>
                          <a:spcPts val="0"/>
                        </a:spcBef>
                        <a:spcAft>
                          <a:spcPts val="0"/>
                        </a:spcAft>
                      </a:pPr>
                      <a:r>
                        <a:rPr lang="en-US" sz="800" b="0" dirty="0">
                          <a:solidFill>
                            <a:schemeClr val="accent1">
                              <a:lumMod val="50000"/>
                            </a:schemeClr>
                          </a:solidFill>
                          <a:effectLst/>
                          <a:latin typeface="Arial" panose="020B0604020202020204" pitchFamily="34" charset="0"/>
                          <a:cs typeface="Arial" panose="020B0604020202020204" pitchFamily="34" charset="0"/>
                        </a:rPr>
                        <a:t>Intrinsic Work Experience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9525" cap="flat" cmpd="sng" algn="ctr">
                      <a:noFill/>
                      <a:prstDash val="solid"/>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72</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72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71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69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smtClean="0">
                          <a:solidFill>
                            <a:schemeClr val="accent1">
                              <a:lumMod val="50000"/>
                            </a:schemeClr>
                          </a:solidFill>
                          <a:effectLst/>
                          <a:latin typeface="Arial" panose="020B0604020202020204" pitchFamily="34" charset="0"/>
                          <a:cs typeface="Arial" panose="020B0604020202020204" pitchFamily="34" charset="0"/>
                        </a:rPr>
                        <a:t>68 </a:t>
                      </a:r>
                      <a:endParaRPr lang="en-US" sz="800" b="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a:noFill/>
                    </a:lnL>
                    <a:lnR w="9525" cap="flat" cmpd="sng" algn="ctr">
                      <a:noFill/>
                      <a:prstDash val="soli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61685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4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5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ECD_mk">
    <a:dk1>
      <a:srgbClr val="727272"/>
    </a:dk1>
    <a:lt1>
      <a:sysClr val="window" lastClr="FFFFFF"/>
    </a:lt1>
    <a:dk2>
      <a:srgbClr val="04629A"/>
    </a:dk2>
    <a:lt2>
      <a:srgbClr val="E6E6E6"/>
    </a:lt2>
    <a:accent1>
      <a:srgbClr val="8CC841"/>
    </a:accent1>
    <a:accent2>
      <a:srgbClr val="FFC20E"/>
    </a:accent2>
    <a:accent3>
      <a:srgbClr val="DA2128"/>
    </a:accent3>
    <a:accent4>
      <a:srgbClr val="0BB89C"/>
    </a:accent4>
    <a:accent5>
      <a:srgbClr val="D70B8C"/>
    </a:accent5>
    <a:accent6>
      <a:srgbClr val="F47920"/>
    </a:accent6>
    <a:hlink>
      <a:srgbClr val="727272"/>
    </a:hlink>
    <a:folHlink>
      <a:srgbClr val="7272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ECD_mk">
    <a:dk1>
      <a:srgbClr val="727272"/>
    </a:dk1>
    <a:lt1>
      <a:sysClr val="window" lastClr="FFFFFF"/>
    </a:lt1>
    <a:dk2>
      <a:srgbClr val="04629A"/>
    </a:dk2>
    <a:lt2>
      <a:srgbClr val="E6E6E6"/>
    </a:lt2>
    <a:accent1>
      <a:srgbClr val="8CC841"/>
    </a:accent1>
    <a:accent2>
      <a:srgbClr val="FFC20E"/>
    </a:accent2>
    <a:accent3>
      <a:srgbClr val="DA2128"/>
    </a:accent3>
    <a:accent4>
      <a:srgbClr val="0BB89C"/>
    </a:accent4>
    <a:accent5>
      <a:srgbClr val="D70B8C"/>
    </a:accent5>
    <a:accent6>
      <a:srgbClr val="F47920"/>
    </a:accent6>
    <a:hlink>
      <a:srgbClr val="727272"/>
    </a:hlink>
    <a:folHlink>
      <a:srgbClr val="7272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OECD_English_white</Template>
  <TotalTime>2585</TotalTime>
  <Words>3827</Words>
  <Application>Microsoft Macintosh PowerPoint</Application>
  <PresentationFormat>On-screen Show (16:9)</PresentationFormat>
  <Paragraphs>411</Paragraphs>
  <Slides>35</Slides>
  <Notes>20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OECD_English_white</vt:lpstr>
      <vt:lpstr>4_OECD_English_white</vt:lpstr>
      <vt:lpstr>5_OECD_English_white</vt:lpstr>
      <vt:lpstr>GOVERNANCE INDICATORS:  FROM Government at a glance TO Building Civil Service Capacity</vt:lpstr>
      <vt:lpstr>National schools of government priorities</vt:lpstr>
      <vt:lpstr>What evidence do leaders need?</vt:lpstr>
      <vt:lpstr>Comparative benchmarking</vt:lpstr>
      <vt:lpstr>SDG 16: Peace , justice and strong institutions</vt:lpstr>
      <vt:lpstr>SDGs 16: Peace , justice and strong institutions</vt:lpstr>
      <vt:lpstr>Serving Citizens – Scorecards First attempt to compare across sectors!</vt:lpstr>
      <vt:lpstr>Engaging employees to improve  governance outcomes</vt:lpstr>
      <vt:lpstr>Data trends from the U.S. Federal  employee viewpoints survey</vt:lpstr>
      <vt:lpstr>Evidence based decision making </vt:lpstr>
      <vt:lpstr>Data and Research: The G@G framework</vt:lpstr>
      <vt:lpstr>Extent of the use of performance assessments in HR decisions in central government, 2016</vt:lpstr>
      <vt:lpstr>Performance budgeting –  A tool for accountability &amp; transparency </vt:lpstr>
      <vt:lpstr>Adopting a culture of evaluation</vt:lpstr>
      <vt:lpstr>PowerPoint Presentation</vt:lpstr>
      <vt:lpstr>Risk governance and communication –  Policy design, evaluation and engagement</vt:lpstr>
      <vt:lpstr>Collection of HR administrative data in central government, 2016</vt:lpstr>
      <vt:lpstr>OECD OURdata Index: Open, Useful, Reusable Data</vt:lpstr>
      <vt:lpstr>Inspiration</vt:lpstr>
      <vt:lpstr>The Observatory of Public Sector Innovation</vt:lpstr>
      <vt:lpstr>Public sector innovation included in...</vt:lpstr>
      <vt:lpstr>Is there an award to promote public sector innovation in the civil service?</vt:lpstr>
      <vt:lpstr>ARE THERE ANY INNOVATION NETWORKS ACROSS THE CIVIL SERVICE? </vt:lpstr>
      <vt:lpstr>Many OECD countries are investing in leadership</vt:lpstr>
      <vt:lpstr>What kind of leaders are they looking for?</vt:lpstr>
      <vt:lpstr>SIX CORE SKILLS AREAS FOR  PUBLIC SECTOR INNOVATION</vt:lpstr>
      <vt:lpstr>Innovation skills in Chile’s public sector</vt:lpstr>
      <vt:lpstr>Objectives of the OECD Network  of Schools of Government </vt:lpstr>
      <vt:lpstr>Key findings: Learning arrangements in the civil service </vt:lpstr>
      <vt:lpstr>Key findings: learning arrangements in the civil service </vt:lpstr>
      <vt:lpstr>Key findings: alignment between the top ranked learning areas and gaps in skills</vt:lpstr>
      <vt:lpstr>Key findings: Modes and methods of evaluation of national schools of government activities </vt:lpstr>
      <vt:lpstr> G@G 2017 – Table of Contents </vt:lpstr>
      <vt:lpstr>Government at a Glance: Latin America and the Caribbean 2017</vt:lpstr>
      <vt:lpstr>Thank you!</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MENDES Cristina</dc:creator>
  <cp:lastModifiedBy>Roberta Tiemi Saita</cp:lastModifiedBy>
  <cp:revision>150</cp:revision>
  <cp:lastPrinted>2017-04-24T09:29:37Z</cp:lastPrinted>
  <dcterms:created xsi:type="dcterms:W3CDTF">2017-01-06T10:55:32Z</dcterms:created>
  <dcterms:modified xsi:type="dcterms:W3CDTF">2017-06-21T16:29:40Z</dcterms:modified>
</cp:coreProperties>
</file>