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8" r:id="rId3"/>
    <p:sldId id="257" r:id="rId4"/>
    <p:sldId id="290" r:id="rId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A666"/>
    <a:srgbClr val="C6BF7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77" autoAdjust="0"/>
    <p:restoredTop sz="98166" autoAdjust="0"/>
  </p:normalViewPr>
  <p:slideViewPr>
    <p:cSldViewPr snapToGrid="0" snapToObjects="1">
      <p:cViewPr varScale="1">
        <p:scale>
          <a:sx n="88" d="100"/>
          <a:sy n="88" d="100"/>
        </p:scale>
        <p:origin x="153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42D09-C3DD-43B1-8414-D70113A2741C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A8B33-7C54-451A-A78A-3BAA71687D8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86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B1F2253-FDEA-A448-BE51-8E1BB76174B6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BF503CD-17C0-064A-A073-0B56165EF6D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13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There are three areas in the school that support the Harvard Kennedy School Mission. 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Today the school has 25 research centers and programs, 42 executive education programs, 5 degree programs, 900 full time degree students and 3000 Executive Education participants each year.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The school strives to combine scholarly excellence with genuine impact by actively fostering the collaborative efforts of scholars, public officials, and others who are vitally concerned with the public good.</a:t>
            </a:r>
          </a:p>
          <a:p>
            <a:pPr eaLnBrk="1" hangingPunct="1">
              <a:spcBef>
                <a:spcPct val="0"/>
              </a:spcBef>
            </a:pPr>
            <a:endParaRPr lang="en-US" b="1" dirty="0" smtClean="0"/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Degree programs</a:t>
            </a:r>
            <a:r>
              <a:rPr lang="en-US" dirty="0" smtClean="0"/>
              <a:t>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Train the next generation of public leaders 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Focus on analytical reasoning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Art and science of politics and public management.</a:t>
            </a:r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Executive Education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Train current leaders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Programs enhance the knowledge, skills, and perspectives of current practitioners</a:t>
            </a:r>
            <a:r>
              <a:rPr lang="en-US" sz="1400" dirty="0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Research Centers: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Harvard Kennedy School is home to many world-class research centers, programs, and initiatives including, but not limited to: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/>
              <a:t>Ash Institute for Democratic Governance and Innovation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/>
              <a:t>Belfer Center for Science and International Affairs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/>
              <a:t>The Center for Public Leadership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/>
              <a:t>Malcolm Wiener Center for Social Policy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err="1" smtClean="0"/>
              <a:t>Mossavar-Rahmani</a:t>
            </a:r>
            <a:r>
              <a:rPr lang="en-US" dirty="0" smtClean="0"/>
              <a:t> Center for Business and Government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/>
              <a:t>Center for International Development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503CD-17C0-064A-A073-0B56165EF6D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41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General Harvard University overview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Additionally mention: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  Other schools within the University – Harvard Law School, Harvard Business School, Divinity School. Graduate School of Education, etc.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  Harvard Kennedy School is the school within Harvard University dedicated to Public Policy and Administration.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503CD-17C0-064A-A073-0B56165EF6D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98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There are many advantages to participating in an Executive Education program at Harvard Kennedy School. </a:t>
            </a:r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Our programs have often been described as “transformative experiences.” </a:t>
            </a:r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r>
              <a:rPr lang="en-US" b="1" dirty="0" smtClean="0"/>
              <a:t>We’ve found that the best people to describe it are our Alumni.</a:t>
            </a: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Our alumni tell us that the lessons they took away from the classroom can be </a:t>
            </a:r>
            <a:r>
              <a:rPr lang="en-US" b="1" dirty="0" smtClean="0"/>
              <a:t>put into use immediately</a:t>
            </a:r>
            <a:r>
              <a:rPr lang="en-US" dirty="0" smtClean="0"/>
              <a:t> </a:t>
            </a:r>
            <a:r>
              <a:rPr lang="en-US" b="1" dirty="0" smtClean="0"/>
              <a:t>for both personal and professional challenges</a:t>
            </a:r>
            <a:r>
              <a:rPr lang="en-US" dirty="0" smtClean="0"/>
              <a:t> and </a:t>
            </a:r>
            <a:r>
              <a:rPr lang="en-US" b="1" dirty="0" smtClean="0"/>
              <a:t>the ability to call upon fellow classmates, faculty members and other HKS resources made their executive education experience priceless.</a:t>
            </a:r>
            <a:r>
              <a:rPr lang="en-US" dirty="0" smtClean="0"/>
              <a:t> </a:t>
            </a:r>
          </a:p>
          <a:p>
            <a:pPr>
              <a:buFontTx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503CD-17C0-064A-A073-0B56165EF6D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94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1C36-7576-A740-B0D0-6AC5FB851960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57CF-BA48-1C43-9D3B-17DDDA421D9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6736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1C36-7576-A740-B0D0-6AC5FB851960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57CF-BA48-1C43-9D3B-17DDDA421D9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927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1C36-7576-A740-B0D0-6AC5FB851960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57CF-BA48-1C43-9D3B-17DDDA421D9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2124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1C36-7576-A740-B0D0-6AC5FB851960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57CF-BA48-1C43-9D3B-17DDDA421D9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284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1C36-7576-A740-B0D0-6AC5FB851960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57CF-BA48-1C43-9D3B-17DDDA421D9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1250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1C36-7576-A740-B0D0-6AC5FB851960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57CF-BA48-1C43-9D3B-17DDDA421D9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8549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1C36-7576-A740-B0D0-6AC5FB851960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57CF-BA48-1C43-9D3B-17DDDA421D9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22716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1C36-7576-A740-B0D0-6AC5FB851960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57CF-BA48-1C43-9D3B-17DDDA421D9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7869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1C36-7576-A740-B0D0-6AC5FB851960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57CF-BA48-1C43-9D3B-17DDDA421D9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3866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1C36-7576-A740-B0D0-6AC5FB851960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57CF-BA48-1C43-9D3B-17DDDA421D9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8922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1C36-7576-A740-B0D0-6AC5FB851960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57CF-BA48-1C43-9D3B-17DDDA421D9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216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A1C36-7576-A740-B0D0-6AC5FB851960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A57CF-BA48-1C43-9D3B-17DDDA421D9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13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jpeg"/><Relationship Id="rId9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-1" y="1600200"/>
            <a:ext cx="9150893" cy="5257800"/>
          </a:xfrm>
          <a:prstGeom prst="rect">
            <a:avLst/>
          </a:prstGeom>
          <a:gradFill flip="none" rotWithShape="1">
            <a:gsLst>
              <a:gs pos="43000">
                <a:srgbClr val="A71930"/>
              </a:gs>
              <a:gs pos="100000">
                <a:schemeClr val="tx1"/>
              </a:gs>
            </a:gsLst>
            <a:lin ang="14040000" scaled="0"/>
            <a:tileRect/>
          </a:gradFill>
          <a:ln>
            <a:noFill/>
          </a:ln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>
              <a:solidFill>
                <a:schemeClr val="bg1"/>
              </a:solidFill>
              <a:latin typeface="Verdana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6" name="Picture 10" descr="052005_033 pp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-313" t="3362" r="313" b="3269"/>
          <a:stretch/>
        </p:blipFill>
        <p:spPr bwMode="auto">
          <a:xfrm>
            <a:off x="2806794" y="1749426"/>
            <a:ext cx="1381607" cy="1338790"/>
          </a:xfrm>
          <a:prstGeom prst="rect">
            <a:avLst/>
          </a:prstGeom>
          <a:noFill/>
          <a:ln>
            <a:noFill/>
          </a:ln>
          <a:effectLst>
            <a:reflection blurRad="6350" stA="28000" endA="300" endPos="29000" dir="5400000" sy="-100000" algn="bl" rotWithShape="0"/>
          </a:effectLst>
        </p:spPr>
      </p:pic>
      <p:pic>
        <p:nvPicPr>
          <p:cNvPr id="7" name="Picture 11" descr="EXTERIOR070+pp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" t="4179" r="701" b="7905"/>
          <a:stretch/>
        </p:blipFill>
        <p:spPr bwMode="auto">
          <a:xfrm>
            <a:off x="8546" y="1751997"/>
            <a:ext cx="2763212" cy="1334321"/>
          </a:xfrm>
          <a:prstGeom prst="rect">
            <a:avLst/>
          </a:prstGeom>
          <a:noFill/>
          <a:ln>
            <a:noFill/>
          </a:ln>
          <a:effectLst>
            <a:reflection blurRad="6350" stA="28000" endA="300" endPos="29000" dir="5400000" sy="-100000" algn="bl" rotWithShape="0"/>
          </a:effectLst>
        </p:spPr>
      </p:pic>
      <p:pic>
        <p:nvPicPr>
          <p:cNvPr id="8" name="Picture 4" descr="HKSlogo_execed_cmy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533400"/>
            <a:ext cx="35163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1999" y="3617383"/>
            <a:ext cx="768350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cs typeface="Times"/>
              </a:rPr>
              <a:t>Training for the civil service - an international </a:t>
            </a:r>
            <a:r>
              <a:rPr lang="en-US" sz="2800" dirty="0" smtClean="0">
                <a:solidFill>
                  <a:schemeClr val="bg1"/>
                </a:solidFill>
                <a:cs typeface="Times"/>
              </a:rPr>
              <a:t>perspective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cs typeface="Times"/>
              </a:rPr>
              <a:t/>
            </a:r>
            <a:br>
              <a:rPr lang="en-US" sz="2400" dirty="0" smtClean="0">
                <a:solidFill>
                  <a:schemeClr val="bg1"/>
                </a:solidFill>
                <a:cs typeface="Times"/>
              </a:rPr>
            </a:br>
            <a:r>
              <a:rPr lang="en-US" sz="2400" dirty="0" smtClean="0">
                <a:solidFill>
                  <a:schemeClr val="bg1"/>
                </a:solidFill>
                <a:cs typeface="Times"/>
              </a:rPr>
              <a:t>Debra Iles </a:t>
            </a:r>
            <a:endParaRPr lang="en-US" sz="2400" dirty="0">
              <a:solidFill>
                <a:schemeClr val="bg1"/>
              </a:solidFill>
              <a:cs typeface="Times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cs typeface="Times"/>
              </a:rPr>
              <a:t>Senior Associate Dean for Executive Education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cs typeface="Times"/>
              </a:rPr>
              <a:t>Harvard Kennedy School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cs typeface="Times"/>
              </a:rPr>
              <a:t>June </a:t>
            </a:r>
            <a:r>
              <a:rPr lang="en-US" sz="2400" dirty="0" smtClean="0">
                <a:solidFill>
                  <a:schemeClr val="bg1"/>
                </a:solidFill>
                <a:latin typeface="Calibri"/>
                <a:cs typeface="Times"/>
              </a:rPr>
              <a:t>20</a:t>
            </a:r>
            <a:r>
              <a:rPr lang="en-US" sz="2400" baseline="30000" dirty="0" smtClean="0">
                <a:solidFill>
                  <a:schemeClr val="bg1"/>
                </a:solidFill>
                <a:latin typeface="Calibri"/>
                <a:cs typeface="Times"/>
              </a:rPr>
              <a:t>th</a:t>
            </a:r>
            <a:r>
              <a:rPr lang="en-US" sz="2400" dirty="0" smtClean="0">
                <a:solidFill>
                  <a:schemeClr val="bg1"/>
                </a:solidFill>
                <a:latin typeface="Calibri"/>
                <a:cs typeface="Times"/>
              </a:rPr>
              <a:t> 2017</a:t>
            </a:r>
            <a:endParaRPr lang="en-US" sz="24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46" y="1600200"/>
            <a:ext cx="91440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inskyKabool060.jp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13631" b="7639"/>
          <a:stretch>
            <a:fillRect/>
          </a:stretch>
        </p:blipFill>
        <p:spPr>
          <a:xfrm>
            <a:off x="7396789" y="1745952"/>
            <a:ext cx="1745558" cy="13337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28000" endA="300" endPos="29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5982408" y="533400"/>
            <a:ext cx="2724508" cy="64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</a:rPr>
              <a:t>LIFELONG LEARNING </a:t>
            </a:r>
          </a:p>
          <a:p>
            <a:pPr>
              <a:lnSpc>
                <a:spcPts val="2100"/>
              </a:lnSpc>
            </a:pP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</a:rPr>
              <a:t>LIFELONG IMPACT</a:t>
            </a:r>
            <a:endParaRPr lang="en-US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01904" y="6412781"/>
            <a:ext cx="3372678" cy="307777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en-US" sz="1400" b="1" dirty="0" smtClean="0">
                <a:latin typeface="Verdana"/>
                <a:cs typeface="Verdana"/>
              </a:rPr>
              <a:t>www.hks.harvard.edu/execed</a:t>
            </a:r>
            <a:endParaRPr lang="en-US" sz="1400" b="1" dirty="0">
              <a:latin typeface="Verdana"/>
              <a:cs typeface="Verdana"/>
            </a:endParaRPr>
          </a:p>
        </p:txBody>
      </p:sp>
      <p:pic>
        <p:nvPicPr>
          <p:cNvPr id="12" name="Picture 11" descr="8"/>
          <p:cNvPicPr>
            <a:picLocks noChangeAspect="1" noChangeArrowheads="1"/>
          </p:cNvPicPr>
          <p:nvPr/>
        </p:nvPicPr>
        <p:blipFill>
          <a:blip r:embed="rId9"/>
          <a:srcRect t="11780" b="24041"/>
          <a:stretch>
            <a:fillRect/>
          </a:stretch>
        </p:blipFill>
        <p:spPr bwMode="auto">
          <a:xfrm>
            <a:off x="4223437" y="1713597"/>
            <a:ext cx="3154225" cy="1350236"/>
          </a:xfrm>
          <a:prstGeom prst="rect">
            <a:avLst/>
          </a:prstGeom>
          <a:noFill/>
          <a:ln>
            <a:noFill/>
          </a:ln>
          <a:effectLst>
            <a:reflection blurRad="6350" stA="28000" endA="300" endPos="29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020094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" y="429731"/>
            <a:ext cx="9143999" cy="6428269"/>
          </a:xfrm>
          <a:prstGeom prst="rect">
            <a:avLst/>
          </a:prstGeom>
          <a:gradFill flip="none" rotWithShape="1">
            <a:gsLst>
              <a:gs pos="0">
                <a:srgbClr val="C6BF70">
                  <a:alpha val="76000"/>
                </a:srgbClr>
              </a:gs>
              <a:gs pos="100000">
                <a:srgbClr val="FFFFFF"/>
              </a:gs>
            </a:gsLst>
            <a:path path="rect">
              <a:fillToRect l="100000" b="100000"/>
            </a:path>
            <a:tileRect t="-100000" r="-100000"/>
          </a:gradFill>
          <a:ln>
            <a:noFill/>
          </a:ln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>
              <a:solidFill>
                <a:schemeClr val="bg1"/>
              </a:solidFill>
              <a:latin typeface="Verdana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493889" y="1743342"/>
            <a:ext cx="7966447" cy="18153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 smtClean="0">
                <a:solidFill>
                  <a:srgbClr val="B9A666"/>
                </a:solidFill>
                <a:latin typeface="+mj-lt"/>
                <a:cs typeface="Times" pitchFamily="18" charset="0"/>
              </a:rPr>
              <a:t>Train </a:t>
            </a:r>
            <a:r>
              <a:rPr lang="en-US" sz="2800" i="1" dirty="0">
                <a:solidFill>
                  <a:srgbClr val="B9A666"/>
                </a:solidFill>
                <a:latin typeface="+mj-lt"/>
                <a:cs typeface="Times" pitchFamily="18" charset="0"/>
              </a:rPr>
              <a:t>enlightened public leaders </a:t>
            </a:r>
            <a:r>
              <a:rPr lang="en-US" sz="2800" i="1" dirty="0" smtClean="0">
                <a:solidFill>
                  <a:srgbClr val="B9A666"/>
                </a:solidFill>
                <a:latin typeface="+mj-lt"/>
                <a:cs typeface="Times" pitchFamily="18" charset="0"/>
              </a:rPr>
              <a:t/>
            </a:r>
            <a:br>
              <a:rPr lang="en-US" sz="2800" i="1" dirty="0" smtClean="0">
                <a:solidFill>
                  <a:srgbClr val="B9A666"/>
                </a:solidFill>
                <a:latin typeface="+mj-lt"/>
                <a:cs typeface="Times" pitchFamily="18" charset="0"/>
              </a:rPr>
            </a:br>
            <a:r>
              <a:rPr lang="en-US" sz="2800" i="1" dirty="0" smtClean="0">
                <a:solidFill>
                  <a:srgbClr val="B9A666"/>
                </a:solidFill>
                <a:latin typeface="+mj-lt"/>
                <a:cs typeface="Times" pitchFamily="18" charset="0"/>
              </a:rPr>
              <a:t>and generate ideas </a:t>
            </a:r>
            <a:r>
              <a:rPr lang="en-US" sz="2800" i="1" dirty="0">
                <a:solidFill>
                  <a:srgbClr val="B9A666"/>
                </a:solidFill>
                <a:latin typeface="+mj-lt"/>
                <a:cs typeface="Times" pitchFamily="18" charset="0"/>
              </a:rPr>
              <a:t>that provide </a:t>
            </a:r>
            <a:r>
              <a:rPr lang="en-US" sz="2800" i="1" dirty="0" smtClean="0">
                <a:solidFill>
                  <a:srgbClr val="B9A666"/>
                </a:solidFill>
                <a:latin typeface="+mj-lt"/>
                <a:cs typeface="Times" pitchFamily="18" charset="0"/>
              </a:rPr>
              <a:t/>
            </a:r>
            <a:br>
              <a:rPr lang="en-US" sz="2800" i="1" dirty="0" smtClean="0">
                <a:solidFill>
                  <a:srgbClr val="B9A666"/>
                </a:solidFill>
                <a:latin typeface="+mj-lt"/>
                <a:cs typeface="Times" pitchFamily="18" charset="0"/>
              </a:rPr>
            </a:br>
            <a:r>
              <a:rPr lang="en-US" sz="2800" i="1" dirty="0" smtClean="0">
                <a:solidFill>
                  <a:srgbClr val="B9A666"/>
                </a:solidFill>
                <a:latin typeface="+mj-lt"/>
                <a:cs typeface="Times" pitchFamily="18" charset="0"/>
              </a:rPr>
              <a:t>answers </a:t>
            </a:r>
            <a:r>
              <a:rPr lang="en-US" sz="2800" i="1" dirty="0">
                <a:solidFill>
                  <a:srgbClr val="B9A666"/>
                </a:solidFill>
                <a:latin typeface="+mj-lt"/>
                <a:cs typeface="Times" pitchFamily="18" charset="0"/>
              </a:rPr>
              <a:t>to </a:t>
            </a:r>
            <a:r>
              <a:rPr lang="en-US" sz="2800" i="1" dirty="0" smtClean="0">
                <a:solidFill>
                  <a:srgbClr val="B9A666"/>
                </a:solidFill>
                <a:latin typeface="+mj-lt"/>
                <a:cs typeface="Times" pitchFamily="18" charset="0"/>
              </a:rPr>
              <a:t>the world’s most </a:t>
            </a:r>
            <a:br>
              <a:rPr lang="en-US" sz="2800" i="1" dirty="0" smtClean="0">
                <a:solidFill>
                  <a:srgbClr val="B9A666"/>
                </a:solidFill>
                <a:latin typeface="+mj-lt"/>
                <a:cs typeface="Times" pitchFamily="18" charset="0"/>
              </a:rPr>
            </a:br>
            <a:r>
              <a:rPr lang="en-US" sz="2800" i="1" dirty="0" smtClean="0">
                <a:solidFill>
                  <a:srgbClr val="B9A666"/>
                </a:solidFill>
                <a:latin typeface="+mj-lt"/>
                <a:cs typeface="Times" pitchFamily="18" charset="0"/>
              </a:rPr>
              <a:t>challenging </a:t>
            </a:r>
            <a:r>
              <a:rPr lang="en-US" sz="2800" i="1" dirty="0">
                <a:solidFill>
                  <a:srgbClr val="B9A666"/>
                </a:solidFill>
                <a:latin typeface="+mj-lt"/>
                <a:cs typeface="Times" pitchFamily="18" charset="0"/>
              </a:rPr>
              <a:t>public problems</a:t>
            </a:r>
            <a:r>
              <a:rPr lang="en-US" sz="2800" i="1" dirty="0" smtClean="0">
                <a:solidFill>
                  <a:srgbClr val="B9A666"/>
                </a:solidFill>
                <a:latin typeface="+mj-lt"/>
                <a:cs typeface="Times" pitchFamily="18" charset="0"/>
              </a:rPr>
              <a:t>.</a:t>
            </a:r>
            <a:endParaRPr lang="en-US" sz="2800" i="1" dirty="0">
              <a:solidFill>
                <a:srgbClr val="B9A666"/>
              </a:solidFill>
              <a:latin typeface="+mj-lt"/>
              <a:cs typeface="Times" pitchFamily="18" charset="0"/>
            </a:endParaRPr>
          </a:p>
        </p:txBody>
      </p:sp>
      <p:pic>
        <p:nvPicPr>
          <p:cNvPr id="7" name="Picture 4" descr="HKSlogo_execed_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395" y="6245933"/>
            <a:ext cx="2389105" cy="37281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 flipV="1">
            <a:off x="1" y="0"/>
            <a:ext cx="9144001" cy="634946"/>
          </a:xfrm>
          <a:prstGeom prst="rect">
            <a:avLst/>
          </a:prstGeom>
          <a:gradFill flip="none" rotWithShape="1">
            <a:gsLst>
              <a:gs pos="49000">
                <a:srgbClr val="A71930"/>
              </a:gs>
              <a:gs pos="100000">
                <a:schemeClr val="tx1"/>
              </a:gs>
            </a:gsLst>
            <a:lin ang="1584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>
              <a:solidFill>
                <a:schemeClr val="bg1"/>
              </a:solidFill>
              <a:latin typeface="Verdana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395" y="922946"/>
            <a:ext cx="8650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800000"/>
                </a:solidFill>
                <a:latin typeface="+mj-lt"/>
                <a:cs typeface="Verdana"/>
              </a:rPr>
              <a:t>Mission of the Harvard Kennedy School</a:t>
            </a:r>
            <a:endParaRPr lang="en-US" sz="3600" b="1" i="1" dirty="0">
              <a:solidFill>
                <a:srgbClr val="800000"/>
              </a:solidFill>
              <a:latin typeface="+mj-lt"/>
              <a:cs typeface="Times"/>
            </a:endParaRPr>
          </a:p>
        </p:txBody>
      </p:sp>
      <p:pic>
        <p:nvPicPr>
          <p:cNvPr id="11" name="Picture 3" descr="E:\Exec Ed Photo Portfolio\PHOTOS\FEDERAL PORTFOLIO\SEF\SEF May 05\SEF046.jpg"/>
          <p:cNvPicPr>
            <a:picLocks noChangeAspect="1" noChangeArrowheads="1"/>
          </p:cNvPicPr>
          <p:nvPr/>
        </p:nvPicPr>
        <p:blipFill rotWithShape="1">
          <a:blip r:embed="rId4" cstate="print"/>
          <a:srcRect l="16905" t="5314" b="9261"/>
          <a:stretch/>
        </p:blipFill>
        <p:spPr bwMode="auto">
          <a:xfrm>
            <a:off x="4939378" y="3558695"/>
            <a:ext cx="3660181" cy="25086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149673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396073"/>
            <a:ext cx="9143999" cy="6428269"/>
          </a:xfrm>
          <a:prstGeom prst="rect">
            <a:avLst/>
          </a:prstGeom>
          <a:gradFill flip="none" rotWithShape="1">
            <a:gsLst>
              <a:gs pos="0">
                <a:srgbClr val="C6BF70">
                  <a:alpha val="76000"/>
                </a:srgbClr>
              </a:gs>
              <a:gs pos="100000">
                <a:srgbClr val="FFFFFF"/>
              </a:gs>
            </a:gsLst>
            <a:path path="rect">
              <a:fillToRect l="100000" b="100000"/>
            </a:path>
            <a:tileRect t="-100000" r="-100000"/>
          </a:gradFill>
          <a:ln>
            <a:noFill/>
          </a:ln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>
              <a:solidFill>
                <a:schemeClr val="bg1"/>
              </a:solidFill>
              <a:latin typeface="Verdana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7" name="Picture 4" descr="HKSlogo_execed_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395" y="6245933"/>
            <a:ext cx="2389105" cy="37281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 flipV="1">
            <a:off x="1" y="0"/>
            <a:ext cx="9144001" cy="634946"/>
          </a:xfrm>
          <a:prstGeom prst="rect">
            <a:avLst/>
          </a:prstGeom>
          <a:gradFill flip="none" rotWithShape="1">
            <a:gsLst>
              <a:gs pos="49000">
                <a:srgbClr val="A71930"/>
              </a:gs>
              <a:gs pos="100000">
                <a:schemeClr val="tx1"/>
              </a:gs>
            </a:gsLst>
            <a:lin ang="1584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>
              <a:solidFill>
                <a:schemeClr val="bg1"/>
              </a:solidFill>
              <a:latin typeface="Verdana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9878" y="1815849"/>
            <a:ext cx="601613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+mj-lt"/>
                <a:cs typeface="Verdana"/>
              </a:rPr>
              <a:t>“</a:t>
            </a:r>
            <a:r>
              <a:rPr lang="en-US" b="1" i="1" dirty="0">
                <a:latin typeface="+mj-lt"/>
                <a:cs typeface="Verdana"/>
              </a:rPr>
              <a:t>Leadership and learning are indispensable to each other</a:t>
            </a:r>
            <a:r>
              <a:rPr lang="en-US" b="1" i="1" dirty="0" smtClean="0">
                <a:latin typeface="+mj-lt"/>
                <a:cs typeface="Verdana"/>
              </a:rPr>
              <a:t>.”</a:t>
            </a:r>
          </a:p>
          <a:p>
            <a:pPr marL="285750" indent="-285750">
              <a:buFontTx/>
              <a:buChar char="-"/>
            </a:pPr>
            <a:r>
              <a:rPr lang="en-US" b="1" i="1" dirty="0" smtClean="0">
                <a:latin typeface="+mj-lt"/>
                <a:cs typeface="Verdana"/>
              </a:rPr>
              <a:t>John </a:t>
            </a:r>
            <a:r>
              <a:rPr lang="en-US" b="1" i="1" dirty="0">
                <a:latin typeface="+mj-lt"/>
                <a:cs typeface="Verdana"/>
              </a:rPr>
              <a:t>F. </a:t>
            </a:r>
            <a:r>
              <a:rPr lang="en-US" b="1" i="1" dirty="0" smtClean="0">
                <a:latin typeface="+mj-lt"/>
                <a:cs typeface="Verdana"/>
              </a:rPr>
              <a:t>Kennedy</a:t>
            </a:r>
          </a:p>
          <a:p>
            <a:endParaRPr lang="en-US" b="1" i="1" dirty="0">
              <a:solidFill>
                <a:srgbClr val="800000"/>
              </a:solidFill>
              <a:latin typeface="+mj-lt"/>
              <a:cs typeface="Verdana"/>
            </a:endParaRPr>
          </a:p>
          <a:p>
            <a:r>
              <a:rPr lang="en-US" b="1" i="1" dirty="0" smtClean="0">
                <a:solidFill>
                  <a:srgbClr val="800000"/>
                </a:solidFill>
                <a:latin typeface="+mj-lt"/>
                <a:cs typeface="Verdana"/>
              </a:rPr>
              <a:t>Master in Public Policy</a:t>
            </a:r>
          </a:p>
          <a:p>
            <a:endParaRPr lang="en-US" b="1" i="1" dirty="0">
              <a:solidFill>
                <a:srgbClr val="800000"/>
              </a:solidFill>
              <a:latin typeface="+mj-lt"/>
              <a:cs typeface="Verdana"/>
            </a:endParaRPr>
          </a:p>
          <a:p>
            <a:r>
              <a:rPr lang="en-US" b="1" i="1" dirty="0" smtClean="0">
                <a:solidFill>
                  <a:srgbClr val="800000"/>
                </a:solidFill>
                <a:latin typeface="+mj-lt"/>
                <a:cs typeface="Verdana"/>
              </a:rPr>
              <a:t>Master in Public Administration </a:t>
            </a:r>
          </a:p>
          <a:p>
            <a:endParaRPr lang="en-US" b="1" i="1" dirty="0">
              <a:solidFill>
                <a:srgbClr val="800000"/>
              </a:solidFill>
              <a:latin typeface="+mj-lt"/>
              <a:cs typeface="Verdana"/>
            </a:endParaRPr>
          </a:p>
          <a:p>
            <a:r>
              <a:rPr lang="en-US" b="1" i="1" dirty="0" smtClean="0">
                <a:solidFill>
                  <a:srgbClr val="800000"/>
                </a:solidFill>
                <a:latin typeface="+mj-lt"/>
                <a:cs typeface="Verdana"/>
              </a:rPr>
              <a:t>Executive Education certificate programs</a:t>
            </a:r>
          </a:p>
          <a:p>
            <a:endParaRPr lang="en-US" b="1" i="1" dirty="0" smtClean="0">
              <a:solidFill>
                <a:srgbClr val="800000"/>
              </a:solidFill>
              <a:latin typeface="+mj-lt"/>
              <a:cs typeface="Verdana"/>
            </a:endParaRPr>
          </a:p>
          <a:p>
            <a:r>
              <a:rPr lang="en-US" b="1" i="1" dirty="0">
                <a:solidFill>
                  <a:srgbClr val="800000"/>
                </a:solidFill>
                <a:latin typeface="+mj-lt"/>
                <a:cs typeface="Verdana"/>
              </a:rPr>
              <a:t>	</a:t>
            </a:r>
            <a:r>
              <a:rPr lang="en-US" b="1" i="1" dirty="0" smtClean="0">
                <a:latin typeface="+mj-lt"/>
                <a:cs typeface="Verdana"/>
              </a:rPr>
              <a:t>More than 50% international; students from all over </a:t>
            </a:r>
          </a:p>
          <a:p>
            <a:r>
              <a:rPr lang="en-US" b="1" i="1" dirty="0">
                <a:latin typeface="+mj-lt"/>
                <a:cs typeface="Verdana"/>
              </a:rPr>
              <a:t>	</a:t>
            </a:r>
            <a:r>
              <a:rPr lang="en-US" b="1" i="1" dirty="0" smtClean="0">
                <a:latin typeface="+mj-lt"/>
                <a:cs typeface="Verdana"/>
              </a:rPr>
              <a:t>the world – representing 140 countries</a:t>
            </a:r>
          </a:p>
          <a:p>
            <a:endParaRPr lang="en-US" b="1" i="1" dirty="0">
              <a:latin typeface="+mj-lt"/>
              <a:cs typeface="Verdana"/>
            </a:endParaRPr>
          </a:p>
          <a:p>
            <a:r>
              <a:rPr lang="en-US" b="1" i="1" dirty="0" smtClean="0">
                <a:latin typeface="+mj-lt"/>
                <a:cs typeface="Verdana"/>
              </a:rPr>
              <a:t>	900 Masters students</a:t>
            </a:r>
            <a:endParaRPr lang="en-US" b="1" i="1" dirty="0">
              <a:solidFill>
                <a:srgbClr val="800000"/>
              </a:solidFill>
              <a:latin typeface="+mj-lt"/>
              <a:cs typeface="Verdana"/>
            </a:endParaRPr>
          </a:p>
          <a:p>
            <a:r>
              <a:rPr lang="en-US" b="1" i="1" dirty="0" smtClean="0">
                <a:solidFill>
                  <a:srgbClr val="800000"/>
                </a:solidFill>
                <a:latin typeface="+mj-lt"/>
                <a:cs typeface="Verdana"/>
              </a:rPr>
              <a:t>	</a:t>
            </a:r>
          </a:p>
          <a:p>
            <a:r>
              <a:rPr lang="en-US" b="1" i="1" dirty="0" smtClean="0">
                <a:latin typeface="+mj-lt"/>
                <a:cs typeface="Verdana"/>
              </a:rPr>
              <a:t>	4000 people in 70+ Executive Education programs </a:t>
            </a:r>
          </a:p>
          <a:p>
            <a:r>
              <a:rPr lang="en-US" b="1" i="1" dirty="0">
                <a:latin typeface="+mj-lt"/>
                <a:cs typeface="Verdana"/>
              </a:rPr>
              <a:t>	</a:t>
            </a:r>
            <a:r>
              <a:rPr lang="en-US" b="1" i="1" dirty="0" smtClean="0">
                <a:latin typeface="+mj-lt"/>
                <a:cs typeface="Verdana"/>
              </a:rPr>
              <a:t>each year, most 1-2 weeks long.</a:t>
            </a:r>
            <a:endParaRPr lang="en-US" b="1" i="1" dirty="0">
              <a:latin typeface="+mj-lt"/>
              <a:cs typeface="Verdana"/>
            </a:endParaRPr>
          </a:p>
          <a:p>
            <a:endParaRPr lang="en-US" sz="3000" b="1" i="1" dirty="0">
              <a:solidFill>
                <a:srgbClr val="800000"/>
              </a:solidFill>
              <a:latin typeface="Verdana"/>
              <a:cs typeface="Verdana"/>
            </a:endParaRPr>
          </a:p>
          <a:p>
            <a:endParaRPr lang="en-US" sz="3000" b="1" i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13" name="Picture 2" descr="E:\Exec Ed Photo Portfolio\PHOTOS\ExteriorInterior images\Forum.jpg"/>
          <p:cNvPicPr>
            <a:picLocks noChangeAspect="1" noChangeArrowheads="1"/>
          </p:cNvPicPr>
          <p:nvPr/>
        </p:nvPicPr>
        <p:blipFill rotWithShape="1">
          <a:blip r:embed="rId4" cstate="print">
            <a:lum/>
          </a:blip>
          <a:srcRect l="39890" t="3854" r="5359" b="8319"/>
          <a:stretch/>
        </p:blipFill>
        <p:spPr bwMode="auto">
          <a:xfrm>
            <a:off x="441169" y="2193452"/>
            <a:ext cx="2591828" cy="31181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54395" y="922946"/>
            <a:ext cx="8650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800000"/>
                </a:solidFill>
                <a:latin typeface="+mj-lt"/>
                <a:cs typeface="Verdana"/>
              </a:rPr>
              <a:t>Programs at Harvard Kennedy School</a:t>
            </a:r>
            <a:endParaRPr lang="en-US" sz="3600" b="1" i="1" dirty="0">
              <a:solidFill>
                <a:srgbClr val="800000"/>
              </a:solidFill>
              <a:latin typeface="+mj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983069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" y="634946"/>
            <a:ext cx="9144000" cy="6223054"/>
          </a:xfrm>
          <a:prstGeom prst="rect">
            <a:avLst/>
          </a:prstGeom>
          <a:gradFill flip="none" rotWithShape="1">
            <a:gsLst>
              <a:gs pos="0">
                <a:srgbClr val="C6BF70">
                  <a:alpha val="76000"/>
                </a:srgbClr>
              </a:gs>
              <a:gs pos="100000">
                <a:srgbClr val="FFFFFF"/>
              </a:gs>
            </a:gsLst>
            <a:path path="rect">
              <a:fillToRect l="100000" b="100000"/>
            </a:path>
            <a:tileRect t="-100000" r="-100000"/>
          </a:gradFill>
          <a:ln>
            <a:noFill/>
          </a:ln>
        </p:spPr>
        <p:txBody>
          <a:bodyPr>
            <a:noAutofit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		</a:t>
            </a:r>
            <a:endParaRPr lang="en-US" sz="2400" dirty="0" smtClean="0"/>
          </a:p>
        </p:txBody>
      </p:sp>
      <p:pic>
        <p:nvPicPr>
          <p:cNvPr id="4" name="Picture 4" descr="HKSlogo_execed_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6091" y="6305755"/>
            <a:ext cx="2389105" cy="3728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 flipV="1">
            <a:off x="-1" y="0"/>
            <a:ext cx="9144001" cy="634946"/>
          </a:xfrm>
          <a:prstGeom prst="rect">
            <a:avLst/>
          </a:prstGeom>
          <a:gradFill flip="none" rotWithShape="1">
            <a:gsLst>
              <a:gs pos="49000">
                <a:srgbClr val="A71930"/>
              </a:gs>
              <a:gs pos="100000">
                <a:schemeClr val="tx1"/>
              </a:gs>
            </a:gsLst>
            <a:lin ang="1584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>
              <a:solidFill>
                <a:schemeClr val="bg1"/>
              </a:solidFill>
              <a:latin typeface="Verdana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9406" y="693574"/>
            <a:ext cx="6845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000" b="1" dirty="0" smtClean="0">
                <a:solidFill>
                  <a:srgbClr val="8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Professional Development for the Civil Service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3000" b="1" dirty="0">
              <a:solidFill>
                <a:srgbClr val="8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2584" y="2093976"/>
            <a:ext cx="38039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>
              <a:buNone/>
            </a:pPr>
            <a:r>
              <a:rPr lang="en-US" sz="2400" dirty="0" smtClean="0"/>
              <a:t> 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047060" y="1773992"/>
            <a:ext cx="7527082" cy="48956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Unique needs of the public sector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impact of rapid changes in technology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Leadership </a:t>
            </a:r>
            <a:r>
              <a:rPr lang="en-US" sz="2400" smtClean="0"/>
              <a:t>development challenges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Managing changing demographics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817445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3918</TotalTime>
  <Words>400</Words>
  <Application>Microsoft Office PowerPoint</Application>
  <PresentationFormat>Apresentação na tela (4:3)</PresentationFormat>
  <Paragraphs>79</Paragraphs>
  <Slides>4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9" baseType="lpstr">
      <vt:lpstr>Arial</vt:lpstr>
      <vt:lpstr>Calibri</vt:lpstr>
      <vt:lpstr>Times</vt:lpstr>
      <vt:lpstr>Verdana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LynetteAllaire</dc:creator>
  <cp:lastModifiedBy>Natália Guerra da Rocha Macedo</cp:lastModifiedBy>
  <cp:revision>269</cp:revision>
  <dcterms:created xsi:type="dcterms:W3CDTF">2011-10-24T15:41:03Z</dcterms:created>
  <dcterms:modified xsi:type="dcterms:W3CDTF">2017-06-21T18:50:55Z</dcterms:modified>
</cp:coreProperties>
</file>