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1" r:id="rId6"/>
    <p:sldId id="266" r:id="rId7"/>
    <p:sldId id="265" r:id="rId8"/>
    <p:sldId id="277" r:id="rId9"/>
    <p:sldId id="267" r:id="rId10"/>
    <p:sldId id="275" r:id="rId11"/>
    <p:sldId id="268" r:id="rId12"/>
    <p:sldId id="279" r:id="rId13"/>
    <p:sldId id="276" r:id="rId14"/>
    <p:sldId id="278" r:id="rId15"/>
    <p:sldId id="280" r:id="rId16"/>
    <p:sldId id="281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794" autoAdjust="0"/>
  </p:normalViewPr>
  <p:slideViewPr>
    <p:cSldViewPr snapToGrid="0">
      <p:cViewPr varScale="1">
        <p:scale>
          <a:sx n="110" d="100"/>
          <a:sy n="110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6A008B-41F6-48B8-AAC3-1F05FE4ACCB9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7E2E63A-8B9B-468D-825B-91447563FD83}">
      <dgm:prSet phldrT="[Texto]"/>
      <dgm:spPr/>
      <dgm:t>
        <a:bodyPr/>
        <a:lstStyle/>
        <a:p>
          <a:pPr algn="ctr"/>
          <a:r>
            <a:rPr lang="pt-BR" dirty="0" smtClean="0"/>
            <a:t>Direitos</a:t>
          </a:r>
        </a:p>
        <a:p>
          <a:pPr algn="ctr"/>
          <a:r>
            <a:rPr lang="pt-BR" dirty="0" smtClean="0"/>
            <a:t>(Benefícios)</a:t>
          </a:r>
          <a:endParaRPr lang="pt-BR" dirty="0"/>
        </a:p>
      </dgm:t>
    </dgm:pt>
    <dgm:pt modelId="{1E3346DC-55A6-4A0E-926A-C6D83014DBE4}" type="parTrans" cxnId="{0099F96E-C27A-43B9-9B27-965BB7A0C951}">
      <dgm:prSet/>
      <dgm:spPr/>
      <dgm:t>
        <a:bodyPr/>
        <a:lstStyle/>
        <a:p>
          <a:endParaRPr lang="pt-BR"/>
        </a:p>
      </dgm:t>
    </dgm:pt>
    <dgm:pt modelId="{68F52EC8-3F2D-4670-BF11-D802B3CDF411}" type="sibTrans" cxnId="{0099F96E-C27A-43B9-9B27-965BB7A0C951}">
      <dgm:prSet/>
      <dgm:spPr/>
      <dgm:t>
        <a:bodyPr/>
        <a:lstStyle/>
        <a:p>
          <a:endParaRPr lang="pt-BR"/>
        </a:p>
      </dgm:t>
    </dgm:pt>
    <dgm:pt modelId="{6C35A4E4-7095-4A6F-90F7-106EEF4B8845}">
      <dgm:prSet phldrT="[Texto]"/>
      <dgm:spPr/>
      <dgm:t>
        <a:bodyPr/>
        <a:lstStyle/>
        <a:p>
          <a:pPr algn="ctr"/>
          <a:r>
            <a:rPr lang="pt-BR" dirty="0" smtClean="0"/>
            <a:t>Deveres</a:t>
          </a:r>
        </a:p>
        <a:p>
          <a:pPr algn="ctr"/>
          <a:r>
            <a:rPr lang="pt-BR" dirty="0" smtClean="0"/>
            <a:t>(Obrigações)</a:t>
          </a:r>
          <a:endParaRPr lang="pt-BR" dirty="0"/>
        </a:p>
      </dgm:t>
    </dgm:pt>
    <dgm:pt modelId="{2D359258-EA91-4F0F-89AE-813F59E3C13C}" type="parTrans" cxnId="{DC780E6F-7A90-4F5C-850E-0063B8F41080}">
      <dgm:prSet/>
      <dgm:spPr/>
      <dgm:t>
        <a:bodyPr/>
        <a:lstStyle/>
        <a:p>
          <a:endParaRPr lang="pt-BR"/>
        </a:p>
      </dgm:t>
    </dgm:pt>
    <dgm:pt modelId="{0934AD31-990A-4DB9-AF1C-2B8F360B6520}" type="sibTrans" cxnId="{DC780E6F-7A90-4F5C-850E-0063B8F41080}">
      <dgm:prSet/>
      <dgm:spPr/>
      <dgm:t>
        <a:bodyPr/>
        <a:lstStyle/>
        <a:p>
          <a:endParaRPr lang="pt-BR"/>
        </a:p>
      </dgm:t>
    </dgm:pt>
    <dgm:pt modelId="{0346750C-B1DB-43D2-8DBC-D0A50DCC3094}" type="pres">
      <dgm:prSet presAssocID="{486A008B-41F6-48B8-AAC3-1F05FE4ACCB9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BDFD52C-22EF-42B3-9E0F-5E80EC65DC87}" type="pres">
      <dgm:prSet presAssocID="{486A008B-41F6-48B8-AAC3-1F05FE4ACCB9}" presName="Background" presStyleLbl="bgImgPlace1" presStyleIdx="0" presStyleCnt="1" custScaleY="70162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/>
        </a:p>
      </dgm:t>
    </dgm:pt>
    <dgm:pt modelId="{D8F92B07-2994-4214-AA87-A1D3FCED20B2}" type="pres">
      <dgm:prSet presAssocID="{486A008B-41F6-48B8-AAC3-1F05FE4ACCB9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240A572-CEDE-43BE-9D56-7B203AE6AEA0}" type="pres">
      <dgm:prSet presAssocID="{486A008B-41F6-48B8-AAC3-1F05FE4ACCB9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CBEE5D9-7DDD-489A-BBAE-775E51CA850D}" type="pres">
      <dgm:prSet presAssocID="{486A008B-41F6-48B8-AAC3-1F05FE4ACCB9}" presName="Plus" presStyleLbl="alignNode1" presStyleIdx="0" presStyleCnt="2" custLinFactNeighborX="20845" custLinFactNeighborY="28464"/>
      <dgm:spPr>
        <a:solidFill>
          <a:srgbClr val="FF0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/>
        </a:p>
      </dgm:t>
    </dgm:pt>
    <dgm:pt modelId="{214543DA-9E36-406D-856C-8E2D5907F2DF}" type="pres">
      <dgm:prSet presAssocID="{486A008B-41F6-48B8-AAC3-1F05FE4ACCB9}" presName="Minus" presStyleLbl="alignNode1" presStyleIdx="1" presStyleCnt="2" custLinFactNeighborX="-22976" custLinFactNeighborY="84467"/>
      <dgm:spPr>
        <a:solidFill>
          <a:srgbClr val="FF00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pt-BR"/>
        </a:p>
      </dgm:t>
    </dgm:pt>
    <dgm:pt modelId="{3BEEE839-BA0E-46EE-8F78-3B327D0EA960}" type="pres">
      <dgm:prSet presAssocID="{486A008B-41F6-48B8-AAC3-1F05FE4ACCB9}" presName="Divider" presStyleLbl="parChTrans1D1" presStyleIdx="0" presStyleCnt="1" custFlipHor="1" custScaleX="2000000" custScaleY="55480" custLinFactX="-2107087" custLinFactNeighborX="-2200000" custLinFactNeighborY="-12044"/>
      <dgm:spPr/>
    </dgm:pt>
  </dgm:ptLst>
  <dgm:cxnLst>
    <dgm:cxn modelId="{0EFBADF1-8E2C-4C1D-8644-5041FA42E394}" type="presOf" srcId="{486A008B-41F6-48B8-AAC3-1F05FE4ACCB9}" destId="{0346750C-B1DB-43D2-8DBC-D0A50DCC3094}" srcOrd="0" destOrd="0" presId="urn:microsoft.com/office/officeart/2009/3/layout/PlusandMinus"/>
    <dgm:cxn modelId="{26CB5FEC-A263-4A4F-98A9-5E158729EFE2}" type="presOf" srcId="{37E2E63A-8B9B-468D-825B-91447563FD83}" destId="{D8F92B07-2994-4214-AA87-A1D3FCED20B2}" srcOrd="0" destOrd="0" presId="urn:microsoft.com/office/officeart/2009/3/layout/PlusandMinus"/>
    <dgm:cxn modelId="{DC780E6F-7A90-4F5C-850E-0063B8F41080}" srcId="{486A008B-41F6-48B8-AAC3-1F05FE4ACCB9}" destId="{6C35A4E4-7095-4A6F-90F7-106EEF4B8845}" srcOrd="1" destOrd="0" parTransId="{2D359258-EA91-4F0F-89AE-813F59E3C13C}" sibTransId="{0934AD31-990A-4DB9-AF1C-2B8F360B6520}"/>
    <dgm:cxn modelId="{0099F96E-C27A-43B9-9B27-965BB7A0C951}" srcId="{486A008B-41F6-48B8-AAC3-1F05FE4ACCB9}" destId="{37E2E63A-8B9B-468D-825B-91447563FD83}" srcOrd="0" destOrd="0" parTransId="{1E3346DC-55A6-4A0E-926A-C6D83014DBE4}" sibTransId="{68F52EC8-3F2D-4670-BF11-D802B3CDF411}"/>
    <dgm:cxn modelId="{0DC03A77-42F2-4427-A2D0-0502B26F9EAA}" type="presOf" srcId="{6C35A4E4-7095-4A6F-90F7-106EEF4B8845}" destId="{6240A572-CEDE-43BE-9D56-7B203AE6AEA0}" srcOrd="0" destOrd="0" presId="urn:microsoft.com/office/officeart/2009/3/layout/PlusandMinus"/>
    <dgm:cxn modelId="{B3E78493-61BD-4FB0-9470-C241B023ED5C}" type="presParOf" srcId="{0346750C-B1DB-43D2-8DBC-D0A50DCC3094}" destId="{6BDFD52C-22EF-42B3-9E0F-5E80EC65DC87}" srcOrd="0" destOrd="0" presId="urn:microsoft.com/office/officeart/2009/3/layout/PlusandMinus"/>
    <dgm:cxn modelId="{8E29DDA9-9B0D-42AB-9DE6-68B7E3A1E732}" type="presParOf" srcId="{0346750C-B1DB-43D2-8DBC-D0A50DCC3094}" destId="{D8F92B07-2994-4214-AA87-A1D3FCED20B2}" srcOrd="1" destOrd="0" presId="urn:microsoft.com/office/officeart/2009/3/layout/PlusandMinus"/>
    <dgm:cxn modelId="{4EAF7392-6F47-4402-8177-0FB257F5176F}" type="presParOf" srcId="{0346750C-B1DB-43D2-8DBC-D0A50DCC3094}" destId="{6240A572-CEDE-43BE-9D56-7B203AE6AEA0}" srcOrd="2" destOrd="0" presId="urn:microsoft.com/office/officeart/2009/3/layout/PlusandMinus"/>
    <dgm:cxn modelId="{16B1E750-1C2D-44AD-A1CB-9124F2F82D90}" type="presParOf" srcId="{0346750C-B1DB-43D2-8DBC-D0A50DCC3094}" destId="{6CBEE5D9-7DDD-489A-BBAE-775E51CA850D}" srcOrd="3" destOrd="0" presId="urn:microsoft.com/office/officeart/2009/3/layout/PlusandMinus"/>
    <dgm:cxn modelId="{9F67C4CB-40AB-475D-9A0D-E5A747D3DC79}" type="presParOf" srcId="{0346750C-B1DB-43D2-8DBC-D0A50DCC3094}" destId="{214543DA-9E36-406D-856C-8E2D5907F2DF}" srcOrd="4" destOrd="0" presId="urn:microsoft.com/office/officeart/2009/3/layout/PlusandMinus"/>
    <dgm:cxn modelId="{02A516BE-BA64-472C-ACAE-F9BBB607F541}" type="presParOf" srcId="{0346750C-B1DB-43D2-8DBC-D0A50DCC3094}" destId="{3BEEE839-BA0E-46EE-8F78-3B327D0EA960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FD52C-22EF-42B3-9E0F-5E80EC65DC87}">
      <dsp:nvSpPr>
        <dsp:cNvPr id="0" name=""/>
        <dsp:cNvSpPr/>
      </dsp:nvSpPr>
      <dsp:spPr>
        <a:xfrm>
          <a:off x="960299" y="837330"/>
          <a:ext cx="4346282" cy="1575931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F92B07-2994-4214-AA87-A1D3FCED20B2}">
      <dsp:nvSpPr>
        <dsp:cNvPr id="0" name=""/>
        <dsp:cNvSpPr/>
      </dsp:nvSpPr>
      <dsp:spPr>
        <a:xfrm>
          <a:off x="1090188" y="764917"/>
          <a:ext cx="2018273" cy="1921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/>
            <a:t>Direitos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/>
            <a:t>(Benefícios)</a:t>
          </a:r>
          <a:endParaRPr lang="pt-BR" sz="2900" kern="1200" dirty="0"/>
        </a:p>
      </dsp:txBody>
      <dsp:txXfrm>
        <a:off x="1090188" y="764917"/>
        <a:ext cx="2018273" cy="1921538"/>
      </dsp:txXfrm>
    </dsp:sp>
    <dsp:sp modelId="{6240A572-CEDE-43BE-9D56-7B203AE6AEA0}">
      <dsp:nvSpPr>
        <dsp:cNvPr id="0" name=""/>
        <dsp:cNvSpPr/>
      </dsp:nvSpPr>
      <dsp:spPr>
        <a:xfrm>
          <a:off x="3153424" y="764917"/>
          <a:ext cx="2018273" cy="1921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55245" rIns="55245" bIns="55245" numCol="1" spcCol="1270" anchor="t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/>
            <a:t>Deveres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900" kern="1200" dirty="0" smtClean="0"/>
            <a:t>(Obrigações)</a:t>
          </a:r>
          <a:endParaRPr lang="pt-BR" sz="2900" kern="1200" dirty="0"/>
        </a:p>
      </dsp:txBody>
      <dsp:txXfrm>
        <a:off x="3153424" y="764917"/>
        <a:ext cx="2018273" cy="1921538"/>
      </dsp:txXfrm>
    </dsp:sp>
    <dsp:sp modelId="{6CBEE5D9-7DDD-489A-BBAE-775E51CA850D}">
      <dsp:nvSpPr>
        <dsp:cNvPr id="0" name=""/>
        <dsp:cNvSpPr/>
      </dsp:nvSpPr>
      <dsp:spPr>
        <a:xfrm>
          <a:off x="687715" y="294466"/>
          <a:ext cx="849273" cy="849273"/>
        </a:xfrm>
        <a:prstGeom prst="plus">
          <a:avLst>
            <a:gd name="adj" fmla="val 32810"/>
          </a:avLst>
        </a:prstGeom>
        <a:solidFill>
          <a:srgbClr val="FF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4543DA-9E36-406D-856C-8E2D5907F2DF}">
      <dsp:nvSpPr>
        <dsp:cNvPr id="0" name=""/>
        <dsp:cNvSpPr/>
      </dsp:nvSpPr>
      <dsp:spPr>
        <a:xfrm>
          <a:off x="4523444" y="589519"/>
          <a:ext cx="799316" cy="273918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EEE839-BA0E-46EE-8F78-3B327D0EA960}">
      <dsp:nvSpPr>
        <dsp:cNvPr id="0" name=""/>
        <dsp:cNvSpPr/>
      </dsp:nvSpPr>
      <dsp:spPr>
        <a:xfrm flipH="1">
          <a:off x="3107178" y="956516"/>
          <a:ext cx="9991" cy="1018199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9B8BB-C687-4E2D-AD20-B03480B83AD2}" type="datetimeFigureOut">
              <a:rPr lang="pt-BR" smtClean="0"/>
              <a:t>21/06/17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6D844-5EF0-494E-AC89-35AFA7202817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6958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Carta das Cidades Educadoras </a:t>
            </a:r>
          </a:p>
          <a:p>
            <a:r>
              <a:rPr lang="pt-BR" dirty="0" smtClean="0"/>
              <a:t>I – O DIREITO A UMA CIDADE EDUCADORA – PRINCÍPIOS</a:t>
            </a:r>
            <a:r>
              <a:rPr lang="pt-BR" baseline="0" dirty="0" smtClean="0"/>
              <a:t> 1 A 6</a:t>
            </a:r>
          </a:p>
          <a:p>
            <a:r>
              <a:rPr lang="pt-BR" baseline="0" dirty="0" smtClean="0"/>
              <a:t>II – O COMPROMISSO DA CIDADE – PRINCÍPIOS 7 A 12</a:t>
            </a:r>
          </a:p>
          <a:p>
            <a:r>
              <a:rPr lang="pt-BR" baseline="0" dirty="0" smtClean="0"/>
              <a:t>III – AO SERVIÇO INTEGRAL DAS PESSOAS – PRINCÍPIOS 13 A 20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6D844-5EF0-494E-AC89-35AFA7202817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5532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 smtClean="0">
                <a:solidFill>
                  <a:schemeClr val="bg2">
                    <a:lumMod val="50000"/>
                  </a:schemeClr>
                </a:solidFill>
              </a:rPr>
              <a:t>(OSUNA; PONCE; VILLORIA, 2017) </a:t>
            </a:r>
            <a:r>
              <a:rPr lang="es-E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¿Quién teme la evaluación de políticas públicas?</a:t>
            </a:r>
            <a:endParaRPr lang="pt-BR" sz="12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 smtClean="0"/>
              <a:t>Universidades e instituições como IBGE, IPEA, INEP realizam pesquisas e estudos contribuindo para o desenho, implementação e avaliação de programas (</a:t>
            </a:r>
            <a:r>
              <a:rPr lang="pt-BR" sz="1200" dirty="0" err="1" smtClean="0"/>
              <a:t>Jannuzzi</a:t>
            </a:r>
            <a:r>
              <a:rPr lang="pt-BR" sz="1200" dirty="0" smtClean="0"/>
              <a:t>, 2017)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6D844-5EF0-494E-AC89-35AFA7202817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00264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Avaliar Políticas e Programas é muito mais que “experimentos laboratoriais” podem entregar (Paulo </a:t>
            </a:r>
            <a:r>
              <a:rPr lang="pt-B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Jannuzzi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6D844-5EF0-494E-AC89-35AFA7202817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97665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Avaliar Políticas e Programas é muito mais que “experimentos laboratoriais” podem entregar.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6D844-5EF0-494E-AC89-35AFA7202817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045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Declaração de Barcelona (1990)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 </a:t>
            </a:r>
            <a:r>
              <a:rPr lang="pt-BR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Cidades Educadoras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tiveram início, como movimento, em 1990, quando do 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Congresso Internacional de Cidades Educadoras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celebrado em Barcelona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 1994, este movimento formalizou-se como 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Associação Internacional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oficialmente criada no terceiro congresso das Cidades Educadoras, realizado em Bolonha, Itália.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6D844-5EF0-494E-AC89-35AFA7202817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3930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Pilares Constitucionais da vida em sociedade </a:t>
            </a:r>
          </a:p>
          <a:p>
            <a:r>
              <a:rPr lang="pt-BR" dirty="0" smtClean="0"/>
              <a:t>Quem governa? </a:t>
            </a:r>
            <a:r>
              <a:rPr lang="pt-BR" baseline="0" dirty="0" smtClean="0"/>
              <a:t>O povo. As leis (a constituição). </a:t>
            </a:r>
          </a:p>
          <a:p>
            <a:r>
              <a:rPr lang="pt-BR" baseline="0" dirty="0" smtClean="0"/>
              <a:t>O que o Governo faz? O bem estar social. </a:t>
            </a:r>
          </a:p>
          <a:p>
            <a:r>
              <a:rPr lang="pt-BR" baseline="0" dirty="0" smtClean="0"/>
              <a:t>Os direitos e obrigações.</a:t>
            </a:r>
          </a:p>
          <a:p>
            <a:r>
              <a:rPr lang="pt-BR" dirty="0" smtClean="0"/>
              <a:t>Depois disso tudo que vem </a:t>
            </a:r>
            <a:r>
              <a:rPr lang="pt-BR" dirty="0" smtClean="0">
                <a:sym typeface="Wingdings" panose="05000000000000000000" pitchFamily="2" charset="2"/>
              </a:rPr>
              <a:t> o</a:t>
            </a:r>
            <a:r>
              <a:rPr lang="pt-BR" baseline="0" dirty="0" smtClean="0">
                <a:sym typeface="Wingdings" panose="05000000000000000000" pitchFamily="2" charset="2"/>
              </a:rPr>
              <a:t> desenho administrativo do estado. 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6D844-5EF0-494E-AC89-35AFA7202817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2913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6D844-5EF0-494E-AC89-35AFA7202817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4674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Prioridades</a:t>
            </a:r>
            <a:r>
              <a:rPr lang="pt-BR" baseline="0" dirty="0" smtClean="0"/>
              <a:t> </a:t>
            </a:r>
            <a:r>
              <a:rPr lang="pt-BR" baseline="0" dirty="0" smtClean="0">
                <a:sym typeface="Wingdings" pitchFamily="2" charset="2"/>
              </a:rPr>
              <a:t> Lei básica da Economia (Escassez versus Limitação de recursos)</a:t>
            </a:r>
          </a:p>
          <a:p>
            <a:r>
              <a:rPr lang="pt-BR" baseline="0" dirty="0" smtClean="0">
                <a:sym typeface="Wingdings" pitchFamily="2" charset="2"/>
              </a:rPr>
              <a:t>Resolubilidade  Porque o que é mais prioritário nem sempre é resolvido.</a:t>
            </a:r>
          </a:p>
          <a:p>
            <a:pPr marL="171450" indent="-171450">
              <a:buFont typeface="Wingdings" panose="05000000000000000000" pitchFamily="2" charset="2"/>
              <a:buChar char="è"/>
            </a:pPr>
            <a:r>
              <a:rPr lang="pt-BR" baseline="0" dirty="0" smtClean="0">
                <a:sym typeface="Wingdings" pitchFamily="2" charset="2"/>
              </a:rPr>
              <a:t>Relações intergovernamentais / agenda política / problema de horizonte </a:t>
            </a:r>
          </a:p>
          <a:p>
            <a:pPr marL="171450" indent="-171450">
              <a:buFont typeface="Wingdings" panose="05000000000000000000" pitchFamily="2" charset="2"/>
              <a:buChar char="è"/>
            </a:pP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políticas públicas, nesse caso, devem interagir de forma integrada para formar um processo sinérgico em seus resultados.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6D844-5EF0-494E-AC89-35AFA7202817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838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Prioridades</a:t>
            </a:r>
            <a:r>
              <a:rPr lang="pt-BR" baseline="0" dirty="0" smtClean="0"/>
              <a:t> </a:t>
            </a:r>
            <a:r>
              <a:rPr lang="pt-BR" baseline="0" dirty="0" smtClean="0">
                <a:sym typeface="Wingdings" pitchFamily="2" charset="2"/>
              </a:rPr>
              <a:t> Lei básica da Economia (Escassez versus Limitação de recursos)</a:t>
            </a:r>
          </a:p>
          <a:p>
            <a:r>
              <a:rPr lang="pt-BR" baseline="0" dirty="0" smtClean="0">
                <a:sym typeface="Wingdings" pitchFamily="2" charset="2"/>
              </a:rPr>
              <a:t>Resolubilidade  Porque o que é mais prioritário nem sempre é resolvido.</a:t>
            </a:r>
          </a:p>
          <a:p>
            <a:r>
              <a:rPr lang="pt-BR" baseline="0" dirty="0" smtClean="0">
                <a:sym typeface="Wingdings" pitchFamily="2" charset="2"/>
              </a:rPr>
              <a:t> Relações </a:t>
            </a:r>
            <a:r>
              <a:rPr lang="pt-BR" baseline="0" dirty="0" err="1" smtClean="0">
                <a:sym typeface="Wingdings" pitchFamily="2" charset="2"/>
              </a:rPr>
              <a:t>intergovern</a:t>
            </a:r>
            <a:r>
              <a:rPr lang="pt-BR" baseline="0" dirty="0" smtClean="0">
                <a:sym typeface="Wingdings" pitchFamily="2" charset="2"/>
              </a:rPr>
              <a:t>. / agenda política / problema de horizonte 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6D844-5EF0-494E-AC89-35AFA7202817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8133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Faria, </a:t>
            </a:r>
            <a:r>
              <a:rPr lang="pt-BR" dirty="0" err="1" smtClean="0"/>
              <a:t>Jannuzzi</a:t>
            </a:r>
            <a:r>
              <a:rPr lang="pt-BR" dirty="0" smtClean="0"/>
              <a:t> e Silva (2008); (mendes, 2017)</a:t>
            </a:r>
          </a:p>
          <a:p>
            <a:r>
              <a:rPr lang="pt-BR" sz="1200" b="1" dirty="0" smtClean="0">
                <a:latin typeface="+mn-lt"/>
              </a:rPr>
              <a:t>Os municípios como espaços de formação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6D844-5EF0-494E-AC89-35AFA7202817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631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dirty="0" smtClean="0">
                <a:latin typeface="+mn-lt"/>
              </a:rPr>
              <a:t>Os municípios como espaços de formação</a:t>
            </a:r>
            <a:br>
              <a:rPr lang="pt-BR" sz="1200" b="1" dirty="0" smtClean="0">
                <a:latin typeface="+mn-lt"/>
              </a:rPr>
            </a:br>
            <a:r>
              <a:rPr lang="pt-BR" dirty="0" smtClean="0"/>
              <a:t>Em muitas localidades os Conselhos Municipais, Organizações civis</a:t>
            </a:r>
            <a:r>
              <a:rPr lang="pt-BR" baseline="0" dirty="0" smtClean="0"/>
              <a:t> e sociais, </a:t>
            </a:r>
            <a:r>
              <a:rPr lang="pt-BR" dirty="0" smtClean="0"/>
              <a:t>ONGs,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promoção do desenvolvimento humano necessita de um longo processo sistêmico que relacionam os aspectos das finanças públicas, da gestão pública, do controle social, da economia e das condições sociais.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esforço do Estado deve ser constante, e o retorno da boa gestão nem sempre é imediata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6D844-5EF0-494E-AC89-35AFA7202817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6466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 smtClean="0">
                <a:solidFill>
                  <a:schemeClr val="bg2">
                    <a:lumMod val="50000"/>
                  </a:schemeClr>
                </a:solidFill>
              </a:rPr>
              <a:t>(OSUNA; PONCE; VILLORIA, 2017) </a:t>
            </a:r>
            <a:r>
              <a:rPr lang="es-E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¿Quién teme la evaluación de políticas públicas?</a:t>
            </a:r>
            <a:endParaRPr lang="pt-BR" sz="12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6D844-5EF0-494E-AC89-35AFA7202817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9359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C370-4141-499E-A3F9-AEDA594B8897}" type="datetimeFigureOut">
              <a:rPr lang="pt-BR" smtClean="0"/>
              <a:t>21/06/17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4D29-62B7-40F5-8866-D63F95721789}" type="slidenum">
              <a:rPr lang="pt-BR" smtClean="0"/>
              <a:t>‹#›</a:t>
            </a:fld>
            <a:endParaRPr lang="pt-BR"/>
          </a:p>
        </p:txBody>
      </p:sp>
      <p:sp>
        <p:nvSpPr>
          <p:cNvPr id="7" name="CaixaDeTexto 6"/>
          <p:cNvSpPr txBox="1"/>
          <p:nvPr userDrawn="1"/>
        </p:nvSpPr>
        <p:spPr>
          <a:xfrm>
            <a:off x="7077" y="422673"/>
            <a:ext cx="346249" cy="6358730"/>
          </a:xfrm>
          <a:prstGeom prst="rect">
            <a:avLst/>
          </a:prstGeom>
          <a:solidFill>
            <a:srgbClr val="C000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pt-BR" sz="1050" b="0" dirty="0" smtClean="0">
                <a:solidFill>
                  <a:schemeClr val="bg1"/>
                </a:solidFill>
              </a:rPr>
              <a:t>Administração Pública</a:t>
            </a:r>
            <a:r>
              <a:rPr lang="pt-BR" sz="1050" b="0" baseline="0" dirty="0" smtClean="0">
                <a:solidFill>
                  <a:schemeClr val="bg1"/>
                </a:solidFill>
              </a:rPr>
              <a:t> – PPGADM/UFV - Suely Ramos</a:t>
            </a:r>
            <a:endParaRPr lang="pt-BR" sz="1050" b="0" dirty="0">
              <a:solidFill>
                <a:schemeClr val="bg1"/>
              </a:solidFill>
            </a:endParaRPr>
          </a:p>
        </p:txBody>
      </p:sp>
      <p:pic>
        <p:nvPicPr>
          <p:cNvPr id="8" name="Image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70" y="26169"/>
            <a:ext cx="499270" cy="446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 descr="E:\A Extensão\Programa capacitação 2017\Folder curso 2017\Logo IPPDS 1.jpg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8" t="3810" r="2449" b="7301"/>
          <a:stretch/>
        </p:blipFill>
        <p:spPr bwMode="auto">
          <a:xfrm>
            <a:off x="0" y="6201965"/>
            <a:ext cx="819358" cy="6409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92001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C370-4141-499E-A3F9-AEDA594B8897}" type="datetimeFigureOut">
              <a:rPr lang="pt-BR" smtClean="0"/>
              <a:t>21/06/17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4D29-62B7-40F5-8866-D63F95721789}" type="slidenum">
              <a:rPr lang="pt-BR" smtClean="0"/>
              <a:t>‹#›</a:t>
            </a:fld>
            <a:endParaRPr lang="pt-BR"/>
          </a:p>
        </p:txBody>
      </p:sp>
      <p:sp>
        <p:nvSpPr>
          <p:cNvPr id="7" name="CaixaDeTexto 6"/>
          <p:cNvSpPr txBox="1"/>
          <p:nvPr userDrawn="1"/>
        </p:nvSpPr>
        <p:spPr>
          <a:xfrm>
            <a:off x="7077" y="422673"/>
            <a:ext cx="346249" cy="6358730"/>
          </a:xfrm>
          <a:prstGeom prst="rect">
            <a:avLst/>
          </a:prstGeom>
          <a:solidFill>
            <a:srgbClr val="C000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pt-BR" sz="1050" b="0" dirty="0" smtClean="0">
                <a:solidFill>
                  <a:schemeClr val="bg1"/>
                </a:solidFill>
              </a:rPr>
              <a:t>Administração Pública</a:t>
            </a:r>
            <a:r>
              <a:rPr lang="pt-BR" sz="1050" b="0" baseline="0" dirty="0" smtClean="0">
                <a:solidFill>
                  <a:schemeClr val="bg1"/>
                </a:solidFill>
              </a:rPr>
              <a:t> – PPGADM/UFV - Suely Ramos</a:t>
            </a:r>
            <a:endParaRPr lang="pt-BR" sz="1050" b="0" dirty="0">
              <a:solidFill>
                <a:schemeClr val="bg1"/>
              </a:solidFill>
            </a:endParaRPr>
          </a:p>
        </p:txBody>
      </p:sp>
      <p:pic>
        <p:nvPicPr>
          <p:cNvPr id="8" name="Image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70" y="26169"/>
            <a:ext cx="499270" cy="446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 descr="E:\A Extensão\Programa capacitação 2017\Folder curso 2017\Logo IPPDS 1.jpg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8" t="3810" r="2449" b="7301"/>
          <a:stretch/>
        </p:blipFill>
        <p:spPr bwMode="auto">
          <a:xfrm>
            <a:off x="0" y="6201965"/>
            <a:ext cx="819358" cy="6409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8971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C370-4141-499E-A3F9-AEDA594B8897}" type="datetimeFigureOut">
              <a:rPr lang="pt-BR" smtClean="0"/>
              <a:t>21/06/17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4D29-62B7-40F5-8866-D63F95721789}" type="slidenum">
              <a:rPr lang="pt-BR" smtClean="0"/>
              <a:t>‹#›</a:t>
            </a:fld>
            <a:endParaRPr lang="pt-BR"/>
          </a:p>
        </p:txBody>
      </p:sp>
      <p:sp>
        <p:nvSpPr>
          <p:cNvPr id="7" name="CaixaDeTexto 6"/>
          <p:cNvSpPr txBox="1"/>
          <p:nvPr userDrawn="1"/>
        </p:nvSpPr>
        <p:spPr>
          <a:xfrm>
            <a:off x="7077" y="422673"/>
            <a:ext cx="346249" cy="6358730"/>
          </a:xfrm>
          <a:prstGeom prst="rect">
            <a:avLst/>
          </a:prstGeom>
          <a:solidFill>
            <a:srgbClr val="C000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pt-BR" sz="1050" b="0" dirty="0" smtClean="0">
                <a:solidFill>
                  <a:schemeClr val="bg1"/>
                </a:solidFill>
              </a:rPr>
              <a:t>Administração Pública</a:t>
            </a:r>
            <a:r>
              <a:rPr lang="pt-BR" sz="1050" b="0" baseline="0" dirty="0" smtClean="0">
                <a:solidFill>
                  <a:schemeClr val="bg1"/>
                </a:solidFill>
              </a:rPr>
              <a:t> – PPGADM/UFV - Suely Ramos</a:t>
            </a:r>
            <a:endParaRPr lang="pt-BR" sz="1050" b="0" dirty="0">
              <a:solidFill>
                <a:schemeClr val="bg1"/>
              </a:solidFill>
            </a:endParaRPr>
          </a:p>
        </p:txBody>
      </p:sp>
      <p:pic>
        <p:nvPicPr>
          <p:cNvPr id="8" name="Image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70" y="26169"/>
            <a:ext cx="499270" cy="446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 descr="E:\A Extensão\Programa capacitação 2017\Folder curso 2017\Logo IPPDS 1.jpg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8" t="3810" r="2449" b="7301"/>
          <a:stretch/>
        </p:blipFill>
        <p:spPr bwMode="auto">
          <a:xfrm>
            <a:off x="0" y="6201965"/>
            <a:ext cx="819358" cy="6409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9314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C370-4141-499E-A3F9-AEDA594B8897}" type="datetimeFigureOut">
              <a:rPr lang="pt-BR" smtClean="0"/>
              <a:t>21/06/17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4D29-62B7-40F5-8866-D63F95721789}" type="slidenum">
              <a:rPr lang="pt-BR" smtClean="0"/>
              <a:t>‹#›</a:t>
            </a:fld>
            <a:endParaRPr lang="pt-BR"/>
          </a:p>
        </p:txBody>
      </p:sp>
      <p:sp>
        <p:nvSpPr>
          <p:cNvPr id="7" name="CaixaDeTexto 6"/>
          <p:cNvSpPr txBox="1"/>
          <p:nvPr userDrawn="1"/>
        </p:nvSpPr>
        <p:spPr>
          <a:xfrm>
            <a:off x="7077" y="422673"/>
            <a:ext cx="346249" cy="6358730"/>
          </a:xfrm>
          <a:prstGeom prst="rect">
            <a:avLst/>
          </a:prstGeom>
          <a:solidFill>
            <a:srgbClr val="C000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pt-BR" sz="1050" b="0" dirty="0" smtClean="0">
                <a:solidFill>
                  <a:schemeClr val="bg1"/>
                </a:solidFill>
              </a:rPr>
              <a:t>Administração Pública</a:t>
            </a:r>
            <a:r>
              <a:rPr lang="pt-BR" sz="1050" b="0" baseline="0" dirty="0" smtClean="0">
                <a:solidFill>
                  <a:schemeClr val="bg1"/>
                </a:solidFill>
              </a:rPr>
              <a:t> – PPGADM/UFV - Suely Ramos</a:t>
            </a:r>
            <a:endParaRPr lang="pt-BR" sz="1050" b="0" dirty="0">
              <a:solidFill>
                <a:schemeClr val="bg1"/>
              </a:solidFill>
            </a:endParaRPr>
          </a:p>
        </p:txBody>
      </p:sp>
      <p:pic>
        <p:nvPicPr>
          <p:cNvPr id="8" name="Image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70" y="26169"/>
            <a:ext cx="499270" cy="446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 descr="E:\A Extensão\Programa capacitação 2017\Folder curso 2017\Logo IPPDS 1.jpg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8" t="3810" r="2449" b="7301"/>
          <a:stretch/>
        </p:blipFill>
        <p:spPr bwMode="auto">
          <a:xfrm>
            <a:off x="0" y="6201965"/>
            <a:ext cx="819358" cy="6409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3499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C370-4141-499E-A3F9-AEDA594B8897}" type="datetimeFigureOut">
              <a:rPr lang="pt-BR" smtClean="0"/>
              <a:t>21/06/17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4D29-62B7-40F5-8866-D63F95721789}" type="slidenum">
              <a:rPr lang="pt-BR" smtClean="0"/>
              <a:t>‹#›</a:t>
            </a:fld>
            <a:endParaRPr lang="pt-BR"/>
          </a:p>
        </p:txBody>
      </p:sp>
      <p:sp>
        <p:nvSpPr>
          <p:cNvPr id="7" name="CaixaDeTexto 6"/>
          <p:cNvSpPr txBox="1"/>
          <p:nvPr userDrawn="1"/>
        </p:nvSpPr>
        <p:spPr>
          <a:xfrm>
            <a:off x="7077" y="422673"/>
            <a:ext cx="346249" cy="6358730"/>
          </a:xfrm>
          <a:prstGeom prst="rect">
            <a:avLst/>
          </a:prstGeom>
          <a:solidFill>
            <a:srgbClr val="C000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pt-BR" sz="1050" b="0" dirty="0" smtClean="0">
                <a:solidFill>
                  <a:schemeClr val="bg1"/>
                </a:solidFill>
              </a:rPr>
              <a:t>Administração Pública</a:t>
            </a:r>
            <a:r>
              <a:rPr lang="pt-BR" sz="1050" b="0" baseline="0" dirty="0" smtClean="0">
                <a:solidFill>
                  <a:schemeClr val="bg1"/>
                </a:solidFill>
              </a:rPr>
              <a:t> – PPGADM/UFV - Suely Ramos</a:t>
            </a:r>
            <a:endParaRPr lang="pt-BR" sz="1050" b="0" dirty="0">
              <a:solidFill>
                <a:schemeClr val="bg1"/>
              </a:solidFill>
            </a:endParaRPr>
          </a:p>
        </p:txBody>
      </p:sp>
      <p:pic>
        <p:nvPicPr>
          <p:cNvPr id="8" name="Image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70" y="26169"/>
            <a:ext cx="499270" cy="446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 descr="E:\A Extensão\Programa capacitação 2017\Folder curso 2017\Logo IPPDS 1.jpg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8" t="3810" r="2449" b="7301"/>
          <a:stretch/>
        </p:blipFill>
        <p:spPr bwMode="auto">
          <a:xfrm>
            <a:off x="0" y="6201965"/>
            <a:ext cx="819358" cy="6409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6456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C370-4141-499E-A3F9-AEDA594B8897}" type="datetimeFigureOut">
              <a:rPr lang="pt-BR" smtClean="0"/>
              <a:t>21/06/17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4D29-62B7-40F5-8866-D63F95721789}" type="slidenum">
              <a:rPr lang="pt-BR" smtClean="0"/>
              <a:t>‹#›</a:t>
            </a:fld>
            <a:endParaRPr lang="pt-BR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7077" y="422673"/>
            <a:ext cx="346249" cy="6358730"/>
          </a:xfrm>
          <a:prstGeom prst="rect">
            <a:avLst/>
          </a:prstGeom>
          <a:solidFill>
            <a:srgbClr val="C000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pt-BR" sz="1050" b="0" dirty="0" smtClean="0">
                <a:solidFill>
                  <a:schemeClr val="bg1"/>
                </a:solidFill>
              </a:rPr>
              <a:t>Administração Pública</a:t>
            </a:r>
            <a:r>
              <a:rPr lang="pt-BR" sz="1050" b="0" baseline="0" dirty="0" smtClean="0">
                <a:solidFill>
                  <a:schemeClr val="bg1"/>
                </a:solidFill>
              </a:rPr>
              <a:t> – PPGADM/UFV - Suely Ramos</a:t>
            </a:r>
            <a:endParaRPr lang="pt-BR" sz="1050" b="0" dirty="0">
              <a:solidFill>
                <a:schemeClr val="bg1"/>
              </a:solidFill>
            </a:endParaRPr>
          </a:p>
        </p:txBody>
      </p:sp>
      <p:pic>
        <p:nvPicPr>
          <p:cNvPr id="9" name="Image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70" y="26169"/>
            <a:ext cx="499270" cy="446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m 9" descr="E:\A Extensão\Programa capacitação 2017\Folder curso 2017\Logo IPPDS 1.jpg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8" t="3810" r="2449" b="7301"/>
          <a:stretch/>
        </p:blipFill>
        <p:spPr bwMode="auto">
          <a:xfrm>
            <a:off x="0" y="6201965"/>
            <a:ext cx="819358" cy="6409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0411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C370-4141-499E-A3F9-AEDA594B8897}" type="datetimeFigureOut">
              <a:rPr lang="pt-BR" smtClean="0"/>
              <a:t>21/06/17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4D29-62B7-40F5-8866-D63F95721789}" type="slidenum">
              <a:rPr lang="pt-BR" smtClean="0"/>
              <a:t>‹#›</a:t>
            </a:fld>
            <a:endParaRPr lang="pt-BR"/>
          </a:p>
        </p:txBody>
      </p:sp>
      <p:sp>
        <p:nvSpPr>
          <p:cNvPr id="10" name="CaixaDeTexto 9"/>
          <p:cNvSpPr txBox="1"/>
          <p:nvPr userDrawn="1"/>
        </p:nvSpPr>
        <p:spPr>
          <a:xfrm>
            <a:off x="7077" y="422673"/>
            <a:ext cx="346249" cy="6358730"/>
          </a:xfrm>
          <a:prstGeom prst="rect">
            <a:avLst/>
          </a:prstGeom>
          <a:solidFill>
            <a:srgbClr val="C000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pt-BR" sz="1050" b="0" dirty="0" smtClean="0">
                <a:solidFill>
                  <a:schemeClr val="bg1"/>
                </a:solidFill>
              </a:rPr>
              <a:t>Administração Pública</a:t>
            </a:r>
            <a:r>
              <a:rPr lang="pt-BR" sz="1050" b="0" baseline="0" dirty="0" smtClean="0">
                <a:solidFill>
                  <a:schemeClr val="bg1"/>
                </a:solidFill>
              </a:rPr>
              <a:t> – PPGADM/UFV - Suely Ramos</a:t>
            </a:r>
            <a:endParaRPr lang="pt-BR" sz="1050" b="0" dirty="0">
              <a:solidFill>
                <a:schemeClr val="bg1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70" y="26169"/>
            <a:ext cx="499270" cy="446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m 11" descr="E:\A Extensão\Programa capacitação 2017\Folder curso 2017\Logo IPPDS 1.jpg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8" t="3810" r="2449" b="7301"/>
          <a:stretch/>
        </p:blipFill>
        <p:spPr bwMode="auto">
          <a:xfrm>
            <a:off x="0" y="6201965"/>
            <a:ext cx="819358" cy="6409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8349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C370-4141-499E-A3F9-AEDA594B8897}" type="datetimeFigureOut">
              <a:rPr lang="pt-BR" smtClean="0"/>
              <a:t>21/06/17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4D29-62B7-40F5-8866-D63F95721789}" type="slidenum">
              <a:rPr lang="pt-BR" smtClean="0"/>
              <a:t>‹#›</a:t>
            </a:fld>
            <a:endParaRPr lang="pt-BR"/>
          </a:p>
        </p:txBody>
      </p:sp>
      <p:sp>
        <p:nvSpPr>
          <p:cNvPr id="6" name="CaixaDeTexto 5"/>
          <p:cNvSpPr txBox="1"/>
          <p:nvPr userDrawn="1"/>
        </p:nvSpPr>
        <p:spPr>
          <a:xfrm>
            <a:off x="7077" y="422673"/>
            <a:ext cx="346249" cy="6358730"/>
          </a:xfrm>
          <a:prstGeom prst="rect">
            <a:avLst/>
          </a:prstGeom>
          <a:solidFill>
            <a:srgbClr val="C000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pt-BR" sz="1050" b="0" dirty="0" smtClean="0">
                <a:solidFill>
                  <a:schemeClr val="bg1"/>
                </a:solidFill>
              </a:rPr>
              <a:t>Administração Pública</a:t>
            </a:r>
            <a:r>
              <a:rPr lang="pt-BR" sz="1050" b="0" baseline="0" dirty="0" smtClean="0">
                <a:solidFill>
                  <a:schemeClr val="bg1"/>
                </a:solidFill>
              </a:rPr>
              <a:t> – PPGADM/UFV - Suely Ramos</a:t>
            </a:r>
            <a:endParaRPr lang="pt-BR" sz="1050" b="0" dirty="0">
              <a:solidFill>
                <a:schemeClr val="bg1"/>
              </a:solidFill>
            </a:endParaRPr>
          </a:p>
        </p:txBody>
      </p:sp>
      <p:pic>
        <p:nvPicPr>
          <p:cNvPr id="7" name="Image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70" y="26169"/>
            <a:ext cx="499270" cy="446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7" descr="E:\A Extensão\Programa capacitação 2017\Folder curso 2017\Logo IPPDS 1.jpg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8" t="3810" r="2449" b="7301"/>
          <a:stretch/>
        </p:blipFill>
        <p:spPr bwMode="auto">
          <a:xfrm>
            <a:off x="0" y="6201965"/>
            <a:ext cx="819358" cy="6409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5483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C370-4141-499E-A3F9-AEDA594B8897}" type="datetimeFigureOut">
              <a:rPr lang="pt-BR" smtClean="0"/>
              <a:t>21/06/17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4D29-62B7-40F5-8866-D63F95721789}" type="slidenum">
              <a:rPr lang="pt-BR" smtClean="0"/>
              <a:t>‹#›</a:t>
            </a:fld>
            <a:endParaRPr lang="pt-BR"/>
          </a:p>
        </p:txBody>
      </p:sp>
      <p:sp>
        <p:nvSpPr>
          <p:cNvPr id="5" name="CaixaDeTexto 4"/>
          <p:cNvSpPr txBox="1"/>
          <p:nvPr userDrawn="1"/>
        </p:nvSpPr>
        <p:spPr>
          <a:xfrm>
            <a:off x="7077" y="422673"/>
            <a:ext cx="346249" cy="6358730"/>
          </a:xfrm>
          <a:prstGeom prst="rect">
            <a:avLst/>
          </a:prstGeom>
          <a:solidFill>
            <a:srgbClr val="C000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pt-BR" sz="1050" b="0" dirty="0" smtClean="0">
                <a:solidFill>
                  <a:schemeClr val="bg1"/>
                </a:solidFill>
              </a:rPr>
              <a:t>Administração Pública</a:t>
            </a:r>
            <a:r>
              <a:rPr lang="pt-BR" sz="1050" b="0" baseline="0" dirty="0" smtClean="0">
                <a:solidFill>
                  <a:schemeClr val="bg1"/>
                </a:solidFill>
              </a:rPr>
              <a:t> – PPGADM/UFV - Suely Ramos</a:t>
            </a:r>
            <a:endParaRPr lang="pt-BR" sz="1050" b="0" dirty="0">
              <a:solidFill>
                <a:schemeClr val="bg1"/>
              </a:solidFill>
            </a:endParaRPr>
          </a:p>
        </p:txBody>
      </p:sp>
      <p:pic>
        <p:nvPicPr>
          <p:cNvPr id="6" name="Image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70" y="26169"/>
            <a:ext cx="499270" cy="446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6" descr="E:\A Extensão\Programa capacitação 2017\Folder curso 2017\Logo IPPDS 1.jpg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8" t="3810" r="2449" b="7301"/>
          <a:stretch/>
        </p:blipFill>
        <p:spPr bwMode="auto">
          <a:xfrm>
            <a:off x="0" y="6201965"/>
            <a:ext cx="819358" cy="6409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3794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C370-4141-499E-A3F9-AEDA594B8897}" type="datetimeFigureOut">
              <a:rPr lang="pt-BR" smtClean="0"/>
              <a:t>21/06/17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4D29-62B7-40F5-8866-D63F95721789}" type="slidenum">
              <a:rPr lang="pt-BR" smtClean="0"/>
              <a:t>‹#›</a:t>
            </a:fld>
            <a:endParaRPr lang="pt-BR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7077" y="422673"/>
            <a:ext cx="346249" cy="6358730"/>
          </a:xfrm>
          <a:prstGeom prst="rect">
            <a:avLst/>
          </a:prstGeom>
          <a:solidFill>
            <a:srgbClr val="C000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pt-BR" sz="1050" b="0" dirty="0" smtClean="0">
                <a:solidFill>
                  <a:schemeClr val="bg1"/>
                </a:solidFill>
              </a:rPr>
              <a:t>Administração Pública</a:t>
            </a:r>
            <a:r>
              <a:rPr lang="pt-BR" sz="1050" b="0" baseline="0" dirty="0" smtClean="0">
                <a:solidFill>
                  <a:schemeClr val="bg1"/>
                </a:solidFill>
              </a:rPr>
              <a:t> – PPGADM/UFV - Suely Ramos</a:t>
            </a:r>
            <a:endParaRPr lang="pt-BR" sz="1050" b="0" dirty="0">
              <a:solidFill>
                <a:schemeClr val="bg1"/>
              </a:solidFill>
            </a:endParaRPr>
          </a:p>
        </p:txBody>
      </p:sp>
      <p:pic>
        <p:nvPicPr>
          <p:cNvPr id="9" name="Image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70" y="26169"/>
            <a:ext cx="499270" cy="446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m 9" descr="E:\A Extensão\Programa capacitação 2017\Folder curso 2017\Logo IPPDS 1.jpg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8" t="3810" r="2449" b="7301"/>
          <a:stretch/>
        </p:blipFill>
        <p:spPr bwMode="auto">
          <a:xfrm>
            <a:off x="0" y="6201965"/>
            <a:ext cx="819358" cy="6409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677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C370-4141-499E-A3F9-AEDA594B8897}" type="datetimeFigureOut">
              <a:rPr lang="pt-BR" smtClean="0"/>
              <a:t>21/06/17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C4D29-62B7-40F5-8866-D63F95721789}" type="slidenum">
              <a:rPr lang="pt-BR" smtClean="0"/>
              <a:t>‹#›</a:t>
            </a:fld>
            <a:endParaRPr lang="pt-BR"/>
          </a:p>
        </p:txBody>
      </p:sp>
      <p:sp>
        <p:nvSpPr>
          <p:cNvPr id="8" name="CaixaDeTexto 7"/>
          <p:cNvSpPr txBox="1"/>
          <p:nvPr userDrawn="1"/>
        </p:nvSpPr>
        <p:spPr>
          <a:xfrm>
            <a:off x="7077" y="422673"/>
            <a:ext cx="346249" cy="6358730"/>
          </a:xfrm>
          <a:prstGeom prst="rect">
            <a:avLst/>
          </a:prstGeom>
          <a:solidFill>
            <a:srgbClr val="C00000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pt-BR" sz="1050" b="0" dirty="0" smtClean="0">
                <a:solidFill>
                  <a:schemeClr val="bg1"/>
                </a:solidFill>
              </a:rPr>
              <a:t>Administração Pública</a:t>
            </a:r>
            <a:r>
              <a:rPr lang="pt-BR" sz="1050" b="0" baseline="0" dirty="0" smtClean="0">
                <a:solidFill>
                  <a:schemeClr val="bg1"/>
                </a:solidFill>
              </a:rPr>
              <a:t> – PPGADM/UFV - Suely Ramos</a:t>
            </a:r>
            <a:endParaRPr lang="pt-BR" sz="1050" b="0" dirty="0">
              <a:solidFill>
                <a:schemeClr val="bg1"/>
              </a:solidFill>
            </a:endParaRPr>
          </a:p>
        </p:txBody>
      </p:sp>
      <p:pic>
        <p:nvPicPr>
          <p:cNvPr id="9" name="Image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6170" y="26169"/>
            <a:ext cx="499270" cy="446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m 9" descr="E:\A Extensão\Programa capacitação 2017\Folder curso 2017\Logo IPPDS 1.jpg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8" t="3810" r="2449" b="7301"/>
          <a:stretch/>
        </p:blipFill>
        <p:spPr bwMode="auto">
          <a:xfrm>
            <a:off x="0" y="6201965"/>
            <a:ext cx="819358" cy="6409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3187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BC370-4141-499E-A3F9-AEDA594B8897}" type="datetimeFigureOut">
              <a:rPr lang="pt-BR" smtClean="0"/>
              <a:t>21/06/17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C4D29-62B7-40F5-8866-D63F9572178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903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34066" y="249335"/>
            <a:ext cx="63669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/>
              <a:t>UNIVERSIDADE FEDERAL DE VIÇOSA </a:t>
            </a:r>
          </a:p>
          <a:p>
            <a:pPr algn="ctr">
              <a:defRPr/>
            </a:pPr>
            <a:r>
              <a:rPr lang="pt-BR" sz="1600" dirty="0"/>
              <a:t>INSTITUTO DE POLÍTICAS PÚBLICAS E DESENVOLVIMENTO SUSTENTÁVEL</a:t>
            </a:r>
            <a:endParaRPr lang="en-US" sz="1600" dirty="0"/>
          </a:p>
          <a:p>
            <a:pPr algn="ctr">
              <a:defRPr/>
            </a:pPr>
            <a:r>
              <a:rPr lang="en-US" sz="1600" dirty="0"/>
              <a:t>Departamento de Administração e Contabilidade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217133" y="1467400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DESAFIOS NO CAMPO DA ADMINISTRAÇÃO PÚBLICA: ENSINO, PROFISSIONALIZAÇÃO E PESQUISA</a:t>
            </a:r>
            <a:endParaRPr lang="pt-B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74634" y="3424128"/>
            <a:ext cx="7776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700" b="1" dirty="0" smtClean="0"/>
              <a:t>“</a:t>
            </a:r>
            <a:r>
              <a:rPr lang="pt-BR" sz="2800" b="1" dirty="0"/>
              <a:t>Os municípios como espaços de formação</a:t>
            </a:r>
            <a:r>
              <a:rPr lang="pt-BR" sz="2700" b="1" dirty="0" smtClean="0"/>
              <a:t>” </a:t>
            </a:r>
            <a:endParaRPr lang="pt-BR" sz="2700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4601708" y="4499340"/>
            <a:ext cx="417646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dirty="0" smtClean="0"/>
              <a:t>Suely de Fátima Ramos Silveira</a:t>
            </a:r>
          </a:p>
          <a:p>
            <a:pPr algn="r"/>
            <a:r>
              <a:rPr lang="pt-BR" sz="1500" dirty="0" smtClean="0"/>
              <a:t>Professora do PPGADM/UFV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801475" y="5889930"/>
            <a:ext cx="34563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/>
              <a:t>Rio de Janeiro - RJ</a:t>
            </a:r>
          </a:p>
          <a:p>
            <a:pPr algn="ctr"/>
            <a:r>
              <a:rPr lang="pt-BR" sz="1500" dirty="0" smtClean="0"/>
              <a:t>Junho 2017 </a:t>
            </a:r>
            <a:endParaRPr lang="pt-BR" sz="1500" dirty="0"/>
          </a:p>
        </p:txBody>
      </p:sp>
    </p:spTree>
    <p:extLst>
      <p:ext uri="{BB962C8B-B14F-4D97-AF65-F5344CB8AC3E}">
        <p14:creationId xmlns:p14="http://schemas.microsoft.com/office/powerpoint/2010/main" val="3224330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47503" y="600797"/>
            <a:ext cx="7886700" cy="549274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latin typeface="+mn-lt"/>
              </a:rPr>
              <a:t>O município e a participação </a:t>
            </a:r>
            <a:endParaRPr lang="pt-BR" sz="3200" b="1" dirty="0">
              <a:latin typeface="+mn-lt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760627" y="1649691"/>
            <a:ext cx="7886700" cy="37707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b="1" dirty="0"/>
              <a:t>Princípio </a:t>
            </a:r>
            <a:r>
              <a:rPr lang="pt-BR" sz="3200" b="1" dirty="0" smtClean="0"/>
              <a:t>9</a:t>
            </a:r>
            <a:endParaRPr lang="pt-BR" sz="3200" dirty="0" smtClean="0"/>
          </a:p>
          <a:p>
            <a:r>
              <a:rPr lang="pt-BR" sz="2400" dirty="0" smtClean="0"/>
              <a:t>A </a:t>
            </a:r>
            <a:r>
              <a:rPr lang="pt-BR" sz="2400" dirty="0"/>
              <a:t>cidade educadora deverá fomentar a </a:t>
            </a:r>
            <a:r>
              <a:rPr lang="pt-BR" sz="2400" b="1" dirty="0"/>
              <a:t>participação cidadã </a:t>
            </a:r>
            <a:r>
              <a:rPr lang="pt-BR" sz="2400" dirty="0"/>
              <a:t>com uma perspectiva crítica e </a:t>
            </a:r>
            <a:r>
              <a:rPr lang="pt-BR" sz="2400" dirty="0" smtClean="0"/>
              <a:t>corresponsável</a:t>
            </a:r>
            <a:r>
              <a:rPr lang="pt-BR" sz="2400" dirty="0"/>
              <a:t>. Para este efeito, o </a:t>
            </a:r>
            <a:r>
              <a:rPr lang="pt-BR" sz="2400" b="1" dirty="0"/>
              <a:t>governo local </a:t>
            </a:r>
            <a:r>
              <a:rPr lang="pt-BR" sz="2400" dirty="0"/>
              <a:t>deverá oferecer a informação necessária e promover, na transversalidade, as orientações e as </a:t>
            </a:r>
            <a:r>
              <a:rPr lang="pt-BR" sz="2400" dirty="0" smtClean="0"/>
              <a:t>atividades </a:t>
            </a:r>
            <a:r>
              <a:rPr lang="pt-BR" sz="2400" dirty="0"/>
              <a:t>de formação em valores éticos e cívicos</a:t>
            </a:r>
            <a:r>
              <a:rPr lang="pt-BR" sz="2400" dirty="0" smtClean="0"/>
              <a:t>.</a:t>
            </a:r>
          </a:p>
          <a:p>
            <a:r>
              <a:rPr lang="pt-BR" sz="2400" dirty="0"/>
              <a:t>Deverá </a:t>
            </a:r>
            <a:r>
              <a:rPr lang="pt-BR" sz="2400" dirty="0" smtClean="0"/>
              <a:t>estimular </a:t>
            </a:r>
            <a:r>
              <a:rPr lang="pt-BR" sz="2400" dirty="0"/>
              <a:t>a </a:t>
            </a:r>
            <a:r>
              <a:rPr lang="pt-BR" sz="2400" b="1" dirty="0"/>
              <a:t>participação cidadã </a:t>
            </a:r>
            <a:r>
              <a:rPr lang="pt-BR" sz="2400" dirty="0"/>
              <a:t>no </a:t>
            </a:r>
            <a:r>
              <a:rPr lang="pt-BR" sz="2400" b="1" dirty="0" smtClean="0"/>
              <a:t>projeto coletivo </a:t>
            </a:r>
            <a:r>
              <a:rPr lang="pt-BR" sz="2400" dirty="0"/>
              <a:t>a partir das </a:t>
            </a:r>
            <a:r>
              <a:rPr lang="pt-BR" sz="2400" b="1" dirty="0"/>
              <a:t>instituições e organizações civis e sociais</a:t>
            </a:r>
            <a:r>
              <a:rPr lang="pt-BR" sz="2400" dirty="0"/>
              <a:t>, tendo em conta as iniciativas privadas e outros modos de participação espontânea.</a:t>
            </a:r>
          </a:p>
          <a:p>
            <a:endParaRPr lang="pt-BR" sz="2400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395475" y="1371096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rgbClr val="C00000"/>
                </a:solidFill>
              </a:rPr>
              <a:t>“</a:t>
            </a:r>
            <a:endParaRPr lang="pt-BR" sz="5400" dirty="0">
              <a:solidFill>
                <a:srgbClr val="C0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319002" y="4888800"/>
            <a:ext cx="543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 smtClean="0">
                <a:solidFill>
                  <a:schemeClr val="bg1"/>
                </a:solidFill>
              </a:rPr>
              <a:t>A</a:t>
            </a:r>
            <a:r>
              <a:rPr lang="pt-BR" sz="5400" dirty="0" smtClean="0">
                <a:solidFill>
                  <a:srgbClr val="C00000"/>
                </a:solidFill>
              </a:rPr>
              <a:t>”</a:t>
            </a:r>
            <a:endParaRPr lang="pt-BR" sz="5400" dirty="0">
              <a:solidFill>
                <a:srgbClr val="C0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985150" y="5812130"/>
            <a:ext cx="38524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/>
              <a:t>CARTA DAS CIDADES EDUCADORAS</a:t>
            </a:r>
            <a:endParaRPr lang="pt-BR" sz="1600" dirty="0"/>
          </a:p>
          <a:p>
            <a:pPr algn="r"/>
            <a:r>
              <a:rPr lang="pt-BR" sz="1400" i="1" dirty="0"/>
              <a:t>Proposta definitiva de novembro </a:t>
            </a:r>
            <a:r>
              <a:rPr lang="pt-BR" sz="1400" i="1" dirty="0" smtClean="0"/>
              <a:t>2004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488340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28650" y="468821"/>
            <a:ext cx="7886700" cy="728383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latin typeface="+mn-lt"/>
              </a:rPr>
              <a:t>Participação social e avaliação</a:t>
            </a:r>
            <a:endParaRPr lang="pt-BR" sz="2400" dirty="0">
              <a:latin typeface="+mn-lt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28650" y="1439126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pt-BR" sz="2400" i="1" dirty="0" smtClean="0"/>
              <a:t>Em uma gestão pública moderna é necessário fomentar a avalição de políticas e programas sociais</a:t>
            </a:r>
          </a:p>
          <a:p>
            <a:r>
              <a:rPr lang="pt-BR" sz="2400" dirty="0"/>
              <a:t>A avaliação introduz elementos de racionalidade e conclui o processo de planejamento e </a:t>
            </a:r>
            <a:r>
              <a:rPr lang="pt-BR" sz="2400" dirty="0" smtClean="0"/>
              <a:t>orçamento</a:t>
            </a:r>
          </a:p>
          <a:p>
            <a:r>
              <a:rPr lang="pt-BR" sz="2400" dirty="0" smtClean="0"/>
              <a:t>Obriga a explicar o que se faz com os recursos públicos e apresenta os resultados ou impactos gerados pela política, ou a necessidade de correção</a:t>
            </a:r>
          </a:p>
          <a:p>
            <a:r>
              <a:rPr lang="pt-BR" sz="2400" dirty="0" smtClean="0"/>
              <a:t>Considerando a participação social, a avaliação deve proporcionar critérios para estimar os interesses em jogo e criar canais para o estabelecimento de prioridades e critérios para participação dos grupos afetados pelas políticas ou programas sociais  </a:t>
            </a:r>
          </a:p>
          <a:p>
            <a:endParaRPr lang="pt-BR" sz="2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6721311" y="6485641"/>
            <a:ext cx="24226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 smtClean="0">
                <a:solidFill>
                  <a:schemeClr val="bg2">
                    <a:lumMod val="50000"/>
                  </a:schemeClr>
                </a:solidFill>
              </a:rPr>
              <a:t>(OSUNA; PONCE; VILLORIA, 2017)</a:t>
            </a:r>
            <a:endParaRPr lang="pt-BR" sz="1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900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28650" y="468821"/>
            <a:ext cx="7886700" cy="728383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latin typeface="+mn-lt"/>
              </a:rPr>
              <a:t>Participação social e avaliação</a:t>
            </a:r>
            <a:endParaRPr lang="pt-BR" sz="2400" dirty="0">
              <a:latin typeface="+mn-lt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28649" y="1197203"/>
            <a:ext cx="7959169" cy="4817097"/>
          </a:xfrm>
        </p:spPr>
        <p:txBody>
          <a:bodyPr>
            <a:normAutofit/>
          </a:bodyPr>
          <a:lstStyle/>
          <a:p>
            <a:r>
              <a:rPr lang="pt-BR" sz="2400" i="1" dirty="0" smtClean="0"/>
              <a:t>É necessário criar uma cultura de avaliação das políticas públicas e programas sociais</a:t>
            </a:r>
          </a:p>
          <a:p>
            <a:r>
              <a:rPr lang="pt-BR" sz="2000" dirty="0"/>
              <a:t>O governo federal instituiu, em abril de 2016, </a:t>
            </a:r>
            <a:r>
              <a:rPr lang="pt-BR" sz="2000" b="1" dirty="0"/>
              <a:t>o Comitê de Monitoramento e Avaliação de Políticas Públicas Federais (CMAP)</a:t>
            </a:r>
            <a:r>
              <a:rPr lang="pt-BR" sz="2000" dirty="0"/>
              <a:t>, com objetivo de aperfeiçoar ações, programas e políticas públicas do Poder Executivo Federal, bem como, aprimorar a alocação de recursos e a qualidade do gasto público (Portaria Interministerial </a:t>
            </a:r>
            <a:r>
              <a:rPr lang="pt-BR" sz="2000" dirty="0" smtClean="0"/>
              <a:t>nº102 de 7 de abril de 2016)</a:t>
            </a:r>
          </a:p>
          <a:p>
            <a:r>
              <a:rPr lang="pt-BR" sz="2000" dirty="0" smtClean="0"/>
              <a:t>Existem estudos realizados nas universidades, em instituições como IPEA, INEP e outras que geram informações e contribuem para a formulação, implementação e a avaliação </a:t>
            </a:r>
            <a:r>
              <a:rPr lang="pt-BR" sz="2000" dirty="0"/>
              <a:t>das políticas públicas e programas sociais</a:t>
            </a:r>
          </a:p>
          <a:p>
            <a:r>
              <a:rPr lang="pt-BR" sz="2000" b="1" dirty="0" smtClean="0"/>
              <a:t>É preciso investir na formação de gestores, nos cursos de graduação, mestrado e doutorado visando a melhor formação e criação de profissionais qualificados para a Administração Pública</a:t>
            </a:r>
            <a:r>
              <a:rPr lang="pt-BR" sz="2000" dirty="0" smtClean="0"/>
              <a:t>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6721311" y="6485641"/>
            <a:ext cx="24226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 smtClean="0">
                <a:solidFill>
                  <a:schemeClr val="bg2">
                    <a:lumMod val="50000"/>
                  </a:schemeClr>
                </a:solidFill>
              </a:rPr>
              <a:t>(OSUNA; PONCE; VILLORIA, 2017)</a:t>
            </a:r>
            <a:endParaRPr lang="pt-BR" sz="1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20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24309"/>
          </a:xfrm>
        </p:spPr>
        <p:txBody>
          <a:bodyPr>
            <a:noAutofit/>
          </a:bodyPr>
          <a:lstStyle/>
          <a:p>
            <a:r>
              <a:rPr lang="pt-BR" sz="2800" b="1" dirty="0">
                <a:latin typeface="+mn-lt"/>
              </a:rPr>
              <a:t>Os municípios como espaços de </a:t>
            </a:r>
            <a:r>
              <a:rPr lang="pt-BR" sz="2800" b="1" dirty="0" smtClean="0">
                <a:latin typeface="+mn-lt"/>
              </a:rPr>
              <a:t>formação: construindo capacidades</a:t>
            </a:r>
            <a:r>
              <a:rPr lang="pt-BR" sz="2800" b="1" dirty="0">
                <a:latin typeface="+mn-lt"/>
              </a:rPr>
              <a:t/>
            </a:r>
            <a:br>
              <a:rPr lang="pt-BR" sz="2800" b="1" dirty="0">
                <a:latin typeface="+mn-lt"/>
              </a:rPr>
            </a:br>
            <a:endParaRPr lang="pt-BR" sz="2800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210150"/>
            <a:ext cx="7886700" cy="512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i="1" dirty="0" smtClean="0"/>
              <a:t>Capacidade governamental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82425" y="1722372"/>
            <a:ext cx="7732925" cy="27607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pt-BR" sz="2400" dirty="0" smtClean="0"/>
              <a:t>As capacidades governamentais são o resultado de equilíbrio ao longo do tempo de decisões endógenas tomadas por atores políticos fundamentais. Portanto, não é possível criá-las por </a:t>
            </a:r>
            <a:r>
              <a:rPr lang="pt-BR" sz="2400" dirty="0"/>
              <a:t>mandato (...) Capacidades governamentais evoluem ao longo do </a:t>
            </a:r>
            <a:r>
              <a:rPr lang="pt-BR" sz="2400" dirty="0" smtClean="0"/>
              <a:t>tempo como </a:t>
            </a:r>
            <a:r>
              <a:rPr lang="pt-BR" sz="2400" dirty="0"/>
              <a:t>resultado (como parte) de </a:t>
            </a:r>
            <a:r>
              <a:rPr lang="pt-BR" sz="2400" dirty="0" smtClean="0"/>
              <a:t>equilíbrios sociais dinâmicos</a:t>
            </a:r>
            <a:endParaRPr lang="pt-BR" sz="2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53510" y="1493644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rgbClr val="C00000"/>
                </a:solidFill>
              </a:rPr>
              <a:t>“</a:t>
            </a:r>
            <a:endParaRPr lang="pt-BR" sz="5400" dirty="0">
              <a:solidFill>
                <a:srgbClr val="C0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377036" y="3936439"/>
            <a:ext cx="543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 smtClean="0">
                <a:solidFill>
                  <a:schemeClr val="bg1"/>
                </a:solidFill>
              </a:rPr>
              <a:t>A</a:t>
            </a:r>
            <a:r>
              <a:rPr lang="pt-BR" sz="5400" dirty="0" smtClean="0">
                <a:solidFill>
                  <a:srgbClr val="C00000"/>
                </a:solidFill>
              </a:rPr>
              <a:t>”</a:t>
            </a:r>
            <a:endParaRPr lang="pt-BR" sz="5400" dirty="0">
              <a:solidFill>
                <a:srgbClr val="C0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742396" y="4658128"/>
            <a:ext cx="685328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(...) o </a:t>
            </a:r>
            <a:r>
              <a:rPr lang="pt-BR" sz="2000" dirty="0"/>
              <a:t>estado atual do conhecimento sobre as capacidades do Estado no nível subnacional é bastante limitado e deve dedicar </a:t>
            </a:r>
            <a:r>
              <a:rPr lang="pt-BR" sz="2000" dirty="0" smtClean="0"/>
              <a:t>um </a:t>
            </a:r>
            <a:r>
              <a:rPr lang="pt-BR" sz="2000" dirty="0"/>
              <a:t>grande esforço para estudar as capacidades dos governos estaduais e locais, tendo em vista a sua importância crescente no fornecimento e entrega de bens e serviços </a:t>
            </a:r>
            <a:r>
              <a:rPr lang="pt-BR" sz="2000" dirty="0" smtClean="0"/>
              <a:t>públicos </a:t>
            </a:r>
            <a:endParaRPr lang="pt-BR" sz="20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238340" y="4429400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rgbClr val="C00000"/>
                </a:solidFill>
              </a:rPr>
              <a:t>“</a:t>
            </a:r>
            <a:endParaRPr lang="pt-BR" sz="5400" dirty="0">
              <a:solidFill>
                <a:srgbClr val="C00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259397" y="6474010"/>
            <a:ext cx="27243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pt-BR" sz="1400" dirty="0">
                <a:solidFill>
                  <a:schemeClr val="bg2">
                    <a:lumMod val="50000"/>
                  </a:schemeClr>
                </a:solidFill>
              </a:rPr>
              <a:t>SCARTASCINI; TOMMASI, 2014) 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7319770" y="5827679"/>
            <a:ext cx="543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 smtClean="0">
                <a:solidFill>
                  <a:schemeClr val="bg1"/>
                </a:solidFill>
              </a:rPr>
              <a:t>A</a:t>
            </a:r>
            <a:r>
              <a:rPr lang="pt-BR" sz="5400" dirty="0" smtClean="0">
                <a:solidFill>
                  <a:srgbClr val="C00000"/>
                </a:solidFill>
              </a:rPr>
              <a:t>”</a:t>
            </a:r>
            <a:endParaRPr lang="pt-BR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560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6525" y="2340890"/>
            <a:ext cx="7886700" cy="202051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2400" dirty="0"/>
              <a:t>Política Pública como a operada no Brasil é empreendimento complexo, operado por milhares de agentes em arranjos institucionais </a:t>
            </a:r>
            <a:r>
              <a:rPr lang="pt-BR" sz="2400" dirty="0" err="1"/>
              <a:t>interfederativos</a:t>
            </a:r>
            <a:r>
              <a:rPr lang="pt-BR" sz="2400" dirty="0"/>
              <a:t> e </a:t>
            </a:r>
            <a:r>
              <a:rPr lang="pt-BR" sz="2400" dirty="0" err="1"/>
              <a:t>intersetoriais</a:t>
            </a:r>
            <a:r>
              <a:rPr lang="pt-BR" sz="2400" dirty="0"/>
              <a:t>, em contextos de gestão e realidade socioeconômicas </a:t>
            </a:r>
            <a:r>
              <a:rPr lang="pt-BR" sz="2400" dirty="0" smtClean="0"/>
              <a:t>diversos (...)</a:t>
            </a:r>
            <a:endParaRPr lang="pt-BR" sz="24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28650" y="55366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latin typeface="+mn-lt"/>
              </a:rPr>
              <a:t>Quais as possibilidades para que os municípios atuem como espaços de formação?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55501" y="2095702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rgbClr val="C00000"/>
                </a:solidFill>
              </a:rPr>
              <a:t>“</a:t>
            </a:r>
            <a:endParaRPr lang="pt-BR" sz="5400" dirty="0">
              <a:solidFill>
                <a:srgbClr val="C0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567278" y="3812116"/>
            <a:ext cx="543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 smtClean="0">
                <a:solidFill>
                  <a:schemeClr val="bg1"/>
                </a:solidFill>
              </a:rPr>
              <a:t>A</a:t>
            </a:r>
            <a:r>
              <a:rPr lang="pt-BR" sz="5400" dirty="0" smtClean="0">
                <a:solidFill>
                  <a:srgbClr val="C00000"/>
                </a:solidFill>
              </a:rPr>
              <a:t>”</a:t>
            </a:r>
            <a:endParaRPr lang="pt-BR" sz="5400" dirty="0">
              <a:solidFill>
                <a:srgbClr val="C0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128182" y="4606589"/>
            <a:ext cx="3550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pt-BR" sz="1600" dirty="0" err="1" smtClean="0">
                <a:solidFill>
                  <a:schemeClr val="bg2">
                    <a:lumMod val="50000"/>
                  </a:schemeClr>
                </a:solidFill>
              </a:rPr>
              <a:t>Jannuzzi</a:t>
            </a:r>
            <a:r>
              <a:rPr lang="pt-BR" sz="1600" dirty="0" smtClean="0">
                <a:solidFill>
                  <a:schemeClr val="bg2">
                    <a:lumMod val="50000"/>
                  </a:schemeClr>
                </a:solidFill>
              </a:rPr>
              <a:t>,</a:t>
            </a:r>
            <a:endParaRPr lang="pt-BR" sz="1600" dirty="0">
              <a:solidFill>
                <a:schemeClr val="bg2">
                  <a:lumMod val="50000"/>
                </a:schemeClr>
              </a:solidFill>
            </a:endParaRPr>
          </a:p>
          <a:p>
            <a:pPr algn="r"/>
            <a:r>
              <a:rPr lang="pt-BR" sz="1400" dirty="0">
                <a:solidFill>
                  <a:schemeClr val="bg2">
                    <a:lumMod val="50000"/>
                  </a:schemeClr>
                </a:solidFill>
              </a:rPr>
              <a:t>Publicado em 19 de março de </a:t>
            </a:r>
            <a:r>
              <a:rPr lang="pt-BR" sz="1400" dirty="0" smtClean="0">
                <a:solidFill>
                  <a:schemeClr val="bg2">
                    <a:lumMod val="50000"/>
                  </a:schemeClr>
                </a:solidFill>
              </a:rPr>
              <a:t>2017</a:t>
            </a:r>
            <a:r>
              <a:rPr lang="pt-BR" sz="1600" dirty="0" smtClean="0">
                <a:solidFill>
                  <a:schemeClr val="bg2">
                    <a:lumMod val="50000"/>
                  </a:schemeClr>
                </a:solidFill>
              </a:rPr>
              <a:t>) </a:t>
            </a:r>
            <a:endParaRPr lang="pt-BR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964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5563" y="4113377"/>
            <a:ext cx="7886700" cy="202051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sz="2400" b="1" dirty="0" smtClean="0"/>
              <a:t>Ainda temos muito que aprender</a:t>
            </a:r>
          </a:p>
          <a:p>
            <a:pPr>
              <a:lnSpc>
                <a:spcPct val="100000"/>
              </a:lnSpc>
            </a:pPr>
            <a:r>
              <a:rPr lang="pt-BR" sz="2400" b="1" dirty="0" smtClean="0"/>
              <a:t>São muitas as complexidades </a:t>
            </a:r>
          </a:p>
          <a:p>
            <a:pPr>
              <a:lnSpc>
                <a:spcPct val="100000"/>
              </a:lnSpc>
            </a:pPr>
            <a:r>
              <a:rPr lang="pt-BR" sz="2400" b="1" i="1" dirty="0" smtClean="0"/>
              <a:t>As possibilidades </a:t>
            </a:r>
            <a:r>
              <a:rPr lang="pt-BR" sz="2400" b="1" i="1" dirty="0"/>
              <a:t>para que os municípios atuem como espaços de </a:t>
            </a:r>
            <a:r>
              <a:rPr lang="pt-BR" sz="2400" b="1" i="1" dirty="0" smtClean="0"/>
              <a:t>formação existem e são reais</a:t>
            </a:r>
            <a:r>
              <a:rPr lang="pt-BR" sz="2400" b="1" dirty="0" smtClean="0"/>
              <a:t>. </a:t>
            </a:r>
          </a:p>
          <a:p>
            <a:pPr marL="0" indent="0">
              <a:lnSpc>
                <a:spcPct val="100000"/>
              </a:lnSpc>
              <a:buNone/>
            </a:pPr>
            <a:endParaRPr lang="pt-BR" sz="2400" b="1" dirty="0" smtClean="0"/>
          </a:p>
          <a:p>
            <a:pPr>
              <a:lnSpc>
                <a:spcPct val="100000"/>
              </a:lnSpc>
            </a:pPr>
            <a:endParaRPr lang="pt-BR" sz="2400" b="1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19223" y="37670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latin typeface="+mn-lt"/>
              </a:rPr>
              <a:t>Quais as possibilidades para que os municípios atuem como espaços de formação? </a:t>
            </a:r>
          </a:p>
        </p:txBody>
      </p:sp>
      <p:pic>
        <p:nvPicPr>
          <p:cNvPr id="5" name="Picture 2" descr="http://cleofas.com.br/wp-content/uploads/2011/04/resolver-problemas-junto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363" y="1702270"/>
            <a:ext cx="2337172" cy="2191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679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339364" y="0"/>
            <a:ext cx="8804635" cy="348278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pt-BR" sz="240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pt-BR" sz="240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pt-BR" sz="240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pt-BR" sz="240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pt-BR" sz="240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pt-BR" sz="240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pt-BR" sz="240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pt-BR" sz="240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pt-BR" sz="240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pt-BR" sz="240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pt-BR" sz="240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pt-BR" sz="240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pt-BR" sz="240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pt-BR" sz="2800" b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PROGRAMA DE PÓS-GRADUAÇÃO EM ADMINISTRAÇÃO</a:t>
            </a:r>
            <a:br>
              <a:rPr lang="pt-BR" sz="2800" b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pt-BR" sz="2800" b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Departamento de Administração e Contabilidade</a:t>
            </a:r>
            <a:br>
              <a:rPr lang="pt-BR" sz="2800" b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pt-BR" sz="2800" b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Universidade Federal de Viçosa</a:t>
            </a:r>
            <a:br>
              <a:rPr lang="pt-BR" sz="2800" b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508223" y="3827094"/>
            <a:ext cx="3987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MUITO OBRIGADA!</a:t>
            </a:r>
          </a:p>
          <a:p>
            <a:pPr algn="ctr"/>
            <a:endParaRPr lang="pt-BR" sz="3600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472526" y="5865314"/>
            <a:ext cx="398753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i="1" dirty="0" smtClean="0">
                <a:latin typeface="Georgia" panose="02040502050405020303" pitchFamily="18" charset="0"/>
              </a:rPr>
              <a:t>sramos@ufv.br</a:t>
            </a:r>
          </a:p>
          <a:p>
            <a:pPr algn="ctr"/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0165" y="221758"/>
            <a:ext cx="2123654" cy="202118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231383" y="4625465"/>
            <a:ext cx="24698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i="1" dirty="0" smtClean="0">
                <a:solidFill>
                  <a:srgbClr val="0070C0"/>
                </a:solidFill>
                <a:latin typeface="Century" panose="02040604050505020304" pitchFamily="18" charset="0"/>
              </a:rPr>
              <a:t>50 anos RAP</a:t>
            </a:r>
          </a:p>
          <a:p>
            <a:pPr algn="ctr"/>
            <a:r>
              <a:rPr lang="pt-BR" sz="2800" b="1" i="1" dirty="0" smtClean="0">
                <a:solidFill>
                  <a:srgbClr val="0070C0"/>
                </a:solidFill>
                <a:latin typeface="Century" panose="02040604050505020304" pitchFamily="18" charset="0"/>
              </a:rPr>
              <a:t>Parabéns!</a:t>
            </a:r>
            <a:endParaRPr lang="pt-BR" sz="2800" b="1" i="1" dirty="0"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436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699349" y="350856"/>
            <a:ext cx="7886700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+mn-lt"/>
              </a:rPr>
              <a:t>Os </a:t>
            </a:r>
            <a:r>
              <a:rPr lang="pt-BR" sz="2400" b="1" dirty="0">
                <a:latin typeface="+mn-lt"/>
              </a:rPr>
              <a:t>municípios como espaços de </a:t>
            </a:r>
            <a:r>
              <a:rPr lang="pt-BR" sz="2400" b="1" dirty="0" smtClean="0">
                <a:latin typeface="+mn-lt"/>
              </a:rPr>
              <a:t>formação</a:t>
            </a:r>
            <a:r>
              <a:rPr lang="pt-BR" sz="3200" b="1" dirty="0" smtClean="0">
                <a:latin typeface="+mn-lt"/>
              </a:rPr>
              <a:t/>
            </a:r>
            <a:br>
              <a:rPr lang="pt-BR" sz="3200" b="1" dirty="0" smtClean="0">
                <a:latin typeface="+mn-lt"/>
              </a:rPr>
            </a:br>
            <a:r>
              <a:rPr lang="pt-BR" sz="3200" b="1" dirty="0" smtClean="0">
                <a:latin typeface="+mn-lt"/>
              </a:rPr>
              <a:t>Carta  das Cidades Educadoras</a:t>
            </a:r>
            <a:endParaRPr lang="pt-BR" sz="3200" b="1" dirty="0">
              <a:latin typeface="+mn-lt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992477" y="1249858"/>
            <a:ext cx="7625869" cy="3277981"/>
            <a:chOff x="467544" y="1012791"/>
            <a:chExt cx="7625869" cy="3277981"/>
          </a:xfrm>
        </p:grpSpPr>
        <p:sp>
          <p:nvSpPr>
            <p:cNvPr id="6" name="Espaço Reservado para Conteúdo 2"/>
            <p:cNvSpPr txBox="1">
              <a:spLocks/>
            </p:cNvSpPr>
            <p:nvPr/>
          </p:nvSpPr>
          <p:spPr bwMode="auto">
            <a:xfrm>
              <a:off x="611560" y="1061447"/>
              <a:ext cx="7481853" cy="2871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0" indent="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None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t-BR" b="1" dirty="0" smtClean="0"/>
                <a:t>   Princípio 3</a:t>
              </a:r>
              <a:endParaRPr lang="pt-BR" dirty="0" smtClean="0"/>
            </a:p>
            <a:p>
              <a:r>
                <a:rPr lang="pt-BR" sz="2000" dirty="0" smtClean="0"/>
                <a:t>A cidade educadora deverá encorajar o diálogo entre gerações, não somente enquanto fórmula de coexistência pacífica, mas como </a:t>
              </a:r>
              <a:r>
                <a:rPr lang="pt-BR" sz="2000" b="1" dirty="0" smtClean="0"/>
                <a:t>procura de projetos comuns e partilhados </a:t>
              </a:r>
              <a:r>
                <a:rPr lang="pt-BR" sz="2000" dirty="0" smtClean="0"/>
                <a:t>entre grupos de pessoas de idades diferentes. Estes projetos, deverão ser orientados para a realização de iniciativas e ações cívicas, cujo valor consistirá precisamente no </a:t>
              </a:r>
              <a:r>
                <a:rPr lang="pt-BR" sz="2000" b="1" dirty="0" smtClean="0"/>
                <a:t>caráter intergeracional </a:t>
              </a:r>
              <a:r>
                <a:rPr lang="pt-BR" sz="2000" dirty="0" smtClean="0"/>
                <a:t>e na exploração das </a:t>
              </a:r>
              <a:r>
                <a:rPr lang="pt-BR" sz="2000" b="1" dirty="0" smtClean="0"/>
                <a:t>respectivas capacidades </a:t>
              </a:r>
              <a:r>
                <a:rPr lang="pt-BR" sz="2000" dirty="0" smtClean="0"/>
                <a:t>e </a:t>
              </a:r>
              <a:r>
                <a:rPr lang="pt-BR" sz="2000" b="1" dirty="0" smtClean="0"/>
                <a:t>valores</a:t>
              </a:r>
              <a:r>
                <a:rPr lang="pt-BR" sz="2000" dirty="0" smtClean="0"/>
                <a:t> próprios de cada idade.</a:t>
              </a:r>
              <a:endParaRPr lang="pt-BR" sz="2000" dirty="0"/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467544" y="1012791"/>
              <a:ext cx="50405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5400" dirty="0" smtClean="0">
                  <a:solidFill>
                    <a:srgbClr val="C00000"/>
                  </a:solidFill>
                </a:rPr>
                <a:t>“</a:t>
              </a:r>
              <a:endParaRPr lang="pt-BR" sz="5400" dirty="0">
                <a:solidFill>
                  <a:srgbClr val="C00000"/>
                </a:solidFill>
              </a:endParaRP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6648865" y="3367442"/>
              <a:ext cx="54370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900" dirty="0" smtClean="0">
                  <a:solidFill>
                    <a:schemeClr val="bg1"/>
                  </a:solidFill>
                </a:rPr>
                <a:t>A</a:t>
              </a:r>
              <a:r>
                <a:rPr lang="pt-BR" sz="5400" dirty="0" smtClean="0">
                  <a:solidFill>
                    <a:srgbClr val="C00000"/>
                  </a:solidFill>
                </a:rPr>
                <a:t>”</a:t>
              </a:r>
              <a:endParaRPr lang="pt-BR" sz="5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9" name="Espaço Reservado para Conteúdo 2"/>
          <p:cNvSpPr txBox="1">
            <a:spLocks/>
          </p:cNvSpPr>
          <p:nvPr/>
        </p:nvSpPr>
        <p:spPr bwMode="auto">
          <a:xfrm>
            <a:off x="1849594" y="4170123"/>
            <a:ext cx="6768752" cy="2183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t-BR" b="1" dirty="0"/>
              <a:t> Princípio 4</a:t>
            </a:r>
          </a:p>
          <a:p>
            <a:pPr marL="0" indent="0">
              <a:buNone/>
            </a:pPr>
            <a:r>
              <a:rPr lang="pt-BR" sz="2000" dirty="0" smtClean="0"/>
              <a:t>As </a:t>
            </a:r>
            <a:r>
              <a:rPr lang="pt-BR" sz="2000" b="1" dirty="0"/>
              <a:t>políticas municipais </a:t>
            </a:r>
            <a:r>
              <a:rPr lang="pt-BR" sz="2000" dirty="0"/>
              <a:t>de </a:t>
            </a:r>
            <a:r>
              <a:rPr lang="pt-BR" sz="2000" dirty="0" smtClean="0"/>
              <a:t>caráter </a:t>
            </a:r>
            <a:r>
              <a:rPr lang="pt-BR" sz="2000" dirty="0"/>
              <a:t>educativo devem ser sempre entendidas no seu contexto mais amplo inspirado nos princípios de justiça social, de civismo democrático, </a:t>
            </a:r>
            <a:r>
              <a:rPr lang="pt-BR" sz="2000" dirty="0" smtClean="0"/>
              <a:t>da </a:t>
            </a:r>
            <a:r>
              <a:rPr lang="pt-BR" sz="2000" dirty="0"/>
              <a:t>qualidade de vida e da promoção dos seus habitantes.</a:t>
            </a:r>
          </a:p>
          <a:p>
            <a:pPr marL="0" indent="0">
              <a:buFont typeface="Arial" charset="0"/>
              <a:buNone/>
            </a:pPr>
            <a:endParaRPr lang="pt-BR" sz="20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021468" y="4102911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rgbClr val="C00000"/>
                </a:solidFill>
              </a:rPr>
              <a:t>“</a:t>
            </a:r>
            <a:endParaRPr lang="pt-BR" sz="5400" dirty="0">
              <a:solidFill>
                <a:srgbClr val="C00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7523953" y="5552788"/>
            <a:ext cx="541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 smtClean="0">
                <a:solidFill>
                  <a:schemeClr val="bg1"/>
                </a:solidFill>
              </a:rPr>
              <a:t>A</a:t>
            </a:r>
            <a:r>
              <a:rPr lang="pt-BR" sz="5400" dirty="0" smtClean="0">
                <a:solidFill>
                  <a:srgbClr val="C00000"/>
                </a:solidFill>
              </a:rPr>
              <a:t>”</a:t>
            </a:r>
            <a:endParaRPr lang="pt-BR" sz="5400" dirty="0">
              <a:solidFill>
                <a:srgbClr val="C0000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4979524" y="6192525"/>
            <a:ext cx="38524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/>
              <a:t>CARTA DAS CIDADES EDUCADORAS</a:t>
            </a:r>
            <a:endParaRPr lang="pt-BR" sz="1600" dirty="0"/>
          </a:p>
          <a:p>
            <a:pPr algn="r"/>
            <a:r>
              <a:rPr lang="pt-BR" sz="1400" i="1" dirty="0"/>
              <a:t>Proposta definitiva de novembro </a:t>
            </a:r>
            <a:r>
              <a:rPr lang="pt-BR" sz="1400" i="1" dirty="0" smtClean="0"/>
              <a:t>2004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264486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 noGrp="1"/>
          </p:cNvSpPr>
          <p:nvPr>
            <p:ph type="title"/>
          </p:nvPr>
        </p:nvSpPr>
        <p:spPr>
          <a:xfrm>
            <a:off x="699349" y="350856"/>
            <a:ext cx="7886700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+mn-lt"/>
              </a:rPr>
              <a:t>Os </a:t>
            </a:r>
            <a:r>
              <a:rPr lang="pt-BR" sz="2400" b="1" dirty="0">
                <a:latin typeface="+mn-lt"/>
              </a:rPr>
              <a:t>municípios como espaços de </a:t>
            </a:r>
            <a:r>
              <a:rPr lang="pt-BR" sz="2400" b="1" dirty="0" smtClean="0">
                <a:latin typeface="+mn-lt"/>
              </a:rPr>
              <a:t>formação</a:t>
            </a:r>
            <a:br>
              <a:rPr lang="pt-BR" sz="2400" b="1" dirty="0" smtClean="0">
                <a:latin typeface="+mn-lt"/>
              </a:rPr>
            </a:br>
            <a:r>
              <a:rPr lang="pt-BR" sz="3200" b="1" dirty="0" smtClean="0">
                <a:latin typeface="+mn-lt"/>
              </a:rPr>
              <a:t>Carta  das Cidades Educadoras</a:t>
            </a:r>
            <a:endParaRPr lang="pt-BR" sz="3200" b="1" dirty="0">
              <a:latin typeface="+mn-lt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004924" y="6124792"/>
            <a:ext cx="38524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b="1" dirty="0"/>
              <a:t>CARTA DAS CIDADES EDUCADORAS</a:t>
            </a:r>
            <a:endParaRPr lang="pt-BR" sz="1600" dirty="0"/>
          </a:p>
          <a:p>
            <a:pPr algn="r"/>
            <a:r>
              <a:rPr lang="pt-BR" sz="1400" i="1" dirty="0"/>
              <a:t>Proposta definitiva de novembro </a:t>
            </a:r>
            <a:r>
              <a:rPr lang="pt-BR" sz="1400" i="1" dirty="0" smtClean="0"/>
              <a:t>2004</a:t>
            </a:r>
            <a:endParaRPr lang="pt-BR" sz="1600" dirty="0"/>
          </a:p>
        </p:txBody>
      </p:sp>
      <p:sp>
        <p:nvSpPr>
          <p:cNvPr id="2" name="Retângulo 1"/>
          <p:cNvSpPr/>
          <p:nvPr/>
        </p:nvSpPr>
        <p:spPr>
          <a:xfrm>
            <a:off x="1337734" y="1500243"/>
            <a:ext cx="702733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 smtClean="0"/>
              <a:t>Princípio 5</a:t>
            </a:r>
            <a:endParaRPr lang="pt-BR" sz="3200" dirty="0" smtClean="0"/>
          </a:p>
          <a:p>
            <a:r>
              <a:rPr lang="pt-BR" sz="2000" b="1" dirty="0" smtClean="0"/>
              <a:t> </a:t>
            </a:r>
            <a:r>
              <a:rPr lang="pt-BR" sz="2000" dirty="0" smtClean="0"/>
              <a:t>Os </a:t>
            </a:r>
            <a:r>
              <a:rPr lang="pt-BR" sz="2000" b="1" dirty="0" smtClean="0"/>
              <a:t>municípios</a:t>
            </a:r>
            <a:r>
              <a:rPr lang="pt-BR" sz="2000" dirty="0" smtClean="0"/>
              <a:t> deverão </a:t>
            </a:r>
            <a:r>
              <a:rPr lang="pt-BR" sz="2000" b="1" dirty="0" smtClean="0"/>
              <a:t>exercer com eficácia </a:t>
            </a:r>
            <a:r>
              <a:rPr lang="pt-BR" sz="2000" dirty="0" smtClean="0"/>
              <a:t>as </a:t>
            </a:r>
            <a:r>
              <a:rPr lang="pt-BR" sz="2000" b="1" dirty="0" smtClean="0"/>
              <a:t>competências</a:t>
            </a:r>
            <a:r>
              <a:rPr lang="pt-BR" sz="2000" dirty="0" smtClean="0"/>
              <a:t> que lhes cabem em matéria de educação. Qualquer que seja o alcance destas competências, elas deverão prever uma política educativa ampla, com carácter transversal e inovador, compreendendo todas as modalidades de educação formal, não formal e informal, assim como as diferentes manifestações culturais, fontes de informação e vias de descoberta da realidade que se produzam na cidade.</a:t>
            </a:r>
          </a:p>
          <a:p>
            <a:r>
              <a:rPr lang="pt-BR" sz="2000" dirty="0" smtClean="0"/>
              <a:t> O </a:t>
            </a:r>
            <a:r>
              <a:rPr lang="pt-BR" sz="2000" b="1" dirty="0" smtClean="0"/>
              <a:t>papel da administração municipal </a:t>
            </a:r>
            <a:r>
              <a:rPr lang="pt-BR" sz="2000" dirty="0" smtClean="0"/>
              <a:t>é o de </a:t>
            </a:r>
            <a:r>
              <a:rPr lang="pt-BR" sz="2000" b="1" dirty="0" smtClean="0"/>
              <a:t>definir as políticas locais</a:t>
            </a:r>
            <a:r>
              <a:rPr lang="pt-BR" sz="2000" dirty="0" smtClean="0"/>
              <a:t> que se revelarão possíveis e o de </a:t>
            </a:r>
            <a:r>
              <a:rPr lang="pt-BR" sz="2000" b="1" dirty="0" smtClean="0"/>
              <a:t>avaliar a sua eficácia</a:t>
            </a:r>
            <a:r>
              <a:rPr lang="pt-BR" sz="2000" dirty="0" smtClean="0"/>
              <a:t>, assim como de </a:t>
            </a:r>
            <a:r>
              <a:rPr lang="pt-BR" sz="2000" b="1" dirty="0" smtClean="0"/>
              <a:t>obter as normas legislativas </a:t>
            </a:r>
            <a:r>
              <a:rPr lang="pt-BR" sz="2000" dirty="0" smtClean="0"/>
              <a:t>oportunas de </a:t>
            </a:r>
            <a:r>
              <a:rPr lang="pt-BR" sz="2000" b="1" dirty="0" smtClean="0"/>
              <a:t>outras administrações, centrais ou regionais</a:t>
            </a:r>
            <a:r>
              <a:rPr lang="pt-BR" sz="2000" dirty="0" smtClean="0"/>
              <a:t>.</a:t>
            </a:r>
            <a:endParaRPr lang="pt-BR" sz="20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924534" y="1404335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solidFill>
                  <a:srgbClr val="C00000"/>
                </a:solidFill>
              </a:rPr>
              <a:t>“</a:t>
            </a:r>
            <a:endParaRPr lang="pt-BR" sz="5400" dirty="0">
              <a:solidFill>
                <a:srgbClr val="C0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5483486" y="5316672"/>
            <a:ext cx="541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dirty="0" smtClean="0">
                <a:solidFill>
                  <a:schemeClr val="bg1"/>
                </a:solidFill>
              </a:rPr>
              <a:t>A</a:t>
            </a:r>
            <a:r>
              <a:rPr lang="pt-BR" sz="5400" dirty="0" smtClean="0">
                <a:solidFill>
                  <a:srgbClr val="C00000"/>
                </a:solidFill>
              </a:rPr>
              <a:t>”</a:t>
            </a:r>
            <a:endParaRPr lang="pt-BR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454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1783" y="407460"/>
            <a:ext cx="7886700" cy="777873"/>
          </a:xfrm>
        </p:spPr>
        <p:txBody>
          <a:bodyPr>
            <a:normAutofit fontScale="90000"/>
          </a:bodyPr>
          <a:lstStyle/>
          <a:p>
            <a:pPr algn="ctr"/>
            <a:r>
              <a:rPr lang="pt-BR" sz="2800" b="1" dirty="0">
                <a:latin typeface="+mn-lt"/>
              </a:rPr>
              <a:t>Quais as possibilidades para que os municípios atuem como espaços de formação?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1783" y="1400842"/>
            <a:ext cx="7886700" cy="218134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2400" dirty="0"/>
              <a:t>Ao consideramos a existência de maior demanda social pela ampliação e melhoria no acesso aos produtos e serviços públicos de um lado e a demanda por menor pressão arrecadatória e melhor alocação dos recursos públicos do outro, a resposta não é simples.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085506980"/>
              </p:ext>
            </p:extLst>
          </p:nvPr>
        </p:nvGraphicFramePr>
        <p:xfrm>
          <a:off x="1656585" y="3365368"/>
          <a:ext cx="6017096" cy="27391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42178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917131" y="922701"/>
            <a:ext cx="5400600" cy="86177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500" dirty="0" smtClean="0"/>
              <a:t>Problema central da Administração Pública Brasileira </a:t>
            </a:r>
            <a:endParaRPr lang="pt-BR" sz="2500" dirty="0"/>
          </a:p>
        </p:txBody>
      </p:sp>
      <p:sp>
        <p:nvSpPr>
          <p:cNvPr id="5" name="Seta para baixo 4"/>
          <p:cNvSpPr/>
          <p:nvPr/>
        </p:nvSpPr>
        <p:spPr>
          <a:xfrm>
            <a:off x="4329399" y="1930813"/>
            <a:ext cx="39604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1557091" y="2362861"/>
            <a:ext cx="5904656" cy="86177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250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r>
              <a:rPr lang="pt-BR" dirty="0"/>
              <a:t>Mais problemas públicos do que recursos públicos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629099" y="3947037"/>
            <a:ext cx="5904656" cy="4770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2500"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r>
              <a:rPr lang="pt-BR" dirty="0" smtClean="0"/>
              <a:t>Maior demanda da Governança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827121" y="5315189"/>
            <a:ext cx="5400600" cy="86177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pt-BR"/>
            </a:defPPr>
            <a:lvl1pPr algn="ctr">
              <a:defRPr sz="2500"/>
            </a:lvl1pPr>
          </a:lstStyle>
          <a:p>
            <a:r>
              <a:rPr lang="pt-BR" b="1" dirty="0" smtClean="0"/>
              <a:t>Gestão Pública de Qualidade</a:t>
            </a:r>
          </a:p>
          <a:p>
            <a:r>
              <a:rPr lang="pt-BR" b="1" dirty="0" smtClean="0"/>
              <a:t>*Prioridades*Eficiência*Sinergia</a:t>
            </a:r>
            <a:endParaRPr lang="pt-BR" b="1" dirty="0"/>
          </a:p>
        </p:txBody>
      </p:sp>
      <p:sp>
        <p:nvSpPr>
          <p:cNvPr id="9" name="Seta para baixo 8"/>
          <p:cNvSpPr/>
          <p:nvPr/>
        </p:nvSpPr>
        <p:spPr>
          <a:xfrm>
            <a:off x="4329399" y="3442981"/>
            <a:ext cx="39604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baixo 9"/>
          <p:cNvSpPr/>
          <p:nvPr/>
        </p:nvSpPr>
        <p:spPr>
          <a:xfrm>
            <a:off x="4329399" y="4667117"/>
            <a:ext cx="39604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7362334" y="6400800"/>
            <a:ext cx="1781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 smtClean="0">
                <a:solidFill>
                  <a:schemeClr val="bg2">
                    <a:lumMod val="50000"/>
                  </a:schemeClr>
                </a:solidFill>
              </a:rPr>
              <a:t>(FERREIRA, 2017)</a:t>
            </a:r>
            <a:endParaRPr lang="pt-BR" sz="1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654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789961" y="147329"/>
            <a:ext cx="7886700" cy="680024"/>
          </a:xfrm>
        </p:spPr>
        <p:txBody>
          <a:bodyPr>
            <a:normAutofit/>
          </a:bodyPr>
          <a:lstStyle/>
          <a:p>
            <a:r>
              <a:rPr lang="pt-BR" sz="3200" dirty="0" smtClean="0">
                <a:latin typeface="+mn-lt"/>
              </a:rPr>
              <a:t>Desafio: encontrar uma solução</a:t>
            </a:r>
            <a:endParaRPr lang="pt-BR" sz="3200" dirty="0">
              <a:latin typeface="+mn-lt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1763823" y="775404"/>
            <a:ext cx="369332" cy="4752528"/>
            <a:chOff x="1763823" y="775404"/>
            <a:chExt cx="369332" cy="4752528"/>
          </a:xfrm>
        </p:grpSpPr>
        <p:cxnSp>
          <p:nvCxnSpPr>
            <p:cNvPr id="10" name="Conector reto 9"/>
            <p:cNvCxnSpPr/>
            <p:nvPr/>
          </p:nvCxnSpPr>
          <p:spPr>
            <a:xfrm flipV="1">
              <a:off x="2133155" y="775404"/>
              <a:ext cx="0" cy="4752528"/>
            </a:xfrm>
            <a:prstGeom prst="line">
              <a:avLst/>
            </a:prstGeom>
            <a:ln w="31750">
              <a:solidFill>
                <a:schemeClr val="tx1">
                  <a:lumMod val="95000"/>
                  <a:lumOff val="5000"/>
                </a:schemeClr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aixaDeTexto 10"/>
            <p:cNvSpPr txBox="1"/>
            <p:nvPr/>
          </p:nvSpPr>
          <p:spPr>
            <a:xfrm rot="16200000">
              <a:off x="1300417" y="1238810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/>
                <a:t>Prioridade</a:t>
              </a:r>
              <a:endParaRPr lang="pt-BR" b="1" dirty="0"/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2133155" y="5518640"/>
            <a:ext cx="5400600" cy="369332"/>
            <a:chOff x="2133155" y="5518640"/>
            <a:chExt cx="5400600" cy="369332"/>
          </a:xfrm>
        </p:grpSpPr>
        <p:cxnSp>
          <p:nvCxnSpPr>
            <p:cNvPr id="9" name="Conector reto 8"/>
            <p:cNvCxnSpPr/>
            <p:nvPr/>
          </p:nvCxnSpPr>
          <p:spPr>
            <a:xfrm>
              <a:off x="2133155" y="5531757"/>
              <a:ext cx="5328592" cy="0"/>
            </a:xfrm>
            <a:prstGeom prst="line">
              <a:avLst/>
            </a:prstGeom>
            <a:ln w="31750">
              <a:solidFill>
                <a:schemeClr val="tx1">
                  <a:lumMod val="95000"/>
                  <a:lumOff val="5000"/>
                </a:schemeClr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aixaDeTexto 11"/>
            <p:cNvSpPr txBox="1"/>
            <p:nvPr/>
          </p:nvSpPr>
          <p:spPr>
            <a:xfrm>
              <a:off x="5805563" y="5518640"/>
              <a:ext cx="1728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/>
                <a:t>Resolubilidade</a:t>
              </a:r>
              <a:endParaRPr lang="pt-BR" b="1" dirty="0"/>
            </a:p>
          </p:txBody>
        </p:sp>
      </p:grpSp>
      <p:sp>
        <p:nvSpPr>
          <p:cNvPr id="13" name="Retângulo 12"/>
          <p:cNvSpPr/>
          <p:nvPr/>
        </p:nvSpPr>
        <p:spPr>
          <a:xfrm>
            <a:off x="3330824" y="1077504"/>
            <a:ext cx="3384375" cy="787435"/>
          </a:xfrm>
          <a:prstGeom prst="rect">
            <a:avLst/>
          </a:prstGeom>
          <a:solidFill>
            <a:schemeClr val="accent6">
              <a:lumMod val="20000"/>
              <a:lumOff val="80000"/>
              <a:alpha val="59000"/>
            </a:schemeClr>
          </a:solidFill>
          <a:ln w="31750" cmpd="sng">
            <a:solidFill>
              <a:schemeClr val="tx1">
                <a:alpha val="56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Desafios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4" name="Seta para baixo 13"/>
          <p:cNvSpPr/>
          <p:nvPr/>
        </p:nvSpPr>
        <p:spPr>
          <a:xfrm>
            <a:off x="4733311" y="2071548"/>
            <a:ext cx="576064" cy="576064"/>
          </a:xfrm>
          <a:prstGeom prst="downArrow">
            <a:avLst/>
          </a:prstGeom>
          <a:solidFill>
            <a:schemeClr val="accent3">
              <a:lumMod val="40000"/>
              <a:lumOff val="60000"/>
              <a:alpha val="59000"/>
            </a:schemeClr>
          </a:solidFill>
          <a:ln w="31750" cmpd="sng">
            <a:solidFill>
              <a:schemeClr val="tx1">
                <a:alpha val="56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336314" y="2863636"/>
            <a:ext cx="3384375" cy="576064"/>
          </a:xfrm>
          <a:prstGeom prst="rect">
            <a:avLst/>
          </a:prstGeom>
          <a:solidFill>
            <a:schemeClr val="accent6">
              <a:lumMod val="40000"/>
              <a:lumOff val="60000"/>
              <a:alpha val="59000"/>
            </a:schemeClr>
          </a:solidFill>
          <a:ln w="31750" cmpd="sng">
            <a:solidFill>
              <a:schemeClr val="tx1">
                <a:alpha val="56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Qual a solução?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3285283" y="3871748"/>
            <a:ext cx="3528392" cy="1224136"/>
          </a:xfrm>
          <a:prstGeom prst="rect">
            <a:avLst/>
          </a:prstGeom>
          <a:solidFill>
            <a:schemeClr val="accent6">
              <a:lumMod val="60000"/>
              <a:lumOff val="40000"/>
              <a:alpha val="59000"/>
            </a:schemeClr>
          </a:solidFill>
          <a:ln w="31750" cmpd="sng">
            <a:solidFill>
              <a:schemeClr val="tx1">
                <a:alpha val="56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 smtClean="0">
                <a:solidFill>
                  <a:schemeClr val="tx1"/>
                </a:solidFill>
              </a:rPr>
              <a:t>Ampliar a Qualidade da Gestão Pública Municipal </a:t>
            </a:r>
            <a:endParaRPr lang="pt-BR" sz="2500" b="1" dirty="0">
              <a:solidFill>
                <a:schemeClr val="tx1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2447311" y="5849063"/>
            <a:ext cx="4572000" cy="92333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b="1" i="1" dirty="0" smtClean="0">
                <a:solidFill>
                  <a:schemeClr val="tx2">
                    <a:lumMod val="50000"/>
                  </a:schemeClr>
                </a:solidFill>
              </a:rPr>
              <a:t>Sinergia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b="1" i="1" dirty="0" smtClean="0">
                <a:solidFill>
                  <a:schemeClr val="tx2">
                    <a:lumMod val="50000"/>
                  </a:schemeClr>
                </a:solidFill>
              </a:rPr>
              <a:t>Eficiência </a:t>
            </a:r>
            <a:r>
              <a:rPr lang="pt-BR" b="1" i="1" dirty="0" err="1" smtClean="0">
                <a:solidFill>
                  <a:schemeClr val="tx2">
                    <a:lumMod val="50000"/>
                  </a:schemeClr>
                </a:solidFill>
              </a:rPr>
              <a:t>alocativa</a:t>
            </a:r>
            <a:endParaRPr lang="pt-BR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b="1" i="1" dirty="0" smtClean="0">
                <a:solidFill>
                  <a:schemeClr val="tx2">
                    <a:lumMod val="50000"/>
                  </a:schemeClr>
                </a:solidFill>
              </a:rPr>
              <a:t>Planejamento  estratégico</a:t>
            </a:r>
            <a:endParaRPr lang="pt-BR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7302966" y="6596390"/>
            <a:ext cx="1781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 smtClean="0">
                <a:solidFill>
                  <a:schemeClr val="bg2">
                    <a:lumMod val="50000"/>
                  </a:schemeClr>
                </a:solidFill>
              </a:rPr>
              <a:t>(FERREIRA, 2017)</a:t>
            </a:r>
            <a:endParaRPr lang="pt-BR" sz="11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194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94637" y="440543"/>
            <a:ext cx="7886700" cy="784944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+mn-lt"/>
              </a:rPr>
              <a:t>Desafio: encontrar uma solução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760625" y="1225487"/>
            <a:ext cx="7820712" cy="4487158"/>
          </a:xfrm>
        </p:spPr>
        <p:txBody>
          <a:bodyPr>
            <a:normAutofit/>
          </a:bodyPr>
          <a:lstStyle/>
          <a:p>
            <a:r>
              <a:rPr lang="pt-BR" sz="2200" i="1" dirty="0"/>
              <a:t>É importante </a:t>
            </a:r>
            <a:r>
              <a:rPr lang="pt-BR" sz="2200" i="1" dirty="0" smtClean="0"/>
              <a:t>admitir </a:t>
            </a:r>
            <a:r>
              <a:rPr lang="pt-BR" sz="2200" i="1" dirty="0"/>
              <a:t>que </a:t>
            </a:r>
            <a:r>
              <a:rPr lang="pt-BR" sz="2200" i="1" dirty="0" smtClean="0"/>
              <a:t>os municípios são </a:t>
            </a:r>
            <a:r>
              <a:rPr lang="pt-BR" sz="2200" i="1" dirty="0"/>
              <a:t>muito diferentes entre si </a:t>
            </a:r>
            <a:endParaRPr lang="pt-BR" sz="2200" i="1" dirty="0" smtClean="0"/>
          </a:p>
          <a:p>
            <a:r>
              <a:rPr lang="pt-BR" sz="2000" dirty="0" smtClean="0"/>
              <a:t>O Brasil possui 5.570 municípios (IBGE)</a:t>
            </a:r>
          </a:p>
          <a:p>
            <a:pPr lvl="1"/>
            <a:r>
              <a:rPr lang="pt-BR" sz="1600" dirty="0" smtClean="0"/>
              <a:t>17 </a:t>
            </a:r>
            <a:r>
              <a:rPr lang="pt-BR" sz="1800" dirty="0"/>
              <a:t>municípios têm mais de 1 milhão de habitantes</a:t>
            </a:r>
            <a:r>
              <a:rPr lang="pt-BR" sz="1600" dirty="0" smtClean="0"/>
              <a:t>,</a:t>
            </a:r>
          </a:p>
          <a:p>
            <a:pPr lvl="2"/>
            <a:r>
              <a:rPr lang="pt-BR" sz="1800" dirty="0"/>
              <a:t>São Paulo </a:t>
            </a:r>
            <a:r>
              <a:rPr lang="pt-BR" sz="1800" dirty="0" smtClean="0"/>
              <a:t>12.038.175 hab.</a:t>
            </a:r>
            <a:endParaRPr lang="pt-BR" sz="1400" dirty="0"/>
          </a:p>
          <a:p>
            <a:pPr lvl="2"/>
            <a:r>
              <a:rPr lang="pt-BR" sz="1800" dirty="0"/>
              <a:t>Rio de Janeiro </a:t>
            </a:r>
            <a:r>
              <a:rPr lang="pt-BR" sz="1800" dirty="0" smtClean="0"/>
              <a:t>6.498.837 hab.</a:t>
            </a:r>
            <a:endParaRPr lang="pt-BR" sz="1400" dirty="0"/>
          </a:p>
          <a:p>
            <a:pPr lvl="2"/>
            <a:r>
              <a:rPr lang="pt-BR" sz="1800" dirty="0"/>
              <a:t>Brasília </a:t>
            </a:r>
            <a:r>
              <a:rPr lang="pt-BR" sz="1800" dirty="0" smtClean="0"/>
              <a:t>2.977.216hab.</a:t>
            </a:r>
            <a:endParaRPr lang="pt-BR" sz="1400" dirty="0"/>
          </a:p>
          <a:p>
            <a:pPr lvl="1"/>
            <a:r>
              <a:rPr lang="pt-BR" sz="1600" dirty="0"/>
              <a:t>41 municípios têm mais de 500 mil </a:t>
            </a:r>
            <a:r>
              <a:rPr lang="pt-BR" sz="1600" dirty="0" smtClean="0"/>
              <a:t>habitantes,</a:t>
            </a:r>
            <a:endParaRPr lang="pt-BR" sz="1600" dirty="0"/>
          </a:p>
          <a:p>
            <a:pPr lvl="1"/>
            <a:r>
              <a:rPr lang="pt-BR" sz="1600" dirty="0"/>
              <a:t>68,4% possuem até 20 mil </a:t>
            </a:r>
            <a:r>
              <a:rPr lang="pt-BR" sz="1600" dirty="0" smtClean="0"/>
              <a:t>habitantes.</a:t>
            </a:r>
            <a:endParaRPr lang="pt-BR" sz="1600" dirty="0"/>
          </a:p>
          <a:p>
            <a:r>
              <a:rPr lang="pt-BR" sz="2200" dirty="0" smtClean="0"/>
              <a:t>Os municípios necessitam </a:t>
            </a:r>
            <a:r>
              <a:rPr lang="pt-BR" sz="2200" dirty="0"/>
              <a:t>de estratégias, mecanismos e instrumentos adequados às suas </a:t>
            </a:r>
            <a:r>
              <a:rPr lang="pt-BR" sz="2200" dirty="0" smtClean="0"/>
              <a:t>especificidades</a:t>
            </a:r>
          </a:p>
          <a:p>
            <a:r>
              <a:rPr lang="pt-BR" sz="2200" i="1" dirty="0" smtClean="0"/>
              <a:t>A gestão de </a:t>
            </a:r>
            <a:r>
              <a:rPr lang="pt-BR" sz="2200" i="1" dirty="0"/>
              <a:t>recursos públicos possui papel fundamental na oferta de serviços </a:t>
            </a:r>
            <a:r>
              <a:rPr lang="pt-BR" sz="2200" i="1" dirty="0" smtClean="0"/>
              <a:t>para atender às </a:t>
            </a:r>
            <a:r>
              <a:rPr lang="pt-BR" sz="2200" i="1" dirty="0"/>
              <a:t>necessidades dos </a:t>
            </a:r>
            <a:r>
              <a:rPr lang="pt-BR" sz="2200" i="1" dirty="0" smtClean="0"/>
              <a:t>cidadãos</a:t>
            </a:r>
            <a:r>
              <a:rPr lang="pt-BR" sz="2200" dirty="0" smtClean="0"/>
              <a:t>.</a:t>
            </a:r>
          </a:p>
          <a:p>
            <a:pPr marL="0" indent="0">
              <a:buNone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541081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918" y="412260"/>
            <a:ext cx="7886700" cy="1030041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latin typeface="+mn-lt"/>
              </a:rPr>
              <a:t>O papel </a:t>
            </a:r>
            <a:r>
              <a:rPr lang="pt-BR" sz="2400" b="1" dirty="0">
                <a:latin typeface="+mn-lt"/>
              </a:rPr>
              <a:t>da gestão pública na promoção do desenvolvimento </a:t>
            </a:r>
            <a:r>
              <a:rPr lang="pt-BR" sz="2400" b="1" dirty="0" smtClean="0">
                <a:latin typeface="+mn-lt"/>
              </a:rPr>
              <a:t>humano</a:t>
            </a:r>
            <a:endParaRPr lang="pt-BR" sz="2400" b="1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2918" y="1442301"/>
            <a:ext cx="7886700" cy="4864231"/>
          </a:xfrm>
        </p:spPr>
        <p:txBody>
          <a:bodyPr>
            <a:noAutofit/>
          </a:bodyPr>
          <a:lstStyle/>
          <a:p>
            <a:r>
              <a:rPr lang="pt-BR" sz="2200" dirty="0" smtClean="0"/>
              <a:t>A administração </a:t>
            </a:r>
            <a:r>
              <a:rPr lang="pt-BR" sz="2200" dirty="0"/>
              <a:t>pública </a:t>
            </a:r>
            <a:r>
              <a:rPr lang="pt-BR" sz="2200" dirty="0" smtClean="0"/>
              <a:t>é responsável </a:t>
            </a:r>
            <a:r>
              <a:rPr lang="pt-BR" sz="2200" dirty="0"/>
              <a:t>pela arrecadação e aplicação dos recursos, </a:t>
            </a:r>
            <a:r>
              <a:rPr lang="pt-BR" sz="2200" dirty="0" smtClean="0"/>
              <a:t>e pela elaboração </a:t>
            </a:r>
            <a:r>
              <a:rPr lang="pt-BR" sz="2200" dirty="0"/>
              <a:t>de políticas públicas de promoção </a:t>
            </a:r>
            <a:r>
              <a:rPr lang="pt-BR" sz="2200" dirty="0" smtClean="0"/>
              <a:t>social</a:t>
            </a:r>
          </a:p>
          <a:p>
            <a:r>
              <a:rPr lang="pt-BR" sz="2200" dirty="0" smtClean="0"/>
              <a:t>A </a:t>
            </a:r>
            <a:r>
              <a:rPr lang="pt-BR" sz="2200" dirty="0"/>
              <a:t>criação, manutenção e ampliação de acesso às políticas públicas </a:t>
            </a:r>
            <a:r>
              <a:rPr lang="pt-BR" sz="2200" dirty="0" smtClean="0"/>
              <a:t>depende </a:t>
            </a:r>
            <a:r>
              <a:rPr lang="pt-BR" sz="2200" dirty="0"/>
              <a:t>da disponibilidade dos recursos </a:t>
            </a:r>
            <a:r>
              <a:rPr lang="pt-BR" sz="2200" dirty="0" smtClean="0"/>
              <a:t>públicos</a:t>
            </a:r>
          </a:p>
          <a:p>
            <a:r>
              <a:rPr lang="pt-BR" sz="2200" dirty="0" smtClean="0"/>
              <a:t>A eficiência na aplicação dos recursos favorece </a:t>
            </a:r>
            <a:r>
              <a:rPr lang="pt-BR" sz="2200" dirty="0"/>
              <a:t>a melhoria do desenvolvimento humano </a:t>
            </a:r>
            <a:r>
              <a:rPr lang="pt-BR" sz="2200" dirty="0" smtClean="0"/>
              <a:t>municipal</a:t>
            </a:r>
          </a:p>
          <a:p>
            <a:r>
              <a:rPr lang="pt-BR" sz="2200" dirty="0"/>
              <a:t>N</a:t>
            </a:r>
            <a:r>
              <a:rPr lang="pt-BR" sz="2200" dirty="0" smtClean="0"/>
              <a:t>ão se trata apenas do </a:t>
            </a:r>
            <a:r>
              <a:rPr lang="pt-BR" sz="2200" dirty="0"/>
              <a:t>volume de recursos </a:t>
            </a:r>
            <a:r>
              <a:rPr lang="pt-BR" sz="2200" dirty="0" smtClean="0"/>
              <a:t>disponíveis</a:t>
            </a:r>
          </a:p>
          <a:p>
            <a:r>
              <a:rPr lang="pt-BR" sz="2200" dirty="0" smtClean="0"/>
              <a:t>Ao gestor público é dado pois </a:t>
            </a:r>
            <a:r>
              <a:rPr lang="pt-BR" sz="2200" dirty="0"/>
              <a:t>realizar suas atividades de forma eficiente, atender as demandas sociais e manter o equilíbrio das contas </a:t>
            </a:r>
            <a:r>
              <a:rPr lang="pt-BR" sz="2200" dirty="0" smtClean="0"/>
              <a:t>municipais</a:t>
            </a:r>
          </a:p>
          <a:p>
            <a:r>
              <a:rPr lang="pt-BR" sz="2200" dirty="0" smtClean="0"/>
              <a:t>Destaca-se a </a:t>
            </a:r>
            <a:r>
              <a:rPr lang="pt-BR" sz="2200" dirty="0"/>
              <a:t>importância da participação e do controle social na administração pública e a abertura do governo local para essas </a:t>
            </a:r>
            <a:r>
              <a:rPr lang="pt-BR" sz="2200" dirty="0" smtClean="0"/>
              <a:t>atividades</a:t>
            </a:r>
            <a:endParaRPr lang="pt-BR" sz="2200" dirty="0"/>
          </a:p>
          <a:p>
            <a:endParaRPr lang="pt-BR" sz="2200" dirty="0"/>
          </a:p>
          <a:p>
            <a:endParaRPr lang="pt-BR" sz="2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6994690" y="6485641"/>
            <a:ext cx="214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 smtClean="0">
                <a:solidFill>
                  <a:schemeClr val="bg2">
                    <a:lumMod val="50000"/>
                  </a:schemeClr>
                </a:solidFill>
              </a:rPr>
              <a:t>(MENDES, 2017)</a:t>
            </a:r>
            <a:endParaRPr lang="pt-BR" sz="1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443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>
                <a:latin typeface="+mn-lt"/>
              </a:rPr>
              <a:t>O papel da gestão pública na promoção do desenvolvimento humano</a:t>
            </a:r>
            <a:endParaRPr lang="pt-BR" sz="2400" dirty="0">
              <a:latin typeface="+mn-lt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751198" y="1608809"/>
            <a:ext cx="7886700" cy="4351338"/>
          </a:xfrm>
        </p:spPr>
        <p:txBody>
          <a:bodyPr>
            <a:normAutofit/>
          </a:bodyPr>
          <a:lstStyle/>
          <a:p>
            <a:r>
              <a:rPr lang="pt-BR" sz="2400" i="1" dirty="0" smtClean="0"/>
              <a:t>“É no município onde tudo acontece”</a:t>
            </a:r>
          </a:p>
          <a:p>
            <a:r>
              <a:rPr lang="pt-BR" sz="2400" dirty="0" smtClean="0"/>
              <a:t>Fomentar a </a:t>
            </a:r>
            <a:r>
              <a:rPr lang="pt-BR" sz="2400" dirty="0"/>
              <a:t>criação ou potencialização e legitimação de espaços onde já existe </a:t>
            </a:r>
            <a:r>
              <a:rPr lang="pt-BR" sz="2400" dirty="0" smtClean="0"/>
              <a:t>o </a:t>
            </a:r>
            <a:r>
              <a:rPr lang="pt-BR" sz="2400" dirty="0"/>
              <a:t>envolvimento da </a:t>
            </a:r>
            <a:r>
              <a:rPr lang="pt-BR" sz="2400" dirty="0" smtClean="0"/>
              <a:t>sociedade</a:t>
            </a:r>
          </a:p>
          <a:p>
            <a:r>
              <a:rPr lang="pt-BR" sz="2400" dirty="0" smtClean="0"/>
              <a:t>Prover à sociedade a participação de uma forma crítica e corresponsável na </a:t>
            </a:r>
            <a:r>
              <a:rPr lang="pt-BR" sz="2400" dirty="0"/>
              <a:t>formulação e implementação de </a:t>
            </a:r>
            <a:r>
              <a:rPr lang="pt-BR" sz="2400" dirty="0" smtClean="0"/>
              <a:t>políticas públicas</a:t>
            </a:r>
            <a:endParaRPr lang="pt-BR" sz="2400" dirty="0"/>
          </a:p>
          <a:p>
            <a:r>
              <a:rPr lang="pt-BR" sz="2400" dirty="0" smtClean="0"/>
              <a:t>À sociedade cabe assumir importante papel  </a:t>
            </a:r>
            <a:r>
              <a:rPr lang="pt-BR" sz="2400" dirty="0"/>
              <a:t>ao apresentar </a:t>
            </a:r>
            <a:r>
              <a:rPr lang="pt-BR" sz="2400" dirty="0" smtClean="0"/>
              <a:t>à gestão as </a:t>
            </a:r>
            <a:r>
              <a:rPr lang="pt-BR" sz="2400" dirty="0"/>
              <a:t>necessidades </a:t>
            </a:r>
            <a:r>
              <a:rPr lang="pt-BR" sz="2400" dirty="0" smtClean="0"/>
              <a:t>locais, visando direcionar </a:t>
            </a:r>
            <a:r>
              <a:rPr lang="pt-BR" sz="2400" dirty="0"/>
              <a:t>as atenções políticas às demandas </a:t>
            </a:r>
            <a:r>
              <a:rPr lang="pt-BR" sz="2400" dirty="0" smtClean="0"/>
              <a:t>sociais</a:t>
            </a:r>
          </a:p>
          <a:p>
            <a:r>
              <a:rPr lang="pt-BR" sz="2400" dirty="0" smtClean="0"/>
              <a:t>O </a:t>
            </a:r>
            <a:r>
              <a:rPr lang="pt-BR" sz="2400" dirty="0"/>
              <a:t>controle social </a:t>
            </a:r>
            <a:r>
              <a:rPr lang="pt-BR" sz="2400" dirty="0" smtClean="0"/>
              <a:t>também possui </a:t>
            </a:r>
            <a:r>
              <a:rPr lang="pt-BR" sz="2400" dirty="0"/>
              <a:t>papel fundamental na elaboração e avaliação das políticas </a:t>
            </a:r>
            <a:r>
              <a:rPr lang="pt-BR" sz="2400" dirty="0" smtClean="0"/>
              <a:t>públicas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6994690" y="6485641"/>
            <a:ext cx="214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 smtClean="0">
                <a:solidFill>
                  <a:schemeClr val="bg2">
                    <a:lumMod val="50000"/>
                  </a:schemeClr>
                </a:solidFill>
              </a:rPr>
              <a:t>(MENDES, 2017)</a:t>
            </a:r>
            <a:endParaRPr lang="pt-BR" sz="1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709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658</TotalTime>
  <Words>1555</Words>
  <Application>Microsoft Macintosh PowerPoint</Application>
  <PresentationFormat>On-screen Show (4:3)</PresentationFormat>
  <Paragraphs>161</Paragraphs>
  <Slides>16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Tema do Office</vt:lpstr>
      <vt:lpstr>PowerPoint Presentation</vt:lpstr>
      <vt:lpstr>Os municípios como espaços de formação Carta  das Cidades Educadoras</vt:lpstr>
      <vt:lpstr>Os municípios como espaços de formação Carta  das Cidades Educadoras</vt:lpstr>
      <vt:lpstr>Quais as possibilidades para que os municípios atuem como espaços de formação? </vt:lpstr>
      <vt:lpstr>PowerPoint Presentation</vt:lpstr>
      <vt:lpstr>Desafio: encontrar uma solução</vt:lpstr>
      <vt:lpstr>Desafio: encontrar uma solução</vt:lpstr>
      <vt:lpstr>O papel da gestão pública na promoção do desenvolvimento humano</vt:lpstr>
      <vt:lpstr>O papel da gestão pública na promoção do desenvolvimento humano</vt:lpstr>
      <vt:lpstr>O município e a participação </vt:lpstr>
      <vt:lpstr>Participação social e avaliação</vt:lpstr>
      <vt:lpstr>Participação social e avaliação</vt:lpstr>
      <vt:lpstr>Os municípios como espaços de formação: construindo capacidades </vt:lpstr>
      <vt:lpstr>Quais as possibilidades para que os municípios atuem como espaços de formação? </vt:lpstr>
      <vt:lpstr>Quais as possibilidades para que os municípios atuem como espaços de formação?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Suely Silveira</dc:creator>
  <cp:lastModifiedBy>Roberta Tiemi Saita</cp:lastModifiedBy>
  <cp:revision>66</cp:revision>
  <dcterms:created xsi:type="dcterms:W3CDTF">2017-06-18T21:22:10Z</dcterms:created>
  <dcterms:modified xsi:type="dcterms:W3CDTF">2017-06-21T11:26:46Z</dcterms:modified>
</cp:coreProperties>
</file>