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2" r:id="rId1"/>
  </p:sldMasterIdLst>
  <p:notesMasterIdLst>
    <p:notesMasterId r:id="rId39"/>
  </p:notesMasterIdLst>
  <p:sldIdLst>
    <p:sldId id="256" r:id="rId2"/>
    <p:sldId id="303" r:id="rId3"/>
    <p:sldId id="304" r:id="rId4"/>
    <p:sldId id="305" r:id="rId5"/>
    <p:sldId id="306" r:id="rId6"/>
    <p:sldId id="307" r:id="rId7"/>
    <p:sldId id="302" r:id="rId8"/>
    <p:sldId id="259" r:id="rId9"/>
    <p:sldId id="288" r:id="rId10"/>
    <p:sldId id="295" r:id="rId11"/>
    <p:sldId id="262" r:id="rId12"/>
    <p:sldId id="293" r:id="rId13"/>
    <p:sldId id="292" r:id="rId14"/>
    <p:sldId id="277" r:id="rId15"/>
    <p:sldId id="294" r:id="rId16"/>
    <p:sldId id="278" r:id="rId17"/>
    <p:sldId id="296" r:id="rId18"/>
    <p:sldId id="279" r:id="rId19"/>
    <p:sldId id="297" r:id="rId20"/>
    <p:sldId id="326" r:id="rId21"/>
    <p:sldId id="327" r:id="rId22"/>
    <p:sldId id="328" r:id="rId23"/>
    <p:sldId id="329" r:id="rId24"/>
    <p:sldId id="330" r:id="rId25"/>
    <p:sldId id="341" r:id="rId26"/>
    <p:sldId id="335" r:id="rId27"/>
    <p:sldId id="336" r:id="rId28"/>
    <p:sldId id="320" r:id="rId29"/>
    <p:sldId id="321" r:id="rId30"/>
    <p:sldId id="322" r:id="rId31"/>
    <p:sldId id="323" r:id="rId32"/>
    <p:sldId id="324" r:id="rId33"/>
    <p:sldId id="325" r:id="rId34"/>
    <p:sldId id="298" r:id="rId35"/>
    <p:sldId id="338" r:id="rId36"/>
    <p:sldId id="339" r:id="rId37"/>
    <p:sldId id="34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45"/>
    <p:restoredTop sz="71670"/>
  </p:normalViewPr>
  <p:slideViewPr>
    <p:cSldViewPr snapToGrid="0" snapToObjects="1">
      <p:cViewPr varScale="1">
        <p:scale>
          <a:sx n="66" d="100"/>
          <a:sy n="66" d="100"/>
        </p:scale>
        <p:origin x="9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53DF75-529D-644C-8827-E961858588B8}" type="doc">
      <dgm:prSet loTypeId="urn:microsoft.com/office/officeart/2005/8/layout/lProcess3" loCatId="process" qsTypeId="urn:microsoft.com/office/officeart/2005/8/quickstyle/simple4" qsCatId="simple" csTypeId="urn:microsoft.com/office/officeart/2005/8/colors/accent1_2" csCatId="accent1" phldr="1"/>
      <dgm:spPr/>
      <dgm:t>
        <a:bodyPr/>
        <a:lstStyle/>
        <a:p>
          <a:endParaRPr lang="en-US"/>
        </a:p>
      </dgm:t>
    </dgm:pt>
    <dgm:pt modelId="{8C958483-9DC4-4B41-8CFE-1027E4CB82A6}">
      <dgm:prSet/>
      <dgm:spPr/>
      <dgm:t>
        <a:bodyPr/>
        <a:lstStyle/>
        <a:p>
          <a:pPr rtl="0"/>
          <a:r>
            <a:rPr lang="en-US" dirty="0" smtClean="0"/>
            <a:t>Present changes graphically, not numerically </a:t>
          </a:r>
          <a:endParaRPr lang="en-US" dirty="0"/>
        </a:p>
      </dgm:t>
    </dgm:pt>
    <dgm:pt modelId="{75BEF62C-3B25-5144-AA61-4A82C9DAE78D}" type="parTrans" cxnId="{6CDC5AA0-30B6-8E45-AA0F-1080FAA39638}">
      <dgm:prSet/>
      <dgm:spPr/>
      <dgm:t>
        <a:bodyPr/>
        <a:lstStyle/>
        <a:p>
          <a:endParaRPr lang="en-US"/>
        </a:p>
      </dgm:t>
    </dgm:pt>
    <dgm:pt modelId="{CD9730D3-7F22-4E45-B9CC-73C2417BD444}" type="sibTrans" cxnId="{6CDC5AA0-30B6-8E45-AA0F-1080FAA39638}">
      <dgm:prSet/>
      <dgm:spPr/>
      <dgm:t>
        <a:bodyPr/>
        <a:lstStyle/>
        <a:p>
          <a:endParaRPr lang="en-US"/>
        </a:p>
      </dgm:t>
    </dgm:pt>
    <dgm:pt modelId="{3BA60996-5577-7044-A609-34CD0FB2B160}">
      <dgm:prSet/>
      <dgm:spPr/>
      <dgm:t>
        <a:bodyPr/>
        <a:lstStyle/>
        <a:p>
          <a:pPr rtl="0"/>
          <a:r>
            <a:rPr lang="en-US" dirty="0" smtClean="0"/>
            <a:t>School B</a:t>
          </a:r>
          <a:endParaRPr lang="en-US" dirty="0"/>
        </a:p>
      </dgm:t>
    </dgm:pt>
    <dgm:pt modelId="{50DCCCB8-0FF5-E642-9843-1BACA3351199}" type="parTrans" cxnId="{E43423C5-75D0-7C4C-8929-CD7992E9E7AD}">
      <dgm:prSet/>
      <dgm:spPr/>
      <dgm:t>
        <a:bodyPr/>
        <a:lstStyle/>
        <a:p>
          <a:endParaRPr lang="en-US"/>
        </a:p>
      </dgm:t>
    </dgm:pt>
    <dgm:pt modelId="{1BE78EB9-4047-444F-9C3C-E5E87A9728C9}" type="sibTrans" cxnId="{E43423C5-75D0-7C4C-8929-CD7992E9E7AD}">
      <dgm:prSet/>
      <dgm:spPr/>
      <dgm:t>
        <a:bodyPr/>
        <a:lstStyle/>
        <a:p>
          <a:endParaRPr lang="en-US"/>
        </a:p>
      </dgm:t>
    </dgm:pt>
    <dgm:pt modelId="{4E3D806E-0F3A-1144-B9CC-75352CCDC1F2}">
      <dgm:prSet/>
      <dgm:spPr/>
      <dgm:t>
        <a:bodyPr/>
        <a:lstStyle/>
        <a:p>
          <a:r>
            <a:rPr lang="en-US" dirty="0" smtClean="0"/>
            <a:t>School A – test score change</a:t>
          </a:r>
          <a:endParaRPr lang="en-US" dirty="0"/>
        </a:p>
      </dgm:t>
    </dgm:pt>
    <dgm:pt modelId="{F2EF9A49-0DDD-A448-ADC8-BBBB4652E267}" type="parTrans" cxnId="{AC1A9F44-BA75-B543-828E-7CB3EAEC98F1}">
      <dgm:prSet/>
      <dgm:spPr/>
      <dgm:t>
        <a:bodyPr/>
        <a:lstStyle/>
        <a:p>
          <a:endParaRPr lang="en-US"/>
        </a:p>
      </dgm:t>
    </dgm:pt>
    <dgm:pt modelId="{286C1DE0-3989-564F-B836-2363F7DD8360}" type="sibTrans" cxnId="{AC1A9F44-BA75-B543-828E-7CB3EAEC98F1}">
      <dgm:prSet/>
      <dgm:spPr/>
      <dgm:t>
        <a:bodyPr/>
        <a:lstStyle/>
        <a:p>
          <a:endParaRPr lang="en-US"/>
        </a:p>
      </dgm:t>
    </dgm:pt>
    <dgm:pt modelId="{69368FB1-1BD3-8A4C-9492-5156C186B23F}" type="pres">
      <dgm:prSet presAssocID="{4653DF75-529D-644C-8827-E961858588B8}" presName="Name0" presStyleCnt="0">
        <dgm:presLayoutVars>
          <dgm:chPref val="3"/>
          <dgm:dir/>
          <dgm:animLvl val="lvl"/>
          <dgm:resizeHandles/>
        </dgm:presLayoutVars>
      </dgm:prSet>
      <dgm:spPr/>
      <dgm:t>
        <a:bodyPr/>
        <a:lstStyle/>
        <a:p>
          <a:endParaRPr lang="en-US"/>
        </a:p>
      </dgm:t>
    </dgm:pt>
    <dgm:pt modelId="{12F2F2E9-364B-CB42-8884-3C76520F360A}" type="pres">
      <dgm:prSet presAssocID="{8C958483-9DC4-4B41-8CFE-1027E4CB82A6}" presName="horFlow" presStyleCnt="0"/>
      <dgm:spPr/>
    </dgm:pt>
    <dgm:pt modelId="{307ABB53-28ED-0740-BF7E-BF43C8C3475A}" type="pres">
      <dgm:prSet presAssocID="{8C958483-9DC4-4B41-8CFE-1027E4CB82A6}" presName="bigChev" presStyleLbl="node1" presStyleIdx="0" presStyleCnt="3" custScaleX="244165"/>
      <dgm:spPr/>
      <dgm:t>
        <a:bodyPr/>
        <a:lstStyle/>
        <a:p>
          <a:endParaRPr lang="en-US"/>
        </a:p>
      </dgm:t>
    </dgm:pt>
    <dgm:pt modelId="{D2ADE6C5-C5DF-8644-972D-4AB252EA8F3E}" type="pres">
      <dgm:prSet presAssocID="{8C958483-9DC4-4B41-8CFE-1027E4CB82A6}" presName="vSp" presStyleCnt="0"/>
      <dgm:spPr/>
    </dgm:pt>
    <dgm:pt modelId="{EC1CC3D7-FA0F-8643-B30A-6F038434DCD2}" type="pres">
      <dgm:prSet presAssocID="{4E3D806E-0F3A-1144-B9CC-75352CCDC1F2}" presName="horFlow" presStyleCnt="0"/>
      <dgm:spPr/>
    </dgm:pt>
    <dgm:pt modelId="{7D59DF9A-91F4-7B4E-851A-F19C3CA13414}" type="pres">
      <dgm:prSet presAssocID="{4E3D806E-0F3A-1144-B9CC-75352CCDC1F2}" presName="bigChev" presStyleLbl="node1" presStyleIdx="1" presStyleCnt="3" custScaleX="172013"/>
      <dgm:spPr/>
      <dgm:t>
        <a:bodyPr/>
        <a:lstStyle/>
        <a:p>
          <a:endParaRPr lang="en-US"/>
        </a:p>
      </dgm:t>
    </dgm:pt>
    <dgm:pt modelId="{48F5AA06-0B55-9141-9490-B597554B3E86}" type="pres">
      <dgm:prSet presAssocID="{4E3D806E-0F3A-1144-B9CC-75352CCDC1F2}" presName="vSp" presStyleCnt="0"/>
      <dgm:spPr/>
    </dgm:pt>
    <dgm:pt modelId="{5DF58328-AC3B-0F44-88BD-2F3DD13E90DF}" type="pres">
      <dgm:prSet presAssocID="{3BA60996-5577-7044-A609-34CD0FB2B160}" presName="horFlow" presStyleCnt="0"/>
      <dgm:spPr/>
    </dgm:pt>
    <dgm:pt modelId="{4534E0DA-A4E7-0240-92A5-ADB45977A622}" type="pres">
      <dgm:prSet presAssocID="{3BA60996-5577-7044-A609-34CD0FB2B160}" presName="bigChev" presStyleLbl="node1" presStyleIdx="2" presStyleCnt="3" custScaleX="60171"/>
      <dgm:spPr/>
      <dgm:t>
        <a:bodyPr/>
        <a:lstStyle/>
        <a:p>
          <a:endParaRPr lang="en-US"/>
        </a:p>
      </dgm:t>
    </dgm:pt>
  </dgm:ptLst>
  <dgm:cxnLst>
    <dgm:cxn modelId="{804C4B04-D4FE-4640-AE9C-73EE05BB0E16}" type="presOf" srcId="{4E3D806E-0F3A-1144-B9CC-75352CCDC1F2}" destId="{7D59DF9A-91F4-7B4E-851A-F19C3CA13414}" srcOrd="0" destOrd="0" presId="urn:microsoft.com/office/officeart/2005/8/layout/lProcess3"/>
    <dgm:cxn modelId="{F1F7AEAB-6FBA-0349-AE7E-54B0527EDD77}" type="presOf" srcId="{3BA60996-5577-7044-A609-34CD0FB2B160}" destId="{4534E0DA-A4E7-0240-92A5-ADB45977A622}" srcOrd="0" destOrd="0" presId="urn:microsoft.com/office/officeart/2005/8/layout/lProcess3"/>
    <dgm:cxn modelId="{6CDC5AA0-30B6-8E45-AA0F-1080FAA39638}" srcId="{4653DF75-529D-644C-8827-E961858588B8}" destId="{8C958483-9DC4-4B41-8CFE-1027E4CB82A6}" srcOrd="0" destOrd="0" parTransId="{75BEF62C-3B25-5144-AA61-4A82C9DAE78D}" sibTransId="{CD9730D3-7F22-4E45-B9CC-73C2417BD444}"/>
    <dgm:cxn modelId="{8094226B-904B-0148-B557-01C56EB39496}" type="presOf" srcId="{4653DF75-529D-644C-8827-E961858588B8}" destId="{69368FB1-1BD3-8A4C-9492-5156C186B23F}" srcOrd="0" destOrd="0" presId="urn:microsoft.com/office/officeart/2005/8/layout/lProcess3"/>
    <dgm:cxn modelId="{510EBEDB-9FEE-DC4F-ADF6-A2321A7D8953}" type="presOf" srcId="{8C958483-9DC4-4B41-8CFE-1027E4CB82A6}" destId="{307ABB53-28ED-0740-BF7E-BF43C8C3475A}" srcOrd="0" destOrd="0" presId="urn:microsoft.com/office/officeart/2005/8/layout/lProcess3"/>
    <dgm:cxn modelId="{E43423C5-75D0-7C4C-8929-CD7992E9E7AD}" srcId="{4653DF75-529D-644C-8827-E961858588B8}" destId="{3BA60996-5577-7044-A609-34CD0FB2B160}" srcOrd="2" destOrd="0" parTransId="{50DCCCB8-0FF5-E642-9843-1BACA3351199}" sibTransId="{1BE78EB9-4047-444F-9C3C-E5E87A9728C9}"/>
    <dgm:cxn modelId="{AC1A9F44-BA75-B543-828E-7CB3EAEC98F1}" srcId="{4653DF75-529D-644C-8827-E961858588B8}" destId="{4E3D806E-0F3A-1144-B9CC-75352CCDC1F2}" srcOrd="1" destOrd="0" parTransId="{F2EF9A49-0DDD-A448-ADC8-BBBB4652E267}" sibTransId="{286C1DE0-3989-564F-B836-2363F7DD8360}"/>
    <dgm:cxn modelId="{9AA1B846-40F0-5B4C-9D47-F419CD808CD6}" type="presParOf" srcId="{69368FB1-1BD3-8A4C-9492-5156C186B23F}" destId="{12F2F2E9-364B-CB42-8884-3C76520F360A}" srcOrd="0" destOrd="0" presId="urn:microsoft.com/office/officeart/2005/8/layout/lProcess3"/>
    <dgm:cxn modelId="{299AB7AC-9A1A-5E47-A02D-7BBC896AD46D}" type="presParOf" srcId="{12F2F2E9-364B-CB42-8884-3C76520F360A}" destId="{307ABB53-28ED-0740-BF7E-BF43C8C3475A}" srcOrd="0" destOrd="0" presId="urn:microsoft.com/office/officeart/2005/8/layout/lProcess3"/>
    <dgm:cxn modelId="{997DF3D9-407A-1A4B-AE5E-C9816F9A7A2F}" type="presParOf" srcId="{69368FB1-1BD3-8A4C-9492-5156C186B23F}" destId="{D2ADE6C5-C5DF-8644-972D-4AB252EA8F3E}" srcOrd="1" destOrd="0" presId="urn:microsoft.com/office/officeart/2005/8/layout/lProcess3"/>
    <dgm:cxn modelId="{68319536-A55D-034A-9668-CACF954847CC}" type="presParOf" srcId="{69368FB1-1BD3-8A4C-9492-5156C186B23F}" destId="{EC1CC3D7-FA0F-8643-B30A-6F038434DCD2}" srcOrd="2" destOrd="0" presId="urn:microsoft.com/office/officeart/2005/8/layout/lProcess3"/>
    <dgm:cxn modelId="{5AE83ECB-F6C5-C449-8D56-CEA04E5924D8}" type="presParOf" srcId="{EC1CC3D7-FA0F-8643-B30A-6F038434DCD2}" destId="{7D59DF9A-91F4-7B4E-851A-F19C3CA13414}" srcOrd="0" destOrd="0" presId="urn:microsoft.com/office/officeart/2005/8/layout/lProcess3"/>
    <dgm:cxn modelId="{909FDB4C-E1BA-464D-A1E6-FC983A9C66AF}" type="presParOf" srcId="{69368FB1-1BD3-8A4C-9492-5156C186B23F}" destId="{48F5AA06-0B55-9141-9490-B597554B3E86}" srcOrd="3" destOrd="0" presId="urn:microsoft.com/office/officeart/2005/8/layout/lProcess3"/>
    <dgm:cxn modelId="{6BE2DA56-530F-674A-9D7D-938972A88522}" type="presParOf" srcId="{69368FB1-1BD3-8A4C-9492-5156C186B23F}" destId="{5DF58328-AC3B-0F44-88BD-2F3DD13E90DF}" srcOrd="4" destOrd="0" presId="urn:microsoft.com/office/officeart/2005/8/layout/lProcess3"/>
    <dgm:cxn modelId="{6BCFFA04-6ADA-3045-BB66-AF0E557C5F72}" type="presParOf" srcId="{5DF58328-AC3B-0F44-88BD-2F3DD13E90DF}" destId="{4534E0DA-A4E7-0240-92A5-ADB45977A622}"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7CB034-B33C-624F-B3EC-ED712CFE3434}" type="datetimeFigureOut">
              <a:rPr lang="en-US" smtClean="0"/>
              <a:t>6/21/2017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20FE8-C076-B947-B82E-46D30E29F97D}" type="slidenum">
              <a:rPr lang="en-US" smtClean="0"/>
              <a:t>‹nº›</a:t>
            </a:fld>
            <a:endParaRPr lang="en-US"/>
          </a:p>
        </p:txBody>
      </p:sp>
    </p:spTree>
    <p:extLst>
      <p:ext uri="{BB962C8B-B14F-4D97-AF65-F5344CB8AC3E}">
        <p14:creationId xmlns:p14="http://schemas.microsoft.com/office/powerpoint/2010/main" val="679916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a:t>
            </a:r>
            <a:r>
              <a:rPr lang="en-US" baseline="0" dirty="0" smtClean="0"/>
              <a:t> heard a lot about biases in the last couple of years</a:t>
            </a:r>
          </a:p>
          <a:p>
            <a:endParaRPr lang="en-US" baseline="0" dirty="0" smtClean="0"/>
          </a:p>
          <a:p>
            <a:r>
              <a:rPr lang="en-US" baseline="0" dirty="0" smtClean="0"/>
              <a:t>Boom in behavioral science</a:t>
            </a:r>
          </a:p>
          <a:p>
            <a:endParaRPr lang="en-US" baseline="0" dirty="0" smtClean="0"/>
          </a:p>
          <a:p>
            <a:r>
              <a:rPr lang="en-US" baseline="0" dirty="0" smtClean="0"/>
              <a:t>(grand-daddy of them all was Herbert Simon – dealing with public administration)</a:t>
            </a:r>
            <a:endParaRPr lang="en-US" dirty="0"/>
          </a:p>
        </p:txBody>
      </p:sp>
      <p:sp>
        <p:nvSpPr>
          <p:cNvPr id="4" name="Slide Number Placeholder 3"/>
          <p:cNvSpPr>
            <a:spLocks noGrp="1"/>
          </p:cNvSpPr>
          <p:nvPr>
            <p:ph type="sldNum" sz="quarter" idx="10"/>
          </p:nvPr>
        </p:nvSpPr>
        <p:spPr/>
        <p:txBody>
          <a:bodyPr/>
          <a:lstStyle/>
          <a:p>
            <a:fld id="{57C20FE8-C076-B947-B82E-46D30E29F97D}" type="slidenum">
              <a:rPr lang="en-US" smtClean="0"/>
              <a:t>3</a:t>
            </a:fld>
            <a:endParaRPr lang="en-US"/>
          </a:p>
        </p:txBody>
      </p:sp>
    </p:spTree>
    <p:extLst>
      <p:ext uri="{BB962C8B-B14F-4D97-AF65-F5344CB8AC3E}">
        <p14:creationId xmlns:p14="http://schemas.microsoft.com/office/powerpoint/2010/main" val="853032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pPr>
              <a:defRPr/>
            </a:pPr>
            <a:fld id="{72C160C3-3AB6-49C1-8001-AFDAD271EB5B}" type="slidenum">
              <a:rPr lang="en-GB" smtClean="0"/>
              <a:pPr>
                <a:defRPr/>
              </a:pPr>
              <a:t>25</a:t>
            </a:fld>
            <a:endParaRPr lang="en-GB" dirty="0"/>
          </a:p>
        </p:txBody>
      </p:sp>
    </p:spTree>
    <p:extLst>
      <p:ext uri="{BB962C8B-B14F-4D97-AF65-F5344CB8AC3E}">
        <p14:creationId xmlns:p14="http://schemas.microsoft.com/office/powerpoint/2010/main" val="58025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respondents who strongly prefer the public sector are presented with this data but without sector information, 82 percent select school B as best performing. However, when told that the school is private, only 19 percent select this school as best performing. Simply revealing that the provider of the school is private causes many elected officials to set aside their goal expectations for student well-being. In order to justify a desired conclusion (that a public school performs better than a private one), decision-makers reprioritize their evaluative criteria by lowering the importance they place on student well-being while redirecting the perceived importance to academic achievement instead. And similarly, the tendency to find well-being important becomes </a:t>
            </a:r>
            <a:r>
              <a:rPr lang="en-US" sz="1200" i="1" kern="1200" dirty="0" smtClean="0">
                <a:solidFill>
                  <a:schemeClr val="tx1"/>
                </a:solidFill>
                <a:effectLst/>
                <a:latin typeface="+mn-lt"/>
                <a:ea typeface="+mn-ea"/>
                <a:cs typeface="+mn-cs"/>
              </a:rPr>
              <a:t>even stronger</a:t>
            </a:r>
            <a:r>
              <a:rPr lang="en-US" sz="1200" kern="1200" dirty="0" smtClean="0">
                <a:solidFill>
                  <a:schemeClr val="tx1"/>
                </a:solidFill>
                <a:effectLst/>
                <a:latin typeface="+mn-lt"/>
                <a:ea typeface="+mn-ea"/>
                <a:cs typeface="+mn-cs"/>
              </a:rPr>
              <a:t> when a public school is shown to perform well on student well-being and less well on academic achievements. Thus, in group 4, no less than 94 percent of those who strongly prefer the public sector point to the public school as the school that performed best, compared to 71 percent who were not told what sector the school was in group 2. </a:t>
            </a:r>
          </a:p>
          <a:p>
            <a:endParaRPr lang="en-GB" dirty="0"/>
          </a:p>
        </p:txBody>
      </p:sp>
      <p:sp>
        <p:nvSpPr>
          <p:cNvPr id="4" name="Pladsholder til diasnummer 3"/>
          <p:cNvSpPr>
            <a:spLocks noGrp="1"/>
          </p:cNvSpPr>
          <p:nvPr>
            <p:ph type="sldNum" sz="quarter" idx="10"/>
          </p:nvPr>
        </p:nvSpPr>
        <p:spPr/>
        <p:txBody>
          <a:bodyPr/>
          <a:lstStyle/>
          <a:p>
            <a:pPr>
              <a:defRPr/>
            </a:pPr>
            <a:fld id="{72C160C3-3AB6-49C1-8001-AFDAD271EB5B}" type="slidenum">
              <a:rPr lang="en-GB" smtClean="0"/>
              <a:pPr>
                <a:defRPr/>
              </a:pPr>
              <a:t>26</a:t>
            </a:fld>
            <a:endParaRPr lang="en-GB" dirty="0"/>
          </a:p>
        </p:txBody>
      </p:sp>
    </p:spTree>
    <p:extLst>
      <p:ext uri="{BB962C8B-B14F-4D97-AF65-F5344CB8AC3E}">
        <p14:creationId xmlns:p14="http://schemas.microsoft.com/office/powerpoint/2010/main" val="790846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pPr>
              <a:defRPr/>
            </a:pPr>
            <a:fld id="{72C160C3-3AB6-49C1-8001-AFDAD271EB5B}" type="slidenum">
              <a:rPr lang="en-GB" smtClean="0"/>
              <a:pPr>
                <a:defRPr/>
              </a:pPr>
              <a:t>35</a:t>
            </a:fld>
            <a:endParaRPr lang="en-GB" dirty="0"/>
          </a:p>
        </p:txBody>
      </p:sp>
    </p:spTree>
    <p:extLst>
      <p:ext uri="{BB962C8B-B14F-4D97-AF65-F5344CB8AC3E}">
        <p14:creationId xmlns:p14="http://schemas.microsoft.com/office/powerpoint/2010/main" val="1318002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diasnummer 3"/>
          <p:cNvSpPr>
            <a:spLocks noGrp="1"/>
          </p:cNvSpPr>
          <p:nvPr>
            <p:ph type="sldNum" sz="quarter" idx="10"/>
          </p:nvPr>
        </p:nvSpPr>
        <p:spPr/>
        <p:txBody>
          <a:bodyPr/>
          <a:lstStyle/>
          <a:p>
            <a:pPr>
              <a:defRPr/>
            </a:pPr>
            <a:fld id="{72C160C3-3AB6-49C1-8001-AFDAD271EB5B}" type="slidenum">
              <a:rPr lang="en-GB" smtClean="0"/>
              <a:pPr>
                <a:defRPr/>
              </a:pPr>
              <a:t>36</a:t>
            </a:fld>
            <a:endParaRPr lang="en-GB" dirty="0"/>
          </a:p>
        </p:txBody>
      </p:sp>
    </p:spTree>
    <p:extLst>
      <p:ext uri="{BB962C8B-B14F-4D97-AF65-F5344CB8AC3E}">
        <p14:creationId xmlns:p14="http://schemas.microsoft.com/office/powerpoint/2010/main" val="1822384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pPr>
              <a:defRPr/>
            </a:pPr>
            <a:fld id="{72C160C3-3AB6-49C1-8001-AFDAD271EB5B}" type="slidenum">
              <a:rPr lang="en-GB" smtClean="0"/>
              <a:pPr>
                <a:defRPr/>
              </a:pPr>
              <a:t>37</a:t>
            </a:fld>
            <a:endParaRPr lang="en-GB" dirty="0"/>
          </a:p>
        </p:txBody>
      </p:sp>
    </p:spTree>
    <p:extLst>
      <p:ext uri="{BB962C8B-B14F-4D97-AF65-F5344CB8AC3E}">
        <p14:creationId xmlns:p14="http://schemas.microsoft.com/office/powerpoint/2010/main" val="1331097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20FE8-C076-B947-B82E-46D30E29F97D}" type="slidenum">
              <a:rPr lang="en-US" smtClean="0"/>
              <a:t>4</a:t>
            </a:fld>
            <a:endParaRPr lang="en-US"/>
          </a:p>
        </p:txBody>
      </p:sp>
    </p:spTree>
    <p:extLst>
      <p:ext uri="{BB962C8B-B14F-4D97-AF65-F5344CB8AC3E}">
        <p14:creationId xmlns:p14="http://schemas.microsoft.com/office/powerpoint/2010/main" val="1057759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focus on numeric literacy, bit not about public sector numbers</a:t>
            </a:r>
          </a:p>
          <a:p>
            <a:endParaRPr lang="en-US" dirty="0" smtClean="0"/>
          </a:p>
          <a:p>
            <a:r>
              <a:rPr lang="en-US" dirty="0" smtClean="0"/>
              <a:t>As we shall see,</a:t>
            </a:r>
            <a:r>
              <a:rPr lang="en-US" baseline="0" dirty="0" smtClean="0"/>
              <a:t> dimensions of publicness matter: anti public sector bias, </a:t>
            </a:r>
            <a:r>
              <a:rPr lang="en-US" baseline="0" dirty="0" err="1" smtClean="0"/>
              <a:t>motivatied</a:t>
            </a:r>
            <a:r>
              <a:rPr lang="en-US" baseline="0" dirty="0" smtClean="0"/>
              <a:t> reasoning</a:t>
            </a:r>
            <a:endParaRPr lang="en-US" dirty="0"/>
          </a:p>
        </p:txBody>
      </p:sp>
      <p:sp>
        <p:nvSpPr>
          <p:cNvPr id="4" name="Slide Number Placeholder 3"/>
          <p:cNvSpPr>
            <a:spLocks noGrp="1"/>
          </p:cNvSpPr>
          <p:nvPr>
            <p:ph type="sldNum" sz="quarter" idx="10"/>
          </p:nvPr>
        </p:nvSpPr>
        <p:spPr/>
        <p:txBody>
          <a:bodyPr/>
          <a:lstStyle/>
          <a:p>
            <a:fld id="{57C20FE8-C076-B947-B82E-46D30E29F97D}" type="slidenum">
              <a:rPr lang="en-US" smtClean="0"/>
              <a:t>5</a:t>
            </a:fld>
            <a:endParaRPr lang="en-US"/>
          </a:p>
        </p:txBody>
      </p:sp>
    </p:spTree>
    <p:extLst>
      <p:ext uri="{BB962C8B-B14F-4D97-AF65-F5344CB8AC3E}">
        <p14:creationId xmlns:p14="http://schemas.microsoft.com/office/powerpoint/2010/main" val="1289707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Further:</a:t>
            </a:r>
            <a:r>
              <a:rPr lang="en-US" baseline="0" dirty="0" smtClean="0"/>
              <a:t> the quality of evidence </a:t>
            </a:r>
            <a:r>
              <a:rPr lang="en-US" baseline="0" dirty="0" err="1" smtClean="0"/>
              <a:t>begind</a:t>
            </a:r>
            <a:r>
              <a:rPr lang="en-US" baseline="0" dirty="0" smtClean="0"/>
              <a:t> one approach or the other is not </a:t>
            </a:r>
            <a:r>
              <a:rPr lang="en-US" baseline="0" dirty="0" err="1" smtClean="0"/>
              <a:t>evry</a:t>
            </a:r>
            <a:r>
              <a:rPr lang="en-US" baseline="0" dirty="0" smtClean="0"/>
              <a:t> good. </a:t>
            </a:r>
            <a:endParaRPr lang="en-US" dirty="0"/>
          </a:p>
        </p:txBody>
      </p:sp>
      <p:sp>
        <p:nvSpPr>
          <p:cNvPr id="4" name="Slide Number Placeholder 3"/>
          <p:cNvSpPr>
            <a:spLocks noGrp="1"/>
          </p:cNvSpPr>
          <p:nvPr>
            <p:ph type="sldNum" sz="quarter" idx="10"/>
          </p:nvPr>
        </p:nvSpPr>
        <p:spPr/>
        <p:txBody>
          <a:bodyPr/>
          <a:lstStyle/>
          <a:p>
            <a:fld id="{57C20FE8-C076-B947-B82E-46D30E29F97D}" type="slidenum">
              <a:rPr lang="en-US" smtClean="0"/>
              <a:t>7</a:t>
            </a:fld>
            <a:endParaRPr lang="en-US"/>
          </a:p>
        </p:txBody>
      </p:sp>
    </p:spTree>
    <p:extLst>
      <p:ext uri="{BB962C8B-B14F-4D97-AF65-F5344CB8AC3E}">
        <p14:creationId xmlns:p14="http://schemas.microsoft.com/office/powerpoint/2010/main" val="291822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we might stick with the brand of beer that we are familiar with</a:t>
            </a:r>
          </a:p>
          <a:p>
            <a:endParaRPr lang="en-US" dirty="0" smtClean="0"/>
          </a:p>
          <a:p>
            <a:r>
              <a:rPr lang="en-US" dirty="0" smtClean="0"/>
              <a:t>saves</a:t>
            </a:r>
            <a:r>
              <a:rPr lang="en-US" baseline="0" dirty="0" smtClean="0"/>
              <a:t> us trying new things</a:t>
            </a:r>
            <a:endParaRPr lang="en-US" dirty="0" smtClean="0"/>
          </a:p>
          <a:p>
            <a:endParaRPr lang="en-US" dirty="0" smtClean="0"/>
          </a:p>
          <a:p>
            <a:r>
              <a:rPr lang="en-US" dirty="0" smtClean="0"/>
              <a:t>We ma</a:t>
            </a:r>
            <a:r>
              <a:rPr lang="en-US" baseline="0" dirty="0" smtClean="0"/>
              <a:t>y </a:t>
            </a:r>
            <a:endParaRPr lang="en-US" dirty="0"/>
          </a:p>
        </p:txBody>
      </p:sp>
      <p:sp>
        <p:nvSpPr>
          <p:cNvPr id="4" name="Slide Number Placeholder 3"/>
          <p:cNvSpPr>
            <a:spLocks noGrp="1"/>
          </p:cNvSpPr>
          <p:nvPr>
            <p:ph type="sldNum" sz="quarter" idx="10"/>
          </p:nvPr>
        </p:nvSpPr>
        <p:spPr/>
        <p:txBody>
          <a:bodyPr/>
          <a:lstStyle/>
          <a:p>
            <a:fld id="{57C20FE8-C076-B947-B82E-46D30E29F97D}" type="slidenum">
              <a:rPr lang="en-US" smtClean="0"/>
              <a:t>9</a:t>
            </a:fld>
            <a:endParaRPr lang="en-US"/>
          </a:p>
        </p:txBody>
      </p:sp>
    </p:spTree>
    <p:extLst>
      <p:ext uri="{BB962C8B-B14F-4D97-AF65-F5344CB8AC3E}">
        <p14:creationId xmlns:p14="http://schemas.microsoft.com/office/powerpoint/2010/main" val="1827385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a:t>
            </a:r>
            <a:r>
              <a:rPr lang="en-GB" baseline="0" dirty="0"/>
              <a:t> randomization </a:t>
            </a:r>
            <a:r>
              <a:rPr lang="en-GB" baseline="0" dirty="0" smtClean="0"/>
              <a:t>works</a:t>
            </a:r>
          </a:p>
          <a:p>
            <a:endParaRPr lang="en-GB" baseline="0" dirty="0" smtClean="0"/>
          </a:p>
          <a:p>
            <a:r>
              <a:rPr lang="en-GB" baseline="0" dirty="0" smtClean="0"/>
              <a:t>We should </a:t>
            </a:r>
            <a:r>
              <a:rPr lang="en-GB" baseline="0" dirty="0" err="1" smtClean="0"/>
              <a:t>hae</a:t>
            </a:r>
            <a:r>
              <a:rPr lang="en-GB" baseline="0" dirty="0" smtClean="0"/>
              <a:t> higher </a:t>
            </a:r>
            <a:r>
              <a:rPr lang="en-GB" baseline="0" dirty="0" err="1" smtClean="0"/>
              <a:t>conidence</a:t>
            </a:r>
            <a:r>
              <a:rPr lang="en-GB" baseline="0" dirty="0" smtClean="0"/>
              <a:t> in these sorts of results – reveal causal processes; that</a:t>
            </a:r>
            <a:r>
              <a:rPr lang="uk-UA" baseline="0" dirty="0" smtClean="0"/>
              <a:t>’</a:t>
            </a:r>
            <a:r>
              <a:rPr lang="en-GB" baseline="0" dirty="0" smtClean="0"/>
              <a:t>s rare in performance management </a:t>
            </a:r>
          </a:p>
          <a:p>
            <a:endParaRPr lang="en-GB" baseline="0" dirty="0" smtClean="0"/>
          </a:p>
          <a:p>
            <a:r>
              <a:rPr lang="en-GB" baseline="0" dirty="0" smtClean="0"/>
              <a:t>Is there a difference in outcome between the treated and control group: is so should be because of treatment</a:t>
            </a:r>
          </a:p>
          <a:p>
            <a:endParaRPr lang="en-GB" baseline="0" dirty="0" smtClean="0"/>
          </a:p>
          <a:p>
            <a:r>
              <a:rPr lang="en-GB" baseline="0" dirty="0" smtClean="0"/>
              <a:t>People who might be unusual in some way should be evenly distributed across the treated and control groups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61356841-494A-4B9D-B0E9-8D426DC1833A}" type="slidenum">
              <a:rPr lang="en-GB" smtClean="0"/>
              <a:t>10</a:t>
            </a:fld>
            <a:endParaRPr lang="en-GB"/>
          </a:p>
        </p:txBody>
      </p:sp>
    </p:spTree>
    <p:extLst>
      <p:ext uri="{BB962C8B-B14F-4D97-AF65-F5344CB8AC3E}">
        <p14:creationId xmlns:p14="http://schemas.microsoft.com/office/powerpoint/2010/main" val="85376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Ideological distance affects how performance data is used:</a:t>
            </a:r>
          </a:p>
          <a:p>
            <a:pPr lvl="1"/>
            <a:r>
              <a:rPr lang="en-US" dirty="0" smtClean="0"/>
              <a:t>Agencies defined as liberal tended to receive lower performance scores, more scrutiny, more improvement plans than conservative peers (</a:t>
            </a:r>
            <a:r>
              <a:rPr lang="en-US" dirty="0" err="1" smtClean="0"/>
              <a:t>Lavertu</a:t>
            </a:r>
            <a:r>
              <a:rPr lang="en-US" dirty="0" smtClean="0"/>
              <a:t>, Lewis &amp; Moynihan 2013)</a:t>
            </a:r>
          </a:p>
          <a:p>
            <a:endParaRPr lang="en-US" dirty="0"/>
          </a:p>
        </p:txBody>
      </p:sp>
      <p:sp>
        <p:nvSpPr>
          <p:cNvPr id="4" name="Slide Number Placeholder 3"/>
          <p:cNvSpPr>
            <a:spLocks noGrp="1"/>
          </p:cNvSpPr>
          <p:nvPr>
            <p:ph type="sldNum" sz="quarter" idx="10"/>
          </p:nvPr>
        </p:nvSpPr>
        <p:spPr/>
        <p:txBody>
          <a:bodyPr/>
          <a:lstStyle/>
          <a:p>
            <a:fld id="{57C20FE8-C076-B947-B82E-46D30E29F97D}" type="slidenum">
              <a:rPr lang="en-US" smtClean="0"/>
              <a:t>20</a:t>
            </a:fld>
            <a:endParaRPr lang="en-US"/>
          </a:p>
        </p:txBody>
      </p:sp>
    </p:spTree>
    <p:extLst>
      <p:ext uri="{BB962C8B-B14F-4D97-AF65-F5344CB8AC3E}">
        <p14:creationId xmlns:p14="http://schemas.microsoft.com/office/powerpoint/2010/main" val="1943488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Ideological distance affects how performance data is used:</a:t>
            </a:r>
          </a:p>
          <a:p>
            <a:pPr lvl="1"/>
            <a:r>
              <a:rPr lang="en-US" dirty="0" smtClean="0"/>
              <a:t>Agencies defined as liberal tended to receive lower performance scores, more scrutiny, more improvement plans than conservative peers (</a:t>
            </a:r>
            <a:r>
              <a:rPr lang="en-US" dirty="0" err="1" smtClean="0"/>
              <a:t>Lavertu</a:t>
            </a:r>
            <a:r>
              <a:rPr lang="en-US" dirty="0" smtClean="0"/>
              <a:t>, Lewis &amp; Moynihan 2013)</a:t>
            </a:r>
          </a:p>
          <a:p>
            <a:endParaRPr lang="en-US" dirty="0"/>
          </a:p>
        </p:txBody>
      </p:sp>
      <p:sp>
        <p:nvSpPr>
          <p:cNvPr id="4" name="Slide Number Placeholder 3"/>
          <p:cNvSpPr>
            <a:spLocks noGrp="1"/>
          </p:cNvSpPr>
          <p:nvPr>
            <p:ph type="sldNum" sz="quarter" idx="10"/>
          </p:nvPr>
        </p:nvSpPr>
        <p:spPr/>
        <p:txBody>
          <a:bodyPr/>
          <a:lstStyle/>
          <a:p>
            <a:fld id="{57C20FE8-C076-B947-B82E-46D30E29F97D}" type="slidenum">
              <a:rPr lang="en-US" smtClean="0"/>
              <a:t>23</a:t>
            </a:fld>
            <a:endParaRPr lang="en-US"/>
          </a:p>
        </p:txBody>
      </p:sp>
    </p:spTree>
    <p:extLst>
      <p:ext uri="{BB962C8B-B14F-4D97-AF65-F5344CB8AC3E}">
        <p14:creationId xmlns:p14="http://schemas.microsoft.com/office/powerpoint/2010/main" val="1259231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Ideological distance affects how performance data is used:</a:t>
            </a:r>
          </a:p>
          <a:p>
            <a:pPr lvl="1"/>
            <a:r>
              <a:rPr lang="en-US" dirty="0" smtClean="0"/>
              <a:t>Agencies defined as liberal tended to receive lower performance scores, more scrutiny, more improvement plans than conservative peers (</a:t>
            </a:r>
            <a:r>
              <a:rPr lang="en-US" dirty="0" err="1" smtClean="0"/>
              <a:t>Lavertu</a:t>
            </a:r>
            <a:r>
              <a:rPr lang="en-US" dirty="0" smtClean="0"/>
              <a:t>, Lewis &amp; Moynihan 2013)</a:t>
            </a:r>
          </a:p>
          <a:p>
            <a:endParaRPr lang="en-US" dirty="0"/>
          </a:p>
        </p:txBody>
      </p:sp>
      <p:sp>
        <p:nvSpPr>
          <p:cNvPr id="4" name="Slide Number Placeholder 3"/>
          <p:cNvSpPr>
            <a:spLocks noGrp="1"/>
          </p:cNvSpPr>
          <p:nvPr>
            <p:ph type="sldNum" sz="quarter" idx="10"/>
          </p:nvPr>
        </p:nvSpPr>
        <p:spPr/>
        <p:txBody>
          <a:bodyPr/>
          <a:lstStyle/>
          <a:p>
            <a:fld id="{57C20FE8-C076-B947-B82E-46D30E29F97D}" type="slidenum">
              <a:rPr lang="en-US" smtClean="0"/>
              <a:t>24</a:t>
            </a:fld>
            <a:endParaRPr lang="en-US"/>
          </a:p>
        </p:txBody>
      </p:sp>
    </p:spTree>
    <p:extLst>
      <p:ext uri="{BB962C8B-B14F-4D97-AF65-F5344CB8AC3E}">
        <p14:creationId xmlns:p14="http://schemas.microsoft.com/office/powerpoint/2010/main" val="1011993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6553DCA-A84D-5C43-8C03-3D5869635715}" type="datetimeFigureOut">
              <a:rPr lang="en-US" smtClean="0"/>
              <a:t>6/21/2017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4D96A0-DE0C-F844-A140-260E42E590F4}" type="slidenum">
              <a:rPr lang="en-US" smtClean="0"/>
              <a:t>‹nº›</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553DCA-A84D-5C43-8C03-3D5869635715}" type="datetimeFigureOut">
              <a:rPr lang="en-US" smtClean="0"/>
              <a:t>6/21/2017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4D96A0-DE0C-F844-A140-260E42E590F4}" type="slidenum">
              <a:rPr lang="en-US" smtClean="0"/>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553DCA-A84D-5C43-8C03-3D5869635715}" type="datetimeFigureOut">
              <a:rPr lang="en-US" smtClean="0"/>
              <a:t>6/21/2017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4D96A0-DE0C-F844-A140-260E42E590F4}" type="slidenum">
              <a:rPr lang="en-US" smtClean="0"/>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hite Blank">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1776" b="31290"/>
          <a:stretch/>
        </p:blipFill>
        <p:spPr>
          <a:xfrm>
            <a:off x="9712491" y="326571"/>
            <a:ext cx="1746552" cy="612322"/>
          </a:xfrm>
          <a:prstGeom prst="rect">
            <a:avLst/>
          </a:prstGeom>
        </p:spPr>
      </p:pic>
    </p:spTree>
    <p:extLst>
      <p:ext uri="{BB962C8B-B14F-4D97-AF65-F5344CB8AC3E}">
        <p14:creationId xmlns:p14="http://schemas.microsoft.com/office/powerpoint/2010/main" val="24038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Font typeface="Calibri" panose="020F0502020204030204" pitchFamily="34" charset="0"/>
              <a:buChar char="​"/>
              <a:defRPr/>
            </a:lvl1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6" name="Title 5"/>
          <p:cNvSpPr>
            <a:spLocks noGrp="1"/>
          </p:cNvSpPr>
          <p:nvPr>
            <p:ph type="title"/>
          </p:nvPr>
        </p:nvSpPr>
        <p:spPr/>
        <p:txBody>
          <a:bodyPr/>
          <a:lstStyle/>
          <a:p>
            <a:r>
              <a:rPr lang="en-GB" dirty="0" smtClean="0"/>
              <a:t>Click to edit Master title style</a:t>
            </a:r>
            <a:endParaRPr lang="en-GB" dirty="0"/>
          </a:p>
        </p:txBody>
      </p:sp>
      <p:sp>
        <p:nvSpPr>
          <p:cNvPr id="17" name="Black Rectangle"/>
          <p:cNvSpPr/>
          <p:nvPr userDrawn="1"/>
        </p:nvSpPr>
        <p:spPr>
          <a:xfrm>
            <a:off x="469900" y="1765907"/>
            <a:ext cx="982133" cy="609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sp>
        <p:nvSpPr>
          <p:cNvPr id="22" name="Slide Number Placeholder 21"/>
          <p:cNvSpPr>
            <a:spLocks noGrp="1"/>
          </p:cNvSpPr>
          <p:nvPr>
            <p:ph type="sldNum" sz="quarter" idx="10"/>
          </p:nvPr>
        </p:nvSpPr>
        <p:spPr/>
        <p:txBody>
          <a:bodyPr/>
          <a:lstStyle/>
          <a:p>
            <a:pPr>
              <a:defRPr/>
            </a:pPr>
            <a:fld id="{E90C1E0A-682D-40DC-B1EA-26C007FDC330}" type="slidenum">
              <a:rPr lang="en-GB" smtClean="0"/>
              <a:pPr>
                <a:defRPr/>
              </a:pPr>
              <a:t>‹nº›</a:t>
            </a:fld>
            <a:endParaRPr lang="en-GB" dirty="0"/>
          </a:p>
        </p:txBody>
      </p:sp>
      <p:sp>
        <p:nvSpPr>
          <p:cNvPr id="19" name="TextBox 17"/>
          <p:cNvSpPr txBox="1">
            <a:spLocks noChangeArrowheads="1"/>
          </p:cNvSpPr>
          <p:nvPr userDrawn="1"/>
        </p:nvSpPr>
        <p:spPr bwMode="auto">
          <a:xfrm>
            <a:off x="-2352939" y="2085907"/>
            <a:ext cx="2244827" cy="205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lnSpc>
                <a:spcPct val="100000"/>
              </a:lnSpc>
            </a:pPr>
            <a:r>
              <a:rPr lang="en-GB" sz="1333" noProof="1" smtClean="0">
                <a:solidFill>
                  <a:schemeClr val="tx1">
                    <a:lumMod val="75000"/>
                    <a:lumOff val="25000"/>
                  </a:schemeClr>
                </a:solidFill>
                <a:latin typeface="+mn-lt"/>
                <a:cs typeface="Arial" charset="0"/>
              </a:rPr>
              <a:t>For at få punktopstilling </a:t>
            </a:r>
            <a:br>
              <a:rPr lang="en-GB" sz="1333" noProof="1" smtClean="0">
                <a:solidFill>
                  <a:schemeClr val="tx1">
                    <a:lumMod val="75000"/>
                    <a:lumOff val="25000"/>
                  </a:schemeClr>
                </a:solidFill>
                <a:latin typeface="+mn-lt"/>
                <a:cs typeface="Arial" charset="0"/>
              </a:rPr>
            </a:br>
            <a:r>
              <a:rPr lang="en-GB" sz="1333" noProof="1" smtClean="0">
                <a:solidFill>
                  <a:schemeClr val="tx1">
                    <a:lumMod val="75000"/>
                    <a:lumOff val="25000"/>
                  </a:schemeClr>
                </a:solidFill>
                <a:latin typeface="+mn-lt"/>
                <a:cs typeface="Arial" charset="0"/>
              </a:rPr>
              <a:t>på teksten </a:t>
            </a:r>
            <a:br>
              <a:rPr lang="en-GB" sz="1333" noProof="1" smtClean="0">
                <a:solidFill>
                  <a:schemeClr val="tx1">
                    <a:lumMod val="75000"/>
                    <a:lumOff val="25000"/>
                  </a:schemeClr>
                </a:solidFill>
                <a:latin typeface="+mn-lt"/>
                <a:cs typeface="Arial" charset="0"/>
              </a:rPr>
            </a:br>
            <a:r>
              <a:rPr lang="en-GB" sz="1333" noProof="1" smtClean="0">
                <a:solidFill>
                  <a:schemeClr val="tx1">
                    <a:lumMod val="75000"/>
                    <a:lumOff val="25000"/>
                  </a:schemeClr>
                </a:solidFill>
                <a:latin typeface="+mn-lt"/>
                <a:cs typeface="Arial" charset="0"/>
              </a:rPr>
              <a:t>(flere niveauer findes), </a:t>
            </a:r>
            <a:br>
              <a:rPr lang="en-GB" sz="1333" noProof="1" smtClean="0">
                <a:solidFill>
                  <a:schemeClr val="tx1">
                    <a:lumMod val="75000"/>
                    <a:lumOff val="25000"/>
                  </a:schemeClr>
                </a:solidFill>
                <a:latin typeface="+mn-lt"/>
                <a:cs typeface="Arial" charset="0"/>
              </a:rPr>
            </a:br>
            <a:r>
              <a:rPr lang="en-GB" sz="1333" noProof="1" smtClean="0">
                <a:solidFill>
                  <a:schemeClr val="tx1">
                    <a:lumMod val="75000"/>
                    <a:lumOff val="25000"/>
                  </a:schemeClr>
                </a:solidFill>
                <a:latin typeface="+mn-lt"/>
                <a:cs typeface="Arial" charset="0"/>
              </a:rPr>
              <a:t>brug ‘Forøg listeniveau’</a:t>
            </a:r>
          </a:p>
          <a:p>
            <a:pPr algn="r" eaLnBrk="1" hangingPunct="1">
              <a:lnSpc>
                <a:spcPct val="100000"/>
              </a:lnSpc>
            </a:pPr>
            <a:endParaRPr lang="en-GB" sz="1333" noProof="1" smtClean="0">
              <a:solidFill>
                <a:schemeClr val="tx1">
                  <a:lumMod val="75000"/>
                  <a:lumOff val="25000"/>
                </a:schemeClr>
              </a:solidFill>
              <a:latin typeface="+mn-lt"/>
              <a:cs typeface="Arial" charset="0"/>
            </a:endParaRPr>
          </a:p>
          <a:p>
            <a:pPr algn="r" eaLnBrk="1" hangingPunct="1">
              <a:lnSpc>
                <a:spcPct val="100000"/>
              </a:lnSpc>
            </a:pPr>
            <a:endParaRPr lang="en-GB" sz="1333" noProof="1" smtClean="0">
              <a:solidFill>
                <a:schemeClr val="tx1">
                  <a:lumMod val="75000"/>
                  <a:lumOff val="25000"/>
                </a:schemeClr>
              </a:solidFill>
              <a:latin typeface="+mn-lt"/>
              <a:cs typeface="Arial" charset="0"/>
            </a:endParaRPr>
          </a:p>
          <a:p>
            <a:pPr algn="r" eaLnBrk="1" hangingPunct="1">
              <a:lnSpc>
                <a:spcPct val="100000"/>
              </a:lnSpc>
            </a:pPr>
            <a:r>
              <a:rPr lang="en-GB" sz="1333" noProof="1" smtClean="0">
                <a:solidFill>
                  <a:schemeClr val="tx1">
                    <a:lumMod val="75000"/>
                    <a:lumOff val="25000"/>
                  </a:schemeClr>
                </a:solidFill>
                <a:latin typeface="+mn-lt"/>
                <a:cs typeface="Arial" charset="0"/>
              </a:rPr>
              <a:t>For at få venstrestillet tekst uden punktopstilling, brug ‘Formindsk listeniveau’</a:t>
            </a:r>
            <a:endParaRPr lang="en-GB" sz="1333" noProof="1">
              <a:solidFill>
                <a:schemeClr val="tx1">
                  <a:lumMod val="75000"/>
                  <a:lumOff val="25000"/>
                </a:schemeClr>
              </a:solidFill>
              <a:latin typeface="+mn-lt"/>
              <a:cs typeface="Arial" charset="0"/>
            </a:endParaRPr>
          </a:p>
        </p:txBody>
      </p:sp>
      <p:pic>
        <p:nvPicPr>
          <p:cNvPr id="2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7712" y="2943361"/>
            <a:ext cx="609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ounded Rectangle 20"/>
          <p:cNvSpPr/>
          <p:nvPr userDrawn="1"/>
        </p:nvSpPr>
        <p:spPr>
          <a:xfrm>
            <a:off x="-412911" y="2943362"/>
            <a:ext cx="285953" cy="27596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3200" noProof="1">
              <a:latin typeface="+mn-lt"/>
            </a:endParaRPr>
          </a:p>
        </p:txBody>
      </p:sp>
      <p:pic>
        <p:nvPicPr>
          <p:cNvPr id="23"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755635" y="3999479"/>
            <a:ext cx="584200" cy="27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userDrawn="1"/>
        </p:nvSpPr>
        <p:spPr>
          <a:xfrm>
            <a:off x="-463534" y="3999480"/>
            <a:ext cx="292100" cy="268225"/>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3200" noProof="1">
              <a:latin typeface="+mn-lt"/>
            </a:endParaRPr>
          </a:p>
        </p:txBody>
      </p:sp>
      <p:sp>
        <p:nvSpPr>
          <p:cNvPr id="25" name="Rounded Rectangle 24"/>
          <p:cNvSpPr/>
          <p:nvPr userDrawn="1"/>
        </p:nvSpPr>
        <p:spPr>
          <a:xfrm>
            <a:off x="-749487" y="4002911"/>
            <a:ext cx="285953" cy="27596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3200" noProof="1">
              <a:latin typeface="+mn-lt"/>
            </a:endParaRPr>
          </a:p>
        </p:txBody>
      </p:sp>
      <p:sp>
        <p:nvSpPr>
          <p:cNvPr id="26" name="TextBox 25"/>
          <p:cNvSpPr txBox="1"/>
          <p:nvPr userDrawn="1"/>
        </p:nvSpPr>
        <p:spPr>
          <a:xfrm>
            <a:off x="-2160917" y="1022476"/>
            <a:ext cx="2013173" cy="473425"/>
          </a:xfrm>
          <a:prstGeom prst="rect">
            <a:avLst/>
          </a:prstGeom>
          <a:noFill/>
        </p:spPr>
        <p:txBody>
          <a:bodyPr wrap="square" lIns="0" tIns="0" rIns="0" bIns="0" rtlCol="0">
            <a:noAutofit/>
          </a:bodyPr>
          <a:lstStyle/>
          <a:p>
            <a:pPr algn="r">
              <a:lnSpc>
                <a:spcPct val="100000"/>
              </a:lnSpc>
            </a:pPr>
            <a:r>
              <a:rPr lang="en-GB" sz="1333" noProof="1" smtClean="0">
                <a:solidFill>
                  <a:schemeClr val="tx1">
                    <a:lumMod val="75000"/>
                    <a:lumOff val="25000"/>
                  </a:schemeClr>
                </a:solidFill>
              </a:rPr>
              <a:t>Ændr 2. linje i overskriften </a:t>
            </a:r>
            <a:br>
              <a:rPr lang="en-GB" sz="1333" noProof="1" smtClean="0">
                <a:solidFill>
                  <a:schemeClr val="tx1">
                    <a:lumMod val="75000"/>
                    <a:lumOff val="25000"/>
                  </a:schemeClr>
                </a:solidFill>
              </a:rPr>
            </a:br>
            <a:r>
              <a:rPr lang="en-GB" sz="1333" noProof="1" smtClean="0">
                <a:solidFill>
                  <a:schemeClr val="tx1">
                    <a:lumMod val="75000"/>
                    <a:lumOff val="25000"/>
                  </a:schemeClr>
                </a:solidFill>
              </a:rPr>
              <a:t>til AU Passata Light</a:t>
            </a:r>
            <a:endParaRPr lang="en-GB" sz="1333" noProof="1">
              <a:solidFill>
                <a:schemeClr val="tx1">
                  <a:lumMod val="75000"/>
                  <a:lumOff val="25000"/>
                </a:schemeClr>
              </a:solidFill>
            </a:endParaRPr>
          </a:p>
        </p:txBody>
      </p:sp>
    </p:spTree>
    <p:extLst>
      <p:ext uri="{BB962C8B-B14F-4D97-AF65-F5344CB8AC3E}">
        <p14:creationId xmlns:p14="http://schemas.microsoft.com/office/powerpoint/2010/main" val="50048868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553DCA-A84D-5C43-8C03-3D5869635715}" type="datetimeFigureOut">
              <a:rPr lang="en-US" smtClean="0"/>
              <a:t>6/21/2017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4D96A0-DE0C-F844-A140-260E42E590F4}" type="slidenum">
              <a:rPr lang="en-US" smtClean="0"/>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553DCA-A84D-5C43-8C03-3D5869635715}" type="datetimeFigureOut">
              <a:rPr lang="en-US" smtClean="0"/>
              <a:t>6/21/2017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4D96A0-DE0C-F844-A140-260E42E590F4}" type="slidenum">
              <a:rPr lang="en-US" smtClean="0"/>
              <a:t>‹nº›</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6553DCA-A84D-5C43-8C03-3D5869635715}" type="datetimeFigureOut">
              <a:rPr lang="en-US" smtClean="0"/>
              <a:t>6/21/2017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4D96A0-DE0C-F844-A140-260E42E590F4}" type="slidenum">
              <a:rPr lang="en-US" smtClean="0"/>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6553DCA-A84D-5C43-8C03-3D5869635715}" type="datetimeFigureOut">
              <a:rPr lang="en-US" smtClean="0"/>
              <a:t>6/21/2017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4D96A0-DE0C-F844-A140-260E42E590F4}" type="slidenum">
              <a:rPr lang="en-US" smtClean="0"/>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6553DCA-A84D-5C43-8C03-3D5869635715}" type="datetimeFigureOut">
              <a:rPr lang="en-US" smtClean="0"/>
              <a:t>6/21/2017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4D96A0-DE0C-F844-A140-260E42E590F4}" type="slidenum">
              <a:rPr lang="en-US" smtClean="0"/>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6553DCA-A84D-5C43-8C03-3D5869635715}" type="datetimeFigureOut">
              <a:rPr lang="en-US" smtClean="0"/>
              <a:t>6/21/2017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C4D96A0-DE0C-F844-A140-260E42E590F4}" type="slidenum">
              <a:rPr lang="en-US" smtClean="0"/>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6553DCA-A84D-5C43-8C03-3D5869635715}" type="datetimeFigureOut">
              <a:rPr lang="en-US" smtClean="0"/>
              <a:t>6/21/2017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C4D96A0-DE0C-F844-A140-260E42E590F4}" type="slidenum">
              <a:rPr lang="en-US" smtClean="0"/>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553DCA-A84D-5C43-8C03-3D5869635715}" type="datetimeFigureOut">
              <a:rPr lang="en-US" smtClean="0"/>
              <a:t>6/21/2017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4D96A0-DE0C-F844-A140-260E42E590F4}" type="slidenum">
              <a:rPr lang="en-US" smtClean="0"/>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6553DCA-A84D-5C43-8C03-3D5869635715}" type="datetimeFigureOut">
              <a:rPr lang="en-US" smtClean="0"/>
              <a:t>6/21/2017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C4D96A0-DE0C-F844-A140-260E42E590F4}" type="slidenum">
              <a:rPr lang="en-US" smtClean="0"/>
              <a:t>‹nº›</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45755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mailto:dmoynihan@lafollette.wisc.edu"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8383" y="433468"/>
            <a:ext cx="9859617" cy="2402716"/>
          </a:xfrm>
        </p:spPr>
        <p:txBody>
          <a:bodyPr>
            <a:normAutofit/>
          </a:bodyPr>
          <a:lstStyle/>
          <a:p>
            <a:r>
              <a:rPr lang="en-US" sz="3200" b="1" dirty="0" smtClean="0"/>
              <a:t>Evaluating Public Administration Research:</a:t>
            </a:r>
            <a:r>
              <a:rPr lang="en-US" sz="3200" dirty="0" smtClean="0"/>
              <a:t> </a:t>
            </a:r>
            <a:br>
              <a:rPr lang="en-US" sz="3200" dirty="0" smtClean="0"/>
            </a:br>
            <a:r>
              <a:rPr lang="en-US" sz="3200" b="1" dirty="0" smtClean="0"/>
              <a:t>Applying a Behavioral Perspective to Public Management</a:t>
            </a:r>
            <a:endParaRPr lang="en-US" sz="3200" b="1" dirty="0"/>
          </a:p>
        </p:txBody>
      </p:sp>
      <p:sp>
        <p:nvSpPr>
          <p:cNvPr id="3" name="Subtitle 2"/>
          <p:cNvSpPr>
            <a:spLocks noGrp="1"/>
          </p:cNvSpPr>
          <p:nvPr>
            <p:ph type="subTitle" idx="1"/>
          </p:nvPr>
        </p:nvSpPr>
        <p:spPr>
          <a:xfrm>
            <a:off x="3904201" y="3193765"/>
            <a:ext cx="4254213" cy="813949"/>
          </a:xfrm>
        </p:spPr>
        <p:txBody>
          <a:bodyPr/>
          <a:lstStyle/>
          <a:p>
            <a:r>
              <a:rPr lang="en-US" b="1" dirty="0" smtClean="0">
                <a:solidFill>
                  <a:srgbClr val="C00000"/>
                </a:solidFill>
              </a:rPr>
              <a:t>Donald P. Moynihan</a:t>
            </a:r>
            <a:endParaRPr lang="en-US" b="1" dirty="0">
              <a:solidFill>
                <a:srgbClr val="C00000"/>
              </a:solidFill>
            </a:endParaRPr>
          </a:p>
        </p:txBody>
      </p:sp>
      <p:pic>
        <p:nvPicPr>
          <p:cNvPr id="5" name="Picture 4" descr="LaFollette_PP_L.jpg"/>
          <p:cNvPicPr>
            <a:picLocks noChangeAspect="1"/>
          </p:cNvPicPr>
          <p:nvPr/>
        </p:nvPicPr>
        <p:blipFill>
          <a:blip r:embed="rId2" cstate="print"/>
          <a:stretch>
            <a:fillRect/>
          </a:stretch>
        </p:blipFill>
        <p:spPr>
          <a:xfrm>
            <a:off x="6571488" y="4415017"/>
            <a:ext cx="4620768" cy="1301496"/>
          </a:xfrm>
          <a:prstGeom prst="rect">
            <a:avLst/>
          </a:prstGeom>
        </p:spPr>
      </p:pic>
    </p:spTree>
    <p:extLst>
      <p:ext uri="{BB962C8B-B14F-4D97-AF65-F5344CB8AC3E}">
        <p14:creationId xmlns:p14="http://schemas.microsoft.com/office/powerpoint/2010/main" val="5144268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7197474" y="1921132"/>
            <a:ext cx="4441864" cy="4547988"/>
          </a:xfrm>
          <a:prstGeom prst="ellipse">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1378226" y="1921132"/>
            <a:ext cx="4735814" cy="4547988"/>
          </a:xfrm>
          <a:prstGeom prst="ellipse">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8"/>
          <p:cNvPicPr>
            <a:picLocks noChangeAspect="1" noChangeArrowheads="1"/>
          </p:cNvPicPr>
          <p:nvPr/>
        </p:nvPicPr>
        <p:blipFill>
          <a:blip r:embed="rId3" cstate="print"/>
          <a:srcRect/>
          <a:stretch>
            <a:fillRect/>
          </a:stretch>
        </p:blipFill>
        <p:spPr bwMode="auto">
          <a:xfrm flipH="1">
            <a:off x="2224062" y="2019037"/>
            <a:ext cx="451169" cy="863600"/>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flipH="1">
            <a:off x="2884553" y="2293359"/>
            <a:ext cx="392197" cy="960121"/>
          </a:xfrm>
          <a:prstGeom prst="rect">
            <a:avLst/>
          </a:prstGeom>
          <a:noFill/>
          <a:ln w="9525">
            <a:noFill/>
            <a:miter lim="800000"/>
            <a:headEnd/>
            <a:tailEnd/>
          </a:ln>
        </p:spPr>
      </p:pic>
      <p:pic>
        <p:nvPicPr>
          <p:cNvPr id="8" name="Picture 28"/>
          <p:cNvPicPr>
            <a:picLocks noChangeAspect="1" noChangeArrowheads="1"/>
          </p:cNvPicPr>
          <p:nvPr/>
        </p:nvPicPr>
        <p:blipFill>
          <a:blip r:embed="rId3" cstate="print"/>
          <a:srcRect/>
          <a:stretch>
            <a:fillRect/>
          </a:stretch>
        </p:blipFill>
        <p:spPr bwMode="auto">
          <a:xfrm flipH="1">
            <a:off x="3519461" y="2019037"/>
            <a:ext cx="451169" cy="863600"/>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flipH="1">
            <a:off x="2290193" y="3253479"/>
            <a:ext cx="392197" cy="960121"/>
          </a:xfrm>
          <a:prstGeom prst="rect">
            <a:avLst/>
          </a:prstGeom>
          <a:noFill/>
          <a:ln w="9525">
            <a:noFill/>
            <a:miter lim="800000"/>
            <a:headEnd/>
            <a:tailEnd/>
          </a:ln>
        </p:spPr>
      </p:pic>
      <p:pic>
        <p:nvPicPr>
          <p:cNvPr id="10" name="Picture 28"/>
          <p:cNvPicPr>
            <a:picLocks noChangeAspect="1" noChangeArrowheads="1"/>
          </p:cNvPicPr>
          <p:nvPr/>
        </p:nvPicPr>
        <p:blipFill>
          <a:blip r:embed="rId3" cstate="print"/>
          <a:srcRect/>
          <a:stretch>
            <a:fillRect/>
          </a:stretch>
        </p:blipFill>
        <p:spPr bwMode="auto">
          <a:xfrm flipH="1">
            <a:off x="3047021" y="3573517"/>
            <a:ext cx="451169" cy="863600"/>
          </a:xfrm>
          <a:prstGeom prst="rect">
            <a:avLst/>
          </a:prstGeom>
          <a:noFill/>
          <a:ln w="9525">
            <a:noFill/>
            <a:miter lim="800000"/>
            <a:headEnd/>
            <a:tailEnd/>
          </a:ln>
        </p:spPr>
      </p:pic>
      <p:pic>
        <p:nvPicPr>
          <p:cNvPr id="11" name="Picture 3"/>
          <p:cNvPicPr>
            <a:picLocks noChangeAspect="1" noChangeArrowheads="1"/>
          </p:cNvPicPr>
          <p:nvPr/>
        </p:nvPicPr>
        <p:blipFill>
          <a:blip r:embed="rId4" cstate="print"/>
          <a:srcRect/>
          <a:stretch>
            <a:fillRect/>
          </a:stretch>
        </p:blipFill>
        <p:spPr bwMode="auto">
          <a:xfrm flipH="1">
            <a:off x="3570351" y="2979159"/>
            <a:ext cx="392197" cy="960121"/>
          </a:xfrm>
          <a:prstGeom prst="rect">
            <a:avLst/>
          </a:prstGeom>
          <a:noFill/>
          <a:ln w="9525">
            <a:noFill/>
            <a:miter lim="800000"/>
            <a:headEnd/>
            <a:tailEnd/>
          </a:ln>
        </p:spPr>
      </p:pic>
      <p:pic>
        <p:nvPicPr>
          <p:cNvPr id="12" name="Picture 28"/>
          <p:cNvPicPr>
            <a:picLocks noChangeAspect="1" noChangeArrowheads="1"/>
          </p:cNvPicPr>
          <p:nvPr/>
        </p:nvPicPr>
        <p:blipFill>
          <a:blip r:embed="rId3" cstate="print"/>
          <a:srcRect/>
          <a:stretch>
            <a:fillRect/>
          </a:stretch>
        </p:blipFill>
        <p:spPr bwMode="auto">
          <a:xfrm flipH="1">
            <a:off x="2376462" y="936997"/>
            <a:ext cx="451169" cy="863600"/>
          </a:xfrm>
          <a:prstGeom prst="rect">
            <a:avLst/>
          </a:prstGeom>
          <a:noFill/>
          <a:ln w="9525">
            <a:noFill/>
            <a:miter lim="800000"/>
            <a:headEnd/>
            <a:tailEnd/>
          </a:ln>
        </p:spPr>
      </p:pic>
      <p:pic>
        <p:nvPicPr>
          <p:cNvPr id="13" name="Picture 3"/>
          <p:cNvPicPr>
            <a:picLocks noChangeAspect="1" noChangeArrowheads="1"/>
          </p:cNvPicPr>
          <p:nvPr/>
        </p:nvPicPr>
        <p:blipFill>
          <a:blip r:embed="rId4" cstate="print"/>
          <a:srcRect/>
          <a:stretch>
            <a:fillRect/>
          </a:stretch>
        </p:blipFill>
        <p:spPr bwMode="auto">
          <a:xfrm flipH="1">
            <a:off x="3036953" y="1211319"/>
            <a:ext cx="392197" cy="960121"/>
          </a:xfrm>
          <a:prstGeom prst="rect">
            <a:avLst/>
          </a:prstGeom>
          <a:noFill/>
          <a:ln w="9525">
            <a:noFill/>
            <a:miter lim="800000"/>
            <a:headEnd/>
            <a:tailEnd/>
          </a:ln>
        </p:spPr>
      </p:pic>
      <p:pic>
        <p:nvPicPr>
          <p:cNvPr id="14" name="Picture 28"/>
          <p:cNvPicPr>
            <a:picLocks noChangeAspect="1" noChangeArrowheads="1"/>
          </p:cNvPicPr>
          <p:nvPr/>
        </p:nvPicPr>
        <p:blipFill>
          <a:blip r:embed="rId3" cstate="print"/>
          <a:srcRect/>
          <a:stretch>
            <a:fillRect/>
          </a:stretch>
        </p:blipFill>
        <p:spPr bwMode="auto">
          <a:xfrm flipH="1">
            <a:off x="3565182" y="1043677"/>
            <a:ext cx="451169" cy="863600"/>
          </a:xfrm>
          <a:prstGeom prst="rect">
            <a:avLst/>
          </a:prstGeom>
          <a:noFill/>
          <a:ln w="9525">
            <a:noFill/>
            <a:miter lim="800000"/>
            <a:headEnd/>
            <a:tailEnd/>
          </a:ln>
        </p:spPr>
      </p:pic>
      <p:pic>
        <p:nvPicPr>
          <p:cNvPr id="15" name="Picture 3"/>
          <p:cNvPicPr>
            <a:picLocks noChangeAspect="1" noChangeArrowheads="1"/>
          </p:cNvPicPr>
          <p:nvPr/>
        </p:nvPicPr>
        <p:blipFill>
          <a:blip r:embed="rId4" cstate="print"/>
          <a:srcRect/>
          <a:stretch>
            <a:fillRect/>
          </a:stretch>
        </p:blipFill>
        <p:spPr bwMode="auto">
          <a:xfrm flipH="1">
            <a:off x="4225673" y="1317999"/>
            <a:ext cx="392197" cy="960121"/>
          </a:xfrm>
          <a:prstGeom prst="rect">
            <a:avLst/>
          </a:prstGeom>
          <a:noFill/>
          <a:ln w="9525">
            <a:noFill/>
            <a:miter lim="800000"/>
            <a:headEnd/>
            <a:tailEnd/>
          </a:ln>
        </p:spPr>
      </p:pic>
      <p:pic>
        <p:nvPicPr>
          <p:cNvPr id="16" name="Picture 28"/>
          <p:cNvPicPr>
            <a:picLocks noChangeAspect="1" noChangeArrowheads="1"/>
          </p:cNvPicPr>
          <p:nvPr/>
        </p:nvPicPr>
        <p:blipFill>
          <a:blip r:embed="rId3" cstate="print"/>
          <a:srcRect/>
          <a:stretch>
            <a:fillRect/>
          </a:stretch>
        </p:blipFill>
        <p:spPr bwMode="auto">
          <a:xfrm flipH="1">
            <a:off x="4052861" y="2384797"/>
            <a:ext cx="451169" cy="863600"/>
          </a:xfrm>
          <a:prstGeom prst="rect">
            <a:avLst/>
          </a:prstGeom>
          <a:noFill/>
          <a:ln w="9525">
            <a:noFill/>
            <a:miter lim="800000"/>
            <a:headEnd/>
            <a:tailEnd/>
          </a:ln>
        </p:spPr>
      </p:pic>
      <p:pic>
        <p:nvPicPr>
          <p:cNvPr id="17" name="Picture 3"/>
          <p:cNvPicPr>
            <a:picLocks noChangeAspect="1" noChangeArrowheads="1"/>
          </p:cNvPicPr>
          <p:nvPr/>
        </p:nvPicPr>
        <p:blipFill>
          <a:blip r:embed="rId4" cstate="print"/>
          <a:srcRect/>
          <a:stretch>
            <a:fillRect/>
          </a:stretch>
        </p:blipFill>
        <p:spPr bwMode="auto">
          <a:xfrm flipH="1">
            <a:off x="4713353" y="2659119"/>
            <a:ext cx="392197" cy="960121"/>
          </a:xfrm>
          <a:prstGeom prst="rect">
            <a:avLst/>
          </a:prstGeom>
          <a:noFill/>
          <a:ln w="9525">
            <a:noFill/>
            <a:miter lim="800000"/>
            <a:headEnd/>
            <a:tailEnd/>
          </a:ln>
        </p:spPr>
      </p:pic>
      <p:pic>
        <p:nvPicPr>
          <p:cNvPr id="18" name="Picture 28"/>
          <p:cNvPicPr>
            <a:picLocks noChangeAspect="1" noChangeArrowheads="1"/>
          </p:cNvPicPr>
          <p:nvPr/>
        </p:nvPicPr>
        <p:blipFill>
          <a:blip r:embed="rId3" cstate="print"/>
          <a:srcRect/>
          <a:stretch>
            <a:fillRect/>
          </a:stretch>
        </p:blipFill>
        <p:spPr bwMode="auto">
          <a:xfrm flipH="1">
            <a:off x="4144302" y="3802117"/>
            <a:ext cx="451169" cy="863600"/>
          </a:xfrm>
          <a:prstGeom prst="rect">
            <a:avLst/>
          </a:prstGeom>
          <a:noFill/>
          <a:ln w="9525">
            <a:noFill/>
            <a:miter lim="800000"/>
            <a:headEnd/>
            <a:tailEnd/>
          </a:ln>
        </p:spPr>
      </p:pic>
      <p:pic>
        <p:nvPicPr>
          <p:cNvPr id="19" name="Picture 3"/>
          <p:cNvPicPr>
            <a:picLocks noChangeAspect="1" noChangeArrowheads="1"/>
          </p:cNvPicPr>
          <p:nvPr/>
        </p:nvPicPr>
        <p:blipFill>
          <a:blip r:embed="rId4" cstate="print"/>
          <a:srcRect/>
          <a:stretch>
            <a:fillRect/>
          </a:stretch>
        </p:blipFill>
        <p:spPr bwMode="auto">
          <a:xfrm flipH="1">
            <a:off x="4720375" y="3864274"/>
            <a:ext cx="392197" cy="960121"/>
          </a:xfrm>
          <a:prstGeom prst="rect">
            <a:avLst/>
          </a:prstGeom>
          <a:noFill/>
          <a:ln w="9525">
            <a:noFill/>
            <a:miter lim="800000"/>
            <a:headEnd/>
            <a:tailEnd/>
          </a:ln>
        </p:spPr>
      </p:pic>
      <p:pic>
        <p:nvPicPr>
          <p:cNvPr id="20" name="Picture 28"/>
          <p:cNvPicPr>
            <a:picLocks noChangeAspect="1" noChangeArrowheads="1"/>
          </p:cNvPicPr>
          <p:nvPr/>
        </p:nvPicPr>
        <p:blipFill>
          <a:blip r:embed="rId3" cstate="print"/>
          <a:srcRect/>
          <a:stretch>
            <a:fillRect/>
          </a:stretch>
        </p:blipFill>
        <p:spPr bwMode="auto">
          <a:xfrm flipH="1">
            <a:off x="5028222" y="1455157"/>
            <a:ext cx="451169" cy="863600"/>
          </a:xfrm>
          <a:prstGeom prst="rect">
            <a:avLst/>
          </a:prstGeom>
          <a:noFill/>
          <a:ln w="9525">
            <a:noFill/>
            <a:miter lim="800000"/>
            <a:headEnd/>
            <a:tailEnd/>
          </a:ln>
        </p:spPr>
      </p:pic>
      <p:pic>
        <p:nvPicPr>
          <p:cNvPr id="21" name="Picture 3"/>
          <p:cNvPicPr>
            <a:picLocks noChangeAspect="1" noChangeArrowheads="1"/>
          </p:cNvPicPr>
          <p:nvPr/>
        </p:nvPicPr>
        <p:blipFill>
          <a:blip r:embed="rId4" cstate="print"/>
          <a:srcRect/>
          <a:stretch>
            <a:fillRect/>
          </a:stretch>
        </p:blipFill>
        <p:spPr bwMode="auto">
          <a:xfrm flipH="1">
            <a:off x="5688713" y="1729479"/>
            <a:ext cx="392197" cy="960121"/>
          </a:xfrm>
          <a:prstGeom prst="rect">
            <a:avLst/>
          </a:prstGeom>
          <a:noFill/>
          <a:ln w="9525">
            <a:noFill/>
            <a:miter lim="800000"/>
            <a:headEnd/>
            <a:tailEnd/>
          </a:ln>
        </p:spPr>
      </p:pic>
      <p:pic>
        <p:nvPicPr>
          <p:cNvPr id="22" name="Picture 28"/>
          <p:cNvPicPr>
            <a:picLocks noChangeAspect="1" noChangeArrowheads="1"/>
          </p:cNvPicPr>
          <p:nvPr/>
        </p:nvPicPr>
        <p:blipFill>
          <a:blip r:embed="rId3" cstate="print"/>
          <a:srcRect/>
          <a:stretch>
            <a:fillRect/>
          </a:stretch>
        </p:blipFill>
        <p:spPr bwMode="auto">
          <a:xfrm flipH="1">
            <a:off x="5607342" y="2918197"/>
            <a:ext cx="451169" cy="863600"/>
          </a:xfrm>
          <a:prstGeom prst="rect">
            <a:avLst/>
          </a:prstGeom>
          <a:noFill/>
          <a:ln w="9525">
            <a:noFill/>
            <a:miter lim="800000"/>
            <a:headEnd/>
            <a:tailEnd/>
          </a:ln>
        </p:spPr>
      </p:pic>
      <p:pic>
        <p:nvPicPr>
          <p:cNvPr id="23" name="Picture 3"/>
          <p:cNvPicPr>
            <a:picLocks noChangeAspect="1" noChangeArrowheads="1"/>
          </p:cNvPicPr>
          <p:nvPr/>
        </p:nvPicPr>
        <p:blipFill>
          <a:blip r:embed="rId4" cstate="print"/>
          <a:srcRect/>
          <a:stretch>
            <a:fillRect/>
          </a:stretch>
        </p:blipFill>
        <p:spPr bwMode="auto">
          <a:xfrm flipH="1">
            <a:off x="5140072" y="3299199"/>
            <a:ext cx="392197" cy="960121"/>
          </a:xfrm>
          <a:prstGeom prst="rect">
            <a:avLst/>
          </a:prstGeom>
          <a:noFill/>
          <a:ln w="9525">
            <a:noFill/>
            <a:miter lim="800000"/>
            <a:headEnd/>
            <a:tailEnd/>
          </a:ln>
        </p:spPr>
      </p:pic>
      <p:sp>
        <p:nvSpPr>
          <p:cNvPr id="24" name="Rectangle 23"/>
          <p:cNvSpPr/>
          <p:nvPr/>
        </p:nvSpPr>
        <p:spPr>
          <a:xfrm>
            <a:off x="1927368" y="1072965"/>
            <a:ext cx="3408802" cy="701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ea typeface="Apercu" pitchFamily="50" charset="0"/>
              </a:rPr>
              <a:t>Control group – provides a baseline</a:t>
            </a:r>
            <a:endParaRPr lang="en-GB" dirty="0">
              <a:ea typeface="Apercu" pitchFamily="50" charset="0"/>
            </a:endParaRPr>
          </a:p>
        </p:txBody>
      </p:sp>
      <p:sp>
        <p:nvSpPr>
          <p:cNvPr id="25" name="Rectangle 24"/>
          <p:cNvSpPr/>
          <p:nvPr/>
        </p:nvSpPr>
        <p:spPr>
          <a:xfrm>
            <a:off x="8044335" y="1043677"/>
            <a:ext cx="3120896" cy="701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ea typeface="Apercu" pitchFamily="50" charset="0"/>
              </a:rPr>
              <a:t>Treatment – the idea being tested</a:t>
            </a:r>
            <a:endParaRPr lang="en-GB" dirty="0">
              <a:ea typeface="Apercu" pitchFamily="50" charset="0"/>
            </a:endParaRPr>
          </a:p>
        </p:txBody>
      </p:sp>
      <p:sp>
        <p:nvSpPr>
          <p:cNvPr id="26" name="Title 1"/>
          <p:cNvSpPr txBox="1">
            <a:spLocks/>
          </p:cNvSpPr>
          <p:nvPr/>
        </p:nvSpPr>
        <p:spPr>
          <a:xfrm>
            <a:off x="1981200" y="274638"/>
            <a:ext cx="6438900" cy="850107"/>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stStyle>
          <a:p>
            <a:endParaRPr lang="en-GB" sz="2400" kern="0" dirty="0"/>
          </a:p>
        </p:txBody>
      </p:sp>
    </p:spTree>
    <p:extLst>
      <p:ext uri="{BB962C8B-B14F-4D97-AF65-F5344CB8AC3E}">
        <p14:creationId xmlns:p14="http://schemas.microsoft.com/office/powerpoint/2010/main" val="181821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72222E-6 2.59259E-6 L 0.44705 0.22615 " pathEditMode="relative" rAng="0" ptsTypes="AA">
                                      <p:cBhvr>
                                        <p:cTn id="6" dur="2000" fill="hold"/>
                                        <p:tgtEl>
                                          <p:spTgt spid="18"/>
                                        </p:tgtEl>
                                        <p:attrNameLst>
                                          <p:attrName>ppt_x</p:attrName>
                                          <p:attrName>ppt_y</p:attrName>
                                        </p:attrNameLst>
                                      </p:cBhvr>
                                      <p:rCtr x="22344" y="11296"/>
                                    </p:animMotion>
                                  </p:childTnLst>
                                </p:cTn>
                              </p:par>
                              <p:par>
                                <p:cTn id="7" presetID="0" presetClass="path" presetSubtype="0" accel="50000" decel="50000" fill="hold" nodeType="withEffect">
                                  <p:stCondLst>
                                    <p:cond delay="0"/>
                                  </p:stCondLst>
                                  <p:childTnLst>
                                    <p:animMotion origin="layout" path="M -2.77778E-7 4.07407E-6 L 0.21024 0.24838 " pathEditMode="relative" rAng="0" ptsTypes="AA">
                                      <p:cBhvr>
                                        <p:cTn id="8" dur="2000" fill="hold"/>
                                        <p:tgtEl>
                                          <p:spTgt spid="23"/>
                                        </p:tgtEl>
                                        <p:attrNameLst>
                                          <p:attrName>ppt_x</p:attrName>
                                          <p:attrName>ppt_y</p:attrName>
                                        </p:attrNameLst>
                                      </p:cBhvr>
                                      <p:rCtr x="10503" y="12407"/>
                                    </p:animMotion>
                                  </p:childTnLst>
                                </p:cTn>
                              </p:par>
                              <p:par>
                                <p:cTn id="9" presetID="0" presetClass="path" presetSubtype="0" accel="50000" decel="50000" fill="hold" nodeType="withEffect">
                                  <p:stCondLst>
                                    <p:cond delay="0"/>
                                  </p:stCondLst>
                                  <p:childTnLst>
                                    <p:animMotion origin="layout" path="M -5.55556E-7 4.07407E-6 L -0.20451 0.32708 " pathEditMode="relative" rAng="0" ptsTypes="AA">
                                      <p:cBhvr>
                                        <p:cTn id="10" dur="2000" fill="hold"/>
                                        <p:tgtEl>
                                          <p:spTgt spid="22"/>
                                        </p:tgtEl>
                                        <p:attrNameLst>
                                          <p:attrName>ppt_x</p:attrName>
                                          <p:attrName>ppt_y</p:attrName>
                                        </p:attrNameLst>
                                      </p:cBhvr>
                                      <p:rCtr x="-10226" y="16343"/>
                                    </p:animMotion>
                                  </p:childTnLst>
                                </p:cTn>
                              </p:par>
                              <p:par>
                                <p:cTn id="11" presetID="0" presetClass="path" presetSubtype="0" accel="50000" decel="50000" fill="hold" nodeType="withEffect">
                                  <p:stCondLst>
                                    <p:cond delay="0"/>
                                  </p:stCondLst>
                                  <p:childTnLst>
                                    <p:animMotion origin="layout" path="M 0.0681 -0.03426 L -0.32109 0.32708 " pathEditMode="relative" rAng="0" ptsTypes="AA">
                                      <p:cBhvr>
                                        <p:cTn id="12" dur="2000" fill="hold"/>
                                        <p:tgtEl>
                                          <p:spTgt spid="21"/>
                                        </p:tgtEl>
                                        <p:attrNameLst>
                                          <p:attrName>ppt_x</p:attrName>
                                          <p:attrName>ppt_y</p:attrName>
                                        </p:attrNameLst>
                                      </p:cBhvr>
                                      <p:rCtr x="-19466" y="18056"/>
                                    </p:animMotion>
                                  </p:childTnLst>
                                </p:cTn>
                              </p:par>
                              <p:par>
                                <p:cTn id="13" presetID="0" presetClass="path" presetSubtype="0" accel="50000" decel="50000" fill="hold" nodeType="withEffect">
                                  <p:stCondLst>
                                    <p:cond delay="0"/>
                                  </p:stCondLst>
                                  <p:childTnLst>
                                    <p:animMotion origin="layout" path="M 1.11111E-6 4.81481E-6 L 0.4743 0.32037 " pathEditMode="relative" rAng="0" ptsTypes="AA">
                                      <p:cBhvr>
                                        <p:cTn id="14" dur="2000" fill="hold"/>
                                        <p:tgtEl>
                                          <p:spTgt spid="17"/>
                                        </p:tgtEl>
                                        <p:attrNameLst>
                                          <p:attrName>ppt_x</p:attrName>
                                          <p:attrName>ppt_y</p:attrName>
                                        </p:attrNameLst>
                                      </p:cBhvr>
                                      <p:rCtr x="23715" y="16019"/>
                                    </p:animMotion>
                                  </p:childTnLst>
                                </p:cTn>
                              </p:par>
                              <p:par>
                                <p:cTn id="15" presetID="0" presetClass="path" presetSubtype="0" accel="50000" decel="50000" fill="hold" nodeType="withEffect">
                                  <p:stCondLst>
                                    <p:cond delay="0"/>
                                  </p:stCondLst>
                                  <p:childTnLst>
                                    <p:animMotion origin="layout" path="M -1.38889E-6 3.7037E-7 L 0.32761 0.23333 " pathEditMode="relative" rAng="0" ptsTypes="AA">
                                      <p:cBhvr>
                                        <p:cTn id="16" dur="2000" fill="hold"/>
                                        <p:tgtEl>
                                          <p:spTgt spid="16"/>
                                        </p:tgtEl>
                                        <p:attrNameLst>
                                          <p:attrName>ppt_x</p:attrName>
                                          <p:attrName>ppt_y</p:attrName>
                                        </p:attrNameLst>
                                      </p:cBhvr>
                                      <p:rCtr x="16372" y="11667"/>
                                    </p:animMotion>
                                  </p:childTnLst>
                                </p:cTn>
                              </p:par>
                              <p:par>
                                <p:cTn id="17" presetID="0" presetClass="path" presetSubtype="0" accel="50000" decel="50000" fill="hold" nodeType="withEffect">
                                  <p:stCondLst>
                                    <p:cond delay="0"/>
                                  </p:stCondLst>
                                  <p:childTnLst>
                                    <p:animMotion origin="layout" path="M 1.11111E-6 -4.44444E-6 L 0.09062 0.26713 " pathEditMode="relative" rAng="0" ptsTypes="AA">
                                      <p:cBhvr>
                                        <p:cTn id="18" dur="2000" fill="hold"/>
                                        <p:tgtEl>
                                          <p:spTgt spid="11"/>
                                        </p:tgtEl>
                                        <p:attrNameLst>
                                          <p:attrName>ppt_x</p:attrName>
                                          <p:attrName>ppt_y</p:attrName>
                                        </p:attrNameLst>
                                      </p:cBhvr>
                                      <p:rCtr x="4531" y="13356"/>
                                    </p:animMotion>
                                  </p:childTnLst>
                                </p:cTn>
                              </p:par>
                              <p:par>
                                <p:cTn id="19" presetID="0" presetClass="path" presetSubtype="0" accel="50000" decel="50000" fill="hold" nodeType="withEffect">
                                  <p:stCondLst>
                                    <p:cond delay="0"/>
                                  </p:stCondLst>
                                  <p:childTnLst>
                                    <p:animMotion origin="layout" path="M 4.16667E-6 2.22222E-6 L 0.2257 -0.0331 " pathEditMode="relative" rAng="0" ptsTypes="AA">
                                      <p:cBhvr>
                                        <p:cTn id="20" dur="2000" fill="hold"/>
                                        <p:tgtEl>
                                          <p:spTgt spid="10"/>
                                        </p:tgtEl>
                                        <p:attrNameLst>
                                          <p:attrName>ppt_x</p:attrName>
                                          <p:attrName>ppt_y</p:attrName>
                                        </p:attrNameLst>
                                      </p:cBhvr>
                                      <p:rCtr x="12066" y="1157"/>
                                    </p:animMotion>
                                  </p:childTnLst>
                                </p:cTn>
                              </p:par>
                              <p:par>
                                <p:cTn id="21" presetID="0" presetClass="path" presetSubtype="0" accel="50000" decel="50000" fill="hold" nodeType="withEffect">
                                  <p:stCondLst>
                                    <p:cond delay="0"/>
                                  </p:stCondLst>
                                  <p:childTnLst>
                                    <p:animMotion origin="layout" path="M 1.66667E-6 -7.40741E-7 L 0.73923 -0.04005 " pathEditMode="relative" rAng="0" ptsTypes="AA">
                                      <p:cBhvr>
                                        <p:cTn id="22" dur="2000" fill="hold"/>
                                        <p:tgtEl>
                                          <p:spTgt spid="9"/>
                                        </p:tgtEl>
                                        <p:attrNameLst>
                                          <p:attrName>ppt_x</p:attrName>
                                          <p:attrName>ppt_y</p:attrName>
                                        </p:attrNameLst>
                                      </p:cBhvr>
                                      <p:rCtr x="36962" y="-2014"/>
                                    </p:animMotion>
                                  </p:childTnLst>
                                </p:cTn>
                              </p:par>
                              <p:par>
                                <p:cTn id="23" presetID="0" presetClass="path" presetSubtype="0" accel="50000" decel="50000" fill="hold" nodeType="withEffect">
                                  <p:stCondLst>
                                    <p:cond delay="0"/>
                                  </p:stCondLst>
                                  <p:childTnLst>
                                    <p:animMotion origin="layout" path="M 1.11111E-6 -4.44444E-6 L 0.70382 0.25047 " pathEditMode="relative" rAng="0" ptsTypes="AA">
                                      <p:cBhvr>
                                        <p:cTn id="24" dur="2000" fill="hold"/>
                                        <p:tgtEl>
                                          <p:spTgt spid="7"/>
                                        </p:tgtEl>
                                        <p:attrNameLst>
                                          <p:attrName>ppt_x</p:attrName>
                                          <p:attrName>ppt_y</p:attrName>
                                        </p:attrNameLst>
                                      </p:cBhvr>
                                      <p:rCtr x="35191" y="12523"/>
                                    </p:animMotion>
                                  </p:childTnLst>
                                </p:cTn>
                              </p:par>
                              <p:par>
                                <p:cTn id="25" presetID="0" presetClass="path" presetSubtype="0" accel="50000" decel="50000" fill="hold" nodeType="withEffect">
                                  <p:stCondLst>
                                    <p:cond delay="0"/>
                                  </p:stCondLst>
                                  <p:childTnLst>
                                    <p:animMotion origin="layout" path="M -1.66667E-6 -9.04762E-6 L 0.11372 0.26629 " pathEditMode="relative" ptsTypes="AA">
                                      <p:cBhvr>
                                        <p:cTn id="26" dur="2000" fill="hold"/>
                                        <p:tgtEl>
                                          <p:spTgt spid="6"/>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3.33333E-6 3.7037E-6 L -0.10139 0.53611 " pathEditMode="relative" rAng="0" ptsTypes="AA">
                                      <p:cBhvr>
                                        <p:cTn id="28" dur="2000" fill="hold"/>
                                        <p:tgtEl>
                                          <p:spTgt spid="14"/>
                                        </p:tgtEl>
                                        <p:attrNameLst>
                                          <p:attrName>ppt_x</p:attrName>
                                          <p:attrName>ppt_y</p:attrName>
                                        </p:attrNameLst>
                                      </p:cBhvr>
                                      <p:rCtr x="-5069" y="26806"/>
                                    </p:animMotion>
                                  </p:childTnLst>
                                </p:cTn>
                              </p:par>
                              <p:par>
                                <p:cTn id="29" presetID="0" presetClass="path" presetSubtype="0" accel="50000" decel="50000" fill="hold" nodeType="withEffect">
                                  <p:stCondLst>
                                    <p:cond delay="0"/>
                                  </p:stCondLst>
                                  <p:childTnLst>
                                    <p:animMotion origin="layout" path="M -2.77778E-7 2.96296E-6 L 0.42813 0.41828 " pathEditMode="relative" rAng="0" ptsTypes="AA">
                                      <p:cBhvr>
                                        <p:cTn id="30" dur="2000" fill="hold"/>
                                        <p:tgtEl>
                                          <p:spTgt spid="15"/>
                                        </p:tgtEl>
                                        <p:attrNameLst>
                                          <p:attrName>ppt_x</p:attrName>
                                          <p:attrName>ppt_y</p:attrName>
                                        </p:attrNameLst>
                                      </p:cBhvr>
                                      <p:rCtr x="21406" y="20903"/>
                                    </p:animMotion>
                                  </p:childTnLst>
                                </p:cTn>
                              </p:par>
                              <p:par>
                                <p:cTn id="31" presetID="0" presetClass="path" presetSubtype="0" accel="50000" decel="50000" fill="hold" nodeType="withEffect">
                                  <p:stCondLst>
                                    <p:cond delay="0"/>
                                  </p:stCondLst>
                                  <p:childTnLst>
                                    <p:animMotion origin="layout" path="M -2.5E-6 2.22222E-6 L 0.2474 0.22916 " pathEditMode="relative" rAng="0" ptsTypes="AA">
                                      <p:cBhvr>
                                        <p:cTn id="32" dur="2000" fill="hold"/>
                                        <p:tgtEl>
                                          <p:spTgt spid="20"/>
                                        </p:tgtEl>
                                        <p:attrNameLst>
                                          <p:attrName>ppt_x</p:attrName>
                                          <p:attrName>ppt_y</p:attrName>
                                        </p:attrNameLst>
                                      </p:cBhvr>
                                      <p:rCtr x="12361" y="11458"/>
                                    </p:animMotion>
                                  </p:childTnLst>
                                </p:cTn>
                              </p:par>
                              <p:par>
                                <p:cTn id="33" presetID="0" presetClass="path" presetSubtype="0" accel="50000" decel="50000" fill="hold" nodeType="withEffect">
                                  <p:stCondLst>
                                    <p:cond delay="0"/>
                                  </p:stCondLst>
                                  <p:childTnLst>
                                    <p:animMotion origin="layout" path="M 4.44444E-6 -4.07407E-6 L 0.221 0.53149 " pathEditMode="relative" rAng="0" ptsTypes="AA">
                                      <p:cBhvr>
                                        <p:cTn id="34" dur="2000" fill="hold"/>
                                        <p:tgtEl>
                                          <p:spTgt spid="13"/>
                                        </p:tgtEl>
                                        <p:attrNameLst>
                                          <p:attrName>ppt_x</p:attrName>
                                          <p:attrName>ppt_y</p:attrName>
                                        </p:attrNameLst>
                                      </p:cBhvr>
                                      <p:rCtr x="11042" y="26574"/>
                                    </p:animMotion>
                                  </p:childTnLst>
                                </p:cTn>
                              </p:par>
                              <p:par>
                                <p:cTn id="35" presetID="0" presetClass="path" presetSubtype="0" accel="50000" decel="50000" fill="hold" nodeType="withEffect">
                                  <p:stCondLst>
                                    <p:cond delay="0"/>
                                  </p:stCondLst>
                                  <p:childTnLst>
                                    <p:animMotion origin="layout" path="M -1.94444E-6 -4.81481E-6 L 0.62327 0.22963 " pathEditMode="relative" rAng="0" ptsTypes="AA">
                                      <p:cBhvr>
                                        <p:cTn id="36" dur="2000" fill="hold"/>
                                        <p:tgtEl>
                                          <p:spTgt spid="12"/>
                                        </p:tgtEl>
                                        <p:attrNameLst>
                                          <p:attrName>ppt_x</p:attrName>
                                          <p:attrName>ppt_y</p:attrName>
                                        </p:attrNameLst>
                                      </p:cBhvr>
                                      <p:rCtr x="31163" y="11481"/>
                                    </p:animMotion>
                                  </p:childTnLst>
                                </p:cTn>
                              </p:par>
                              <p:par>
                                <p:cTn id="37" presetID="0" presetClass="path" presetSubtype="0" accel="50000" decel="50000" fill="hold" nodeType="withEffect">
                                  <p:stCondLst>
                                    <p:cond delay="0"/>
                                  </p:stCondLst>
                                  <p:childTnLst>
                                    <p:animMotion origin="layout" path="M -1.94444E-6 -3.7037E-6 L -0.0809 0.10024 " pathEditMode="relative" rAng="0" ptsTypes="AA">
                                      <p:cBhvr>
                                        <p:cTn id="38" dur="2000" fill="hold"/>
                                        <p:tgtEl>
                                          <p:spTgt spid="8"/>
                                        </p:tgtEl>
                                        <p:attrNameLst>
                                          <p:attrName>ppt_x</p:attrName>
                                          <p:attrName>ppt_y</p:attrName>
                                        </p:attrNameLst>
                                      </p:cBhvr>
                                      <p:rCtr x="-4045" y="5000"/>
                                    </p:animMotion>
                                  </p:childTnLst>
                                </p:cTn>
                              </p:par>
                              <p:par>
                                <p:cTn id="39" presetID="0" presetClass="path" presetSubtype="0" accel="50000" decel="50000" fill="hold" nodeType="withEffect">
                                  <p:stCondLst>
                                    <p:cond delay="0"/>
                                  </p:stCondLst>
                                  <p:childTnLst>
                                    <p:animMotion origin="layout" path="M 5E-6 -1.48148E-6 L -0.03525 -0.07616 " pathEditMode="relative" rAng="0" ptsTypes="AA">
                                      <p:cBhvr>
                                        <p:cTn id="40" dur="2000" fill="hold"/>
                                        <p:tgtEl>
                                          <p:spTgt spid="19"/>
                                        </p:tgtEl>
                                        <p:attrNameLst>
                                          <p:attrName>ppt_x</p:attrName>
                                          <p:attrName>ppt_y</p:attrName>
                                        </p:attrNameLst>
                                      </p:cBhvr>
                                      <p:rCtr x="-1800" y="-3800"/>
                                    </p:animMotion>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9" presetClass="emph" presetSubtype="0" nodeType="clickEffect">
                                  <p:stCondLst>
                                    <p:cond delay="0"/>
                                  </p:stCondLst>
                                  <p:childTnLst>
                                    <p:set>
                                      <p:cBhvr rctx="PPT">
                                        <p:cTn id="56" dur="indefinite"/>
                                        <p:tgtEl>
                                          <p:spTgt spid="9"/>
                                        </p:tgtEl>
                                        <p:attrNameLst>
                                          <p:attrName>style.opacity</p:attrName>
                                        </p:attrNameLst>
                                      </p:cBhvr>
                                      <p:to>
                                        <p:strVal val="0.25"/>
                                      </p:to>
                                    </p:set>
                                    <p:animEffect filter="image" prLst="opacity: 0.25">
                                      <p:cBhvr rctx="IE">
                                        <p:cTn id="57" dur="indefinite"/>
                                        <p:tgtEl>
                                          <p:spTgt spid="9"/>
                                        </p:tgtEl>
                                      </p:cBhvr>
                                    </p:animEffect>
                                  </p:childTnLst>
                                </p:cTn>
                              </p:par>
                              <p:par>
                                <p:cTn id="58" presetID="9" presetClass="emph" presetSubtype="0" nodeType="withEffect">
                                  <p:stCondLst>
                                    <p:cond delay="0"/>
                                  </p:stCondLst>
                                  <p:childTnLst>
                                    <p:set>
                                      <p:cBhvr rctx="PPT">
                                        <p:cTn id="59" dur="indefinite"/>
                                        <p:tgtEl>
                                          <p:spTgt spid="21"/>
                                        </p:tgtEl>
                                        <p:attrNameLst>
                                          <p:attrName>style.opacity</p:attrName>
                                        </p:attrNameLst>
                                      </p:cBhvr>
                                      <p:to>
                                        <p:strVal val="0.25"/>
                                      </p:to>
                                    </p:set>
                                    <p:animEffect filter="image" prLst="opacity: 0.25">
                                      <p:cBhvr rctx="IE">
                                        <p:cTn id="60" dur="indefinite"/>
                                        <p:tgtEl>
                                          <p:spTgt spid="21"/>
                                        </p:tgtEl>
                                      </p:cBhvr>
                                    </p:animEffect>
                                  </p:childTnLst>
                                </p:cTn>
                              </p:par>
                              <p:par>
                                <p:cTn id="61" presetID="9" presetClass="emph" presetSubtype="0" nodeType="withEffect">
                                  <p:stCondLst>
                                    <p:cond delay="0"/>
                                  </p:stCondLst>
                                  <p:childTnLst>
                                    <p:set>
                                      <p:cBhvr rctx="PPT">
                                        <p:cTn id="62" dur="indefinite"/>
                                        <p:tgtEl>
                                          <p:spTgt spid="23"/>
                                        </p:tgtEl>
                                        <p:attrNameLst>
                                          <p:attrName>style.opacity</p:attrName>
                                        </p:attrNameLst>
                                      </p:cBhvr>
                                      <p:to>
                                        <p:strVal val="0.25"/>
                                      </p:to>
                                    </p:set>
                                    <p:animEffect filter="image" prLst="opacity: 0.25">
                                      <p:cBhvr rctx="IE">
                                        <p:cTn id="63" dur="indefinite"/>
                                        <p:tgtEl>
                                          <p:spTgt spid="23"/>
                                        </p:tgtEl>
                                      </p:cBhvr>
                                    </p:animEffect>
                                  </p:childTnLst>
                                </p:cTn>
                              </p:par>
                              <p:par>
                                <p:cTn id="64" presetID="9" presetClass="emph" presetSubtype="0" nodeType="withEffect">
                                  <p:stCondLst>
                                    <p:cond delay="0"/>
                                  </p:stCondLst>
                                  <p:childTnLst>
                                    <p:set>
                                      <p:cBhvr rctx="PPT">
                                        <p:cTn id="65" dur="indefinite"/>
                                        <p:tgtEl>
                                          <p:spTgt spid="12"/>
                                        </p:tgtEl>
                                        <p:attrNameLst>
                                          <p:attrName>style.opacity</p:attrName>
                                        </p:attrNameLst>
                                      </p:cBhvr>
                                      <p:to>
                                        <p:strVal val="0.25"/>
                                      </p:to>
                                    </p:set>
                                    <p:animEffect filter="image" prLst="opacity: 0.25">
                                      <p:cBhvr rctx="IE">
                                        <p:cTn id="66" dur="indefinite"/>
                                        <p:tgtEl>
                                          <p:spTgt spid="12"/>
                                        </p:tgtEl>
                                      </p:cBhvr>
                                    </p:animEffect>
                                  </p:childTnLst>
                                </p:cTn>
                              </p:par>
                              <p:par>
                                <p:cTn id="67" presetID="9" presetClass="emph" presetSubtype="0" nodeType="withEffect">
                                  <p:stCondLst>
                                    <p:cond delay="0"/>
                                  </p:stCondLst>
                                  <p:childTnLst>
                                    <p:set>
                                      <p:cBhvr rctx="PPT">
                                        <p:cTn id="68" dur="indefinite"/>
                                        <p:tgtEl>
                                          <p:spTgt spid="18"/>
                                        </p:tgtEl>
                                        <p:attrNameLst>
                                          <p:attrName>style.opacity</p:attrName>
                                        </p:attrNameLst>
                                      </p:cBhvr>
                                      <p:to>
                                        <p:strVal val="0.25"/>
                                      </p:to>
                                    </p:set>
                                    <p:animEffect filter="image" prLst="opacity: 0.25">
                                      <p:cBhvr rctx="IE">
                                        <p:cTn id="69" dur="indefinite"/>
                                        <p:tgtEl>
                                          <p:spTgt spid="18"/>
                                        </p:tgtEl>
                                      </p:cBhvr>
                                    </p:animEffect>
                                  </p:childTnLst>
                                </p:cTn>
                              </p:par>
                              <p:par>
                                <p:cTn id="70" presetID="9" presetClass="emph" presetSubtype="0" nodeType="withEffect">
                                  <p:stCondLst>
                                    <p:cond delay="0"/>
                                  </p:stCondLst>
                                  <p:childTnLst>
                                    <p:set>
                                      <p:cBhvr rctx="PPT">
                                        <p:cTn id="71" dur="indefinite"/>
                                        <p:tgtEl>
                                          <p:spTgt spid="14"/>
                                        </p:tgtEl>
                                        <p:attrNameLst>
                                          <p:attrName>style.opacity</p:attrName>
                                        </p:attrNameLst>
                                      </p:cBhvr>
                                      <p:to>
                                        <p:strVal val="0.25"/>
                                      </p:to>
                                    </p:set>
                                    <p:animEffect filter="image" prLst="opacity: 0.25">
                                      <p:cBhvr rctx="IE">
                                        <p:cTn id="72" dur="indefinite"/>
                                        <p:tgtEl>
                                          <p:spTgt spid="14"/>
                                        </p:tgtEl>
                                      </p:cBhvr>
                                    </p:animEffect>
                                  </p:childTnLst>
                                </p:cTn>
                              </p:par>
                              <p:par>
                                <p:cTn id="73" presetID="9" presetClass="emph" presetSubtype="0" nodeType="withEffect">
                                  <p:stCondLst>
                                    <p:cond delay="0"/>
                                  </p:stCondLst>
                                  <p:childTnLst>
                                    <p:set>
                                      <p:cBhvr rctx="PPT">
                                        <p:cTn id="74" dur="indefinite"/>
                                        <p:tgtEl>
                                          <p:spTgt spid="19"/>
                                        </p:tgtEl>
                                        <p:attrNameLst>
                                          <p:attrName>style.opacity</p:attrName>
                                        </p:attrNameLst>
                                      </p:cBhvr>
                                      <p:to>
                                        <p:strVal val="0.25"/>
                                      </p:to>
                                    </p:set>
                                    <p:animEffect filter="image" prLst="opacity: 0.25">
                                      <p:cBhvr rctx="IE">
                                        <p:cTn id="75" dur="indefinite"/>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94977"/>
            <a:ext cx="10058400" cy="1450757"/>
          </a:xfrm>
        </p:spPr>
        <p:txBody>
          <a:bodyPr>
            <a:normAutofit/>
          </a:bodyPr>
          <a:lstStyle/>
          <a:p>
            <a:r>
              <a:rPr lang="en-US" sz="3600" dirty="0" smtClean="0"/>
              <a:t>1. Numeric literacy: Do </a:t>
            </a:r>
            <a:r>
              <a:rPr lang="en-US" sz="3600" dirty="0"/>
              <a:t>we even really like data</a:t>
            </a:r>
            <a:r>
              <a:rPr lang="is-IS" sz="3600" dirty="0"/>
              <a:t>…?</a:t>
            </a:r>
            <a:endParaRPr lang="en-US" sz="3600" dirty="0"/>
          </a:p>
        </p:txBody>
      </p:sp>
      <p:sp>
        <p:nvSpPr>
          <p:cNvPr id="3" name="Content Placeholder 2"/>
          <p:cNvSpPr>
            <a:spLocks noGrp="1"/>
          </p:cNvSpPr>
          <p:nvPr>
            <p:ph idx="1"/>
          </p:nvPr>
        </p:nvSpPr>
        <p:spPr/>
        <p:txBody>
          <a:bodyPr/>
          <a:lstStyle/>
          <a:p>
            <a:r>
              <a:rPr lang="en-US" sz="2400" dirty="0" smtClean="0"/>
              <a:t>Public say they prefer statistical information over anecdote, but…</a:t>
            </a:r>
          </a:p>
          <a:p>
            <a:pPr lvl="1"/>
            <a:r>
              <a:rPr lang="en-US" sz="2000" dirty="0" smtClean="0"/>
              <a:t>Find anecdotal information more memorable, and more emotionally engaging </a:t>
            </a:r>
          </a:p>
          <a:p>
            <a:r>
              <a:rPr lang="en-US" sz="2400" dirty="0" smtClean="0"/>
              <a:t>Left-most digit bias: round numbers are more compelling</a:t>
            </a:r>
          </a:p>
          <a:p>
            <a:r>
              <a:rPr lang="en-US" sz="2400" dirty="0" smtClean="0"/>
              <a:t>Which school does better?</a:t>
            </a:r>
          </a:p>
          <a:p>
            <a:pPr lvl="1"/>
            <a:r>
              <a:rPr lang="en-US" sz="2000" dirty="0" smtClean="0"/>
              <a:t>School A: improved test scores from 6.1 to 6.9</a:t>
            </a:r>
          </a:p>
          <a:p>
            <a:pPr lvl="1"/>
            <a:r>
              <a:rPr lang="en-US" sz="2000" dirty="0" smtClean="0"/>
              <a:t>School B: improved test scores from 5.9-6.1</a:t>
            </a:r>
            <a:endParaRPr lang="en-US" sz="2000" dirty="0"/>
          </a:p>
          <a:p>
            <a:endParaRPr lang="en-US" dirty="0" smtClean="0"/>
          </a:p>
          <a:p>
            <a:endParaRPr lang="en-US" dirty="0"/>
          </a:p>
          <a:p>
            <a:pPr lvl="1"/>
            <a:endParaRPr lang="en-US" dirty="0" smtClean="0"/>
          </a:p>
          <a:p>
            <a:pPr lvl="1"/>
            <a:endParaRPr lang="en-US" dirty="0"/>
          </a:p>
          <a:p>
            <a:pPr lvl="1"/>
            <a:endParaRPr lang="en-US" dirty="0" smtClean="0"/>
          </a:p>
          <a:p>
            <a:pPr lvl="1"/>
            <a:endParaRPr lang="en-US" dirty="0"/>
          </a:p>
        </p:txBody>
      </p:sp>
    </p:spTree>
    <p:extLst>
      <p:ext uri="{BB962C8B-B14F-4D97-AF65-F5344CB8AC3E}">
        <p14:creationId xmlns:p14="http://schemas.microsoft.com/office/powerpoint/2010/main" val="13976891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of numeric literacy</a:t>
            </a:r>
            <a:endParaRPr lang="en-US" dirty="0"/>
          </a:p>
        </p:txBody>
      </p:sp>
      <p:sp>
        <p:nvSpPr>
          <p:cNvPr id="3" name="Content Placeholder 2"/>
          <p:cNvSpPr>
            <a:spLocks noGrp="1"/>
          </p:cNvSpPr>
          <p:nvPr>
            <p:ph idx="1"/>
          </p:nvPr>
        </p:nvSpPr>
        <p:spPr/>
        <p:txBody>
          <a:bodyPr/>
          <a:lstStyle/>
          <a:p>
            <a:r>
              <a:rPr lang="en-US" sz="2800" dirty="0" smtClean="0"/>
              <a:t>Be realistic about capacities of citizens &amp; policymakers</a:t>
            </a:r>
          </a:p>
          <a:p>
            <a:r>
              <a:rPr lang="en-US" sz="2800" dirty="0" smtClean="0"/>
              <a:t>Use illustrative stories</a:t>
            </a:r>
          </a:p>
          <a:p>
            <a:r>
              <a:rPr lang="en-US" sz="2800" dirty="0"/>
              <a:t>Connect numbers to broader narratives</a:t>
            </a:r>
          </a:p>
          <a:p>
            <a:endParaRPr lang="en-US" dirty="0"/>
          </a:p>
        </p:txBody>
      </p:sp>
    </p:spTree>
    <p:extLst>
      <p:ext uri="{BB962C8B-B14F-4D97-AF65-F5344CB8AC3E}">
        <p14:creationId xmlns:p14="http://schemas.microsoft.com/office/powerpoint/2010/main" val="164902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of numeric literacy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43016919"/>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06454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Power of comparison</a:t>
            </a:r>
            <a:endParaRPr lang="en-US" dirty="0"/>
          </a:p>
        </p:txBody>
      </p:sp>
      <p:sp>
        <p:nvSpPr>
          <p:cNvPr id="3" name="Content Placeholder 2"/>
          <p:cNvSpPr>
            <a:spLocks noGrp="1"/>
          </p:cNvSpPr>
          <p:nvPr>
            <p:ph idx="1"/>
          </p:nvPr>
        </p:nvSpPr>
        <p:spPr/>
        <p:txBody>
          <a:bodyPr/>
          <a:lstStyle/>
          <a:p>
            <a:r>
              <a:rPr lang="en-US" sz="2400" dirty="0" smtClean="0"/>
              <a:t>Comparative data: metric compared to peer, past, or future </a:t>
            </a:r>
          </a:p>
          <a:p>
            <a:pPr lvl="1"/>
            <a:r>
              <a:rPr lang="en-US" sz="2000" dirty="0" smtClean="0"/>
              <a:t>More persuasive </a:t>
            </a:r>
          </a:p>
          <a:p>
            <a:pPr lvl="1"/>
            <a:r>
              <a:rPr lang="en-US" sz="2000" dirty="0" smtClean="0"/>
              <a:t>Comparison with peers most compelling</a:t>
            </a:r>
          </a:p>
          <a:p>
            <a:pPr lvl="1"/>
            <a:r>
              <a:rPr lang="en-US" sz="2000" dirty="0" smtClean="0"/>
              <a:t>Setting unrealistic targets lowers evaluation of good performance </a:t>
            </a:r>
          </a:p>
          <a:p>
            <a:r>
              <a:rPr lang="en-US" sz="2400" dirty="0" smtClean="0"/>
              <a:t>Provision </a:t>
            </a:r>
            <a:r>
              <a:rPr lang="en-US" sz="2400" dirty="0"/>
              <a:t>of comparative data (how you ranked compared to other schools) made principals more likely to download data</a:t>
            </a:r>
          </a:p>
          <a:p>
            <a:pPr lvl="1"/>
            <a:r>
              <a:rPr lang="en-US" sz="2000" dirty="0"/>
              <a:t>Makes data more useful</a:t>
            </a:r>
          </a:p>
          <a:p>
            <a:pPr lvl="1"/>
            <a:r>
              <a:rPr lang="en-US" sz="2000" dirty="0"/>
              <a:t>May be motivating</a:t>
            </a:r>
          </a:p>
          <a:p>
            <a:pPr lvl="1"/>
            <a:endParaRPr lang="en-US" dirty="0"/>
          </a:p>
        </p:txBody>
      </p:sp>
    </p:spTree>
    <p:extLst>
      <p:ext uri="{BB962C8B-B14F-4D97-AF65-F5344CB8AC3E}">
        <p14:creationId xmlns:p14="http://schemas.microsoft.com/office/powerpoint/2010/main" val="9381174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of comparison</a:t>
            </a:r>
            <a:endParaRPr lang="en-US" dirty="0"/>
          </a:p>
        </p:txBody>
      </p:sp>
      <p:sp>
        <p:nvSpPr>
          <p:cNvPr id="3" name="Content Placeholder 2"/>
          <p:cNvSpPr>
            <a:spLocks noGrp="1"/>
          </p:cNvSpPr>
          <p:nvPr>
            <p:ph idx="1"/>
          </p:nvPr>
        </p:nvSpPr>
        <p:spPr/>
        <p:txBody>
          <a:bodyPr>
            <a:normAutofit/>
          </a:bodyPr>
          <a:lstStyle/>
          <a:p>
            <a:r>
              <a:rPr lang="en-US" sz="2400" dirty="0" smtClean="0"/>
              <a:t>Use comparative metrics to explain and to motivate</a:t>
            </a:r>
          </a:p>
          <a:p>
            <a:r>
              <a:rPr lang="en-US" sz="2400" dirty="0" smtClean="0"/>
              <a:t>Find suitable peers</a:t>
            </a:r>
          </a:p>
          <a:p>
            <a:r>
              <a:rPr lang="en-US" sz="2400" dirty="0" smtClean="0"/>
              <a:t>Engage in benchmarking</a:t>
            </a:r>
          </a:p>
          <a:p>
            <a:r>
              <a:rPr lang="en-US" sz="2400" dirty="0" smtClean="0"/>
              <a:t>Avoid unrealistic targets </a:t>
            </a:r>
          </a:p>
        </p:txBody>
      </p:sp>
    </p:spTree>
    <p:extLst>
      <p:ext uri="{BB962C8B-B14F-4D97-AF65-F5344CB8AC3E}">
        <p14:creationId xmlns:p14="http://schemas.microsoft.com/office/powerpoint/2010/main" val="11022266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Anti-public sector bias</a:t>
            </a:r>
            <a:endParaRPr lang="en-US" dirty="0"/>
          </a:p>
        </p:txBody>
      </p:sp>
      <p:sp>
        <p:nvSpPr>
          <p:cNvPr id="3" name="Content Placeholder 2"/>
          <p:cNvSpPr>
            <a:spLocks noGrp="1"/>
          </p:cNvSpPr>
          <p:nvPr>
            <p:ph idx="1"/>
          </p:nvPr>
        </p:nvSpPr>
        <p:spPr/>
        <p:txBody>
          <a:bodyPr>
            <a:normAutofit/>
          </a:bodyPr>
          <a:lstStyle/>
          <a:p>
            <a:r>
              <a:rPr lang="en-US" sz="2400" dirty="0"/>
              <a:t>“Citizens </a:t>
            </a:r>
            <a:r>
              <a:rPr lang="en-US" sz="2400" i="1" dirty="0"/>
              <a:t>automatically</a:t>
            </a:r>
            <a:r>
              <a:rPr lang="en-US" sz="2400" dirty="0"/>
              <a:t> and </a:t>
            </a:r>
            <a:r>
              <a:rPr lang="en-US" sz="2400" i="1" dirty="0"/>
              <a:t>unconsciously </a:t>
            </a:r>
            <a:r>
              <a:rPr lang="en-US" sz="2400" dirty="0"/>
              <a:t>associate public sector organizations with inefficiency, inflexibility and other pejoratives, and these automatic associations color their assessments of public sector performance” (Marvel 2016, 143</a:t>
            </a:r>
            <a:r>
              <a:rPr lang="en-US" sz="2400" dirty="0" smtClean="0"/>
              <a:t>).</a:t>
            </a:r>
          </a:p>
          <a:p>
            <a:endParaRPr lang="en-US" sz="2400" dirty="0"/>
          </a:p>
          <a:p>
            <a:r>
              <a:rPr lang="en-US" sz="2400" dirty="0" smtClean="0"/>
              <a:t>In very different settings – US &amp; Denmark – citizens rated public service providers lower than private even when given exactly same performance data</a:t>
            </a:r>
            <a:endParaRPr lang="en-US" sz="2400" dirty="0"/>
          </a:p>
        </p:txBody>
      </p:sp>
    </p:spTree>
    <p:extLst>
      <p:ext uri="{BB962C8B-B14F-4D97-AF65-F5344CB8AC3E}">
        <p14:creationId xmlns:p14="http://schemas.microsoft.com/office/powerpoint/2010/main" val="1156005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488111"/>
            <a:ext cx="10058400" cy="1450757"/>
          </a:xfrm>
        </p:spPr>
        <p:txBody>
          <a:bodyPr/>
          <a:lstStyle/>
          <a:p>
            <a:r>
              <a:rPr lang="en-US" dirty="0" smtClean="0"/>
              <a:t>Implications of anti-public sector bias</a:t>
            </a:r>
            <a:endParaRPr lang="en-US" dirty="0"/>
          </a:p>
        </p:txBody>
      </p:sp>
      <p:sp>
        <p:nvSpPr>
          <p:cNvPr id="3" name="Content Placeholder 2"/>
          <p:cNvSpPr>
            <a:spLocks noGrp="1"/>
          </p:cNvSpPr>
          <p:nvPr>
            <p:ph idx="1"/>
          </p:nvPr>
        </p:nvSpPr>
        <p:spPr/>
        <p:txBody>
          <a:bodyPr>
            <a:normAutofit/>
          </a:bodyPr>
          <a:lstStyle/>
          <a:p>
            <a:r>
              <a:rPr lang="en-US" sz="2400" dirty="0" smtClean="0"/>
              <a:t>Unclear: hide the role of the state or make it clearer</a:t>
            </a:r>
          </a:p>
          <a:p>
            <a:r>
              <a:rPr lang="en-US" sz="2400" dirty="0" smtClean="0"/>
              <a:t>Complex in context where private actors play a big role delivering public investments</a:t>
            </a:r>
          </a:p>
          <a:p>
            <a:r>
              <a:rPr lang="en-US" sz="2400" dirty="0" smtClean="0"/>
              <a:t>Play up public-private partnerships</a:t>
            </a:r>
          </a:p>
        </p:txBody>
      </p:sp>
    </p:spTree>
    <p:extLst>
      <p:ext uri="{BB962C8B-B14F-4D97-AF65-F5344CB8AC3E}">
        <p14:creationId xmlns:p14="http://schemas.microsoft.com/office/powerpoint/2010/main" val="4102636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Distrust of government data</a:t>
            </a:r>
            <a:endParaRPr lang="en-US" dirty="0"/>
          </a:p>
        </p:txBody>
      </p:sp>
      <p:sp>
        <p:nvSpPr>
          <p:cNvPr id="3" name="Content Placeholder 2"/>
          <p:cNvSpPr>
            <a:spLocks noGrp="1"/>
          </p:cNvSpPr>
          <p:nvPr>
            <p:ph idx="1"/>
          </p:nvPr>
        </p:nvSpPr>
        <p:spPr/>
        <p:txBody>
          <a:bodyPr>
            <a:normAutofit/>
          </a:bodyPr>
          <a:lstStyle/>
          <a:p>
            <a:r>
              <a:rPr lang="en-US" sz="2800" dirty="0" smtClean="0"/>
              <a:t>Citizens trust self-reported public performance data less than data provided by a third party</a:t>
            </a:r>
          </a:p>
          <a:p>
            <a:r>
              <a:rPr lang="en-US" sz="2800" dirty="0" smtClean="0"/>
              <a:t>This distrust increases as the task becomes more complex</a:t>
            </a:r>
          </a:p>
        </p:txBody>
      </p:sp>
    </p:spTree>
    <p:extLst>
      <p:ext uri="{BB962C8B-B14F-4D97-AF65-F5344CB8AC3E}">
        <p14:creationId xmlns:p14="http://schemas.microsoft.com/office/powerpoint/2010/main" val="16274406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of distrust of data</a:t>
            </a:r>
            <a:endParaRPr lang="en-US" dirty="0"/>
          </a:p>
        </p:txBody>
      </p:sp>
      <p:sp>
        <p:nvSpPr>
          <p:cNvPr id="3" name="Content Placeholder 2"/>
          <p:cNvSpPr>
            <a:spLocks noGrp="1"/>
          </p:cNvSpPr>
          <p:nvPr>
            <p:ph idx="1"/>
          </p:nvPr>
        </p:nvSpPr>
        <p:spPr/>
        <p:txBody>
          <a:bodyPr>
            <a:normAutofit/>
          </a:bodyPr>
          <a:lstStyle/>
          <a:p>
            <a:r>
              <a:rPr lang="en-US" sz="2800" dirty="0" smtClean="0"/>
              <a:t>Use third parties to collect and report on outcomes</a:t>
            </a:r>
          </a:p>
        </p:txBody>
      </p:sp>
    </p:spTree>
    <p:extLst>
      <p:ext uri="{BB962C8B-B14F-4D97-AF65-F5344CB8AC3E}">
        <p14:creationId xmlns:p14="http://schemas.microsoft.com/office/powerpoint/2010/main" val="11046751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new trend </a:t>
            </a:r>
            <a:endParaRPr lang="en-US" dirty="0"/>
          </a:p>
        </p:txBody>
      </p:sp>
      <p:sp>
        <p:nvSpPr>
          <p:cNvPr id="3" name="Content Placeholder 2"/>
          <p:cNvSpPr>
            <a:spLocks noGrp="1"/>
          </p:cNvSpPr>
          <p:nvPr>
            <p:ph idx="1"/>
          </p:nvPr>
        </p:nvSpPr>
        <p:spPr/>
        <p:txBody>
          <a:bodyPr>
            <a:normAutofit lnSpcReduction="10000"/>
          </a:bodyPr>
          <a:lstStyle/>
          <a:p>
            <a:r>
              <a:rPr lang="en-US" sz="3200" dirty="0" smtClean="0"/>
              <a:t>Applying behavioral science to public administration</a:t>
            </a:r>
          </a:p>
          <a:p>
            <a:endParaRPr lang="en-US" sz="3200" dirty="0"/>
          </a:p>
          <a:p>
            <a:r>
              <a:rPr lang="en-US" sz="3200" dirty="0" smtClean="0"/>
              <a:t>Use performance information use as an example </a:t>
            </a:r>
          </a:p>
          <a:p>
            <a:pPr marL="715518" lvl="1" indent="-514350">
              <a:buFont typeface="+mj-lt"/>
              <a:buAutoNum type="arabicPeriod"/>
            </a:pPr>
            <a:r>
              <a:rPr lang="en-US" sz="2600" dirty="0" smtClean="0"/>
              <a:t>Numeric literacy</a:t>
            </a:r>
          </a:p>
          <a:p>
            <a:pPr marL="715518" lvl="1" indent="-514350">
              <a:buFont typeface="+mj-lt"/>
              <a:buAutoNum type="arabicPeriod"/>
            </a:pPr>
            <a:r>
              <a:rPr lang="en-US" sz="2600" dirty="0" smtClean="0"/>
              <a:t>Power of comparison </a:t>
            </a:r>
          </a:p>
          <a:p>
            <a:pPr marL="715518" lvl="1" indent="-514350">
              <a:buFont typeface="+mj-lt"/>
              <a:buAutoNum type="arabicPeriod"/>
            </a:pPr>
            <a:r>
              <a:rPr lang="en-US" sz="2600" dirty="0" smtClean="0"/>
              <a:t>Distrust of data </a:t>
            </a:r>
          </a:p>
          <a:p>
            <a:pPr marL="715518" lvl="1" indent="-514350">
              <a:buFont typeface="+mj-lt"/>
              <a:buAutoNum type="arabicPeriod"/>
            </a:pPr>
            <a:r>
              <a:rPr lang="en-US" sz="2600" dirty="0" smtClean="0"/>
              <a:t>Anti public sector bias</a:t>
            </a:r>
          </a:p>
          <a:p>
            <a:pPr marL="715518" lvl="1" indent="-514350">
              <a:buFont typeface="+mj-lt"/>
              <a:buAutoNum type="arabicPeriod"/>
            </a:pPr>
            <a:r>
              <a:rPr lang="en-US" sz="2600" dirty="0"/>
              <a:t>Motivated reasoning </a:t>
            </a:r>
          </a:p>
          <a:p>
            <a:pPr marL="715518" lvl="1" indent="-514350">
              <a:buFont typeface="+mj-lt"/>
              <a:buAutoNum type="arabicPeriod"/>
            </a:pPr>
            <a:r>
              <a:rPr lang="en-US" sz="2600" dirty="0" smtClean="0"/>
              <a:t>Negativity bias</a:t>
            </a:r>
          </a:p>
        </p:txBody>
      </p:sp>
    </p:spTree>
    <p:extLst>
      <p:ext uri="{BB962C8B-B14F-4D97-AF65-F5344CB8AC3E}">
        <p14:creationId xmlns:p14="http://schemas.microsoft.com/office/powerpoint/2010/main" val="1709734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Motivated reasoning</a:t>
            </a:r>
            <a:endParaRPr lang="en-US" dirty="0"/>
          </a:p>
        </p:txBody>
      </p:sp>
      <p:sp>
        <p:nvSpPr>
          <p:cNvPr id="3" name="Content Placeholder 2"/>
          <p:cNvSpPr>
            <a:spLocks noGrp="1"/>
          </p:cNvSpPr>
          <p:nvPr>
            <p:ph idx="1"/>
          </p:nvPr>
        </p:nvSpPr>
        <p:spPr/>
        <p:txBody>
          <a:bodyPr>
            <a:normAutofit/>
          </a:bodyPr>
          <a:lstStyle/>
          <a:p>
            <a:r>
              <a:rPr lang="en-US" sz="2400" dirty="0" smtClean="0"/>
              <a:t>Ideological beliefs alter how we select, weigh, interpret and use performance data</a:t>
            </a:r>
          </a:p>
          <a:p>
            <a:r>
              <a:rPr lang="en-US" sz="2400" dirty="0" smtClean="0"/>
              <a:t>We give credit to those we believe share out ideological beliefs and blame those from other parties, e.g. Hurricane Katrina</a:t>
            </a:r>
          </a:p>
          <a:p>
            <a:r>
              <a:rPr lang="en-US" sz="2400" dirty="0" smtClean="0"/>
              <a:t>Swiss legislators more likely to make use of data when it fits with their ideological beliefs</a:t>
            </a:r>
          </a:p>
          <a:p>
            <a:endParaRPr lang="en-US" sz="2400" dirty="0" smtClean="0"/>
          </a:p>
        </p:txBody>
      </p:sp>
    </p:spTree>
    <p:extLst>
      <p:ext uri="{BB962C8B-B14F-4D97-AF65-F5344CB8AC3E}">
        <p14:creationId xmlns:p14="http://schemas.microsoft.com/office/powerpoint/2010/main" val="21168059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Motivated reasoning</a:t>
            </a:r>
            <a:endParaRPr lang="en-US" dirty="0"/>
          </a:p>
        </p:txBody>
      </p:sp>
      <p:sp>
        <p:nvSpPr>
          <p:cNvPr id="3" name="Content Placeholder 2"/>
          <p:cNvSpPr>
            <a:spLocks noGrp="1"/>
          </p:cNvSpPr>
          <p:nvPr>
            <p:ph idx="1"/>
          </p:nvPr>
        </p:nvSpPr>
        <p:spPr/>
        <p:txBody>
          <a:bodyPr>
            <a:normAutofit/>
          </a:bodyPr>
          <a:lstStyle/>
          <a:p>
            <a:r>
              <a:rPr lang="en-US" sz="2400" dirty="0" smtClean="0"/>
              <a:t>US: Democrats and Republican citizens chose different performance data to evaluate “Obamacare”</a:t>
            </a:r>
          </a:p>
          <a:p>
            <a:r>
              <a:rPr lang="en-US" sz="2400" dirty="0"/>
              <a:t>Exacerbates anti-public sector bias</a:t>
            </a:r>
          </a:p>
          <a:p>
            <a:pPr lvl="1"/>
            <a:r>
              <a:rPr lang="en-US" sz="2400" dirty="0"/>
              <a:t>Conservative citizens and elected officials more likely to interpret same performance data negatively if told service provider was public rather than private</a:t>
            </a:r>
          </a:p>
          <a:p>
            <a:pPr lvl="1"/>
            <a:r>
              <a:rPr lang="en-US" sz="2400" dirty="0" smtClean="0"/>
              <a:t>Addition of more performance data did not </a:t>
            </a:r>
            <a:r>
              <a:rPr lang="en-US" sz="2400" dirty="0" err="1" smtClean="0"/>
              <a:t>debias</a:t>
            </a:r>
            <a:r>
              <a:rPr lang="en-US" sz="2400" dirty="0" smtClean="0"/>
              <a:t> elected official assessments</a:t>
            </a:r>
          </a:p>
          <a:p>
            <a:endParaRPr lang="en-US" sz="2400" dirty="0" smtClean="0"/>
          </a:p>
        </p:txBody>
      </p:sp>
    </p:spTree>
    <p:extLst>
      <p:ext uri="{BB962C8B-B14F-4D97-AF65-F5344CB8AC3E}">
        <p14:creationId xmlns:p14="http://schemas.microsoft.com/office/powerpoint/2010/main" val="987318417"/>
      </p:ext>
    </p:extLst>
  </p:cSld>
  <p:clrMapOvr>
    <a:masterClrMapping/>
  </p:clrMapOvr>
  <mc:AlternateContent xmlns:mc="http://schemas.openxmlformats.org/markup-compatibility/2006" xmlns:p14="http://schemas.microsoft.com/office/powerpoint/2010/main">
    <mc:Choice Requires="p14">
      <p:transition spd="slow" p14:dur="2000" advTm="7456"/>
    </mc:Choice>
    <mc:Fallback xmlns="">
      <p:transition xmlns:p14="http://schemas.microsoft.com/office/powerpoint/2010/main" spd="slow" advTm="7456"/>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94359"/>
            <a:ext cx="3200400" cy="1558291"/>
          </a:xfrm>
        </p:spPr>
        <p:txBody>
          <a:bodyPr>
            <a:normAutofit fontScale="90000"/>
          </a:bodyPr>
          <a:lstStyle/>
          <a:p>
            <a:r>
              <a:rPr lang="en-US" dirty="0"/>
              <a:t>Affects who elected officials listen </a:t>
            </a:r>
            <a:r>
              <a:rPr lang="en-US" dirty="0" smtClean="0"/>
              <a:t>to</a:t>
            </a:r>
            <a:r>
              <a:rPr lang="en-US" dirty="0"/>
              <a:t/>
            </a:r>
            <a:br>
              <a:rPr lang="en-US" dirty="0"/>
            </a:b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6057" y="1200150"/>
            <a:ext cx="7239000" cy="4343400"/>
          </a:xfrm>
        </p:spPr>
      </p:pic>
      <p:sp>
        <p:nvSpPr>
          <p:cNvPr id="6" name="Text Placeholder 5"/>
          <p:cNvSpPr>
            <a:spLocks noGrp="1"/>
          </p:cNvSpPr>
          <p:nvPr>
            <p:ph type="body" sz="half" idx="2"/>
          </p:nvPr>
        </p:nvSpPr>
        <p:spPr>
          <a:xfrm>
            <a:off x="457200" y="2152650"/>
            <a:ext cx="3200400" cy="4152554"/>
          </a:xfrm>
        </p:spPr>
        <p:txBody>
          <a:bodyPr/>
          <a:lstStyle/>
          <a:p>
            <a:pPr lvl="1"/>
            <a:r>
              <a:rPr lang="en-US" sz="2200" dirty="0" smtClean="0"/>
              <a:t>Comments </a:t>
            </a:r>
            <a:r>
              <a:rPr lang="en-US" sz="2200" dirty="0"/>
              <a:t>by teachers unions criticizing test scores reduced tendency by liberal elected officials to use the data, but not for conservative officials</a:t>
            </a:r>
            <a:endParaRPr lang="en-US" sz="2400" dirty="0"/>
          </a:p>
          <a:p>
            <a:endParaRPr lang="en-US" dirty="0"/>
          </a:p>
        </p:txBody>
      </p:sp>
    </p:spTree>
    <p:extLst>
      <p:ext uri="{BB962C8B-B14F-4D97-AF65-F5344CB8AC3E}">
        <p14:creationId xmlns:p14="http://schemas.microsoft.com/office/powerpoint/2010/main" val="2544941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motivated reasoning: Basic concepts</a:t>
            </a:r>
            <a:endParaRPr lang="en-US" dirty="0"/>
          </a:p>
        </p:txBody>
      </p:sp>
      <p:sp>
        <p:nvSpPr>
          <p:cNvPr id="3" name="Content Placeholder 2"/>
          <p:cNvSpPr>
            <a:spLocks noGrp="1"/>
          </p:cNvSpPr>
          <p:nvPr>
            <p:ph idx="1"/>
          </p:nvPr>
        </p:nvSpPr>
        <p:spPr/>
        <p:txBody>
          <a:bodyPr>
            <a:normAutofit/>
          </a:bodyPr>
          <a:lstStyle/>
          <a:p>
            <a:r>
              <a:rPr lang="en-US" sz="2400" dirty="0" smtClean="0"/>
              <a:t>How do different types of preferences relate to each other?</a:t>
            </a:r>
          </a:p>
          <a:p>
            <a:pPr lvl="1"/>
            <a:r>
              <a:rPr lang="en-US" sz="2200" dirty="0" smtClean="0"/>
              <a:t>Goal preferences: within a policy area, people care about different goals</a:t>
            </a:r>
          </a:p>
          <a:p>
            <a:pPr lvl="2"/>
            <a:r>
              <a:rPr lang="en-US" sz="2000" dirty="0"/>
              <a:t>I think schools that perform better on student well-being rather than test scores are best</a:t>
            </a:r>
          </a:p>
          <a:p>
            <a:pPr lvl="2"/>
            <a:r>
              <a:rPr lang="en-US" sz="2000" dirty="0" smtClean="0"/>
              <a:t>Our goal preferences should guide how we evaluate public organizations </a:t>
            </a:r>
          </a:p>
          <a:p>
            <a:pPr lvl="1"/>
            <a:r>
              <a:rPr lang="en-US" sz="2200" dirty="0" smtClean="0"/>
              <a:t>Governance preferences: general beliefs about how government should be run, e.g., preference for public versus private provision</a:t>
            </a:r>
          </a:p>
          <a:p>
            <a:pPr lvl="2"/>
            <a:r>
              <a:rPr lang="en-US" sz="2000" dirty="0"/>
              <a:t>I also prefer public schools over private </a:t>
            </a:r>
          </a:p>
          <a:p>
            <a:pPr lvl="2"/>
            <a:endParaRPr lang="en-US" sz="2000" dirty="0"/>
          </a:p>
          <a:p>
            <a:pPr lvl="1"/>
            <a:endParaRPr lang="en-US" sz="2200" dirty="0" smtClean="0"/>
          </a:p>
          <a:p>
            <a:endParaRPr lang="en-US" sz="2400" dirty="0" smtClean="0"/>
          </a:p>
          <a:p>
            <a:endParaRPr lang="en-US" sz="2400" dirty="0"/>
          </a:p>
          <a:p>
            <a:endParaRPr lang="en-US" sz="2400" dirty="0" smtClean="0"/>
          </a:p>
        </p:txBody>
      </p:sp>
    </p:spTree>
    <p:extLst>
      <p:ext uri="{BB962C8B-B14F-4D97-AF65-F5344CB8AC3E}">
        <p14:creationId xmlns:p14="http://schemas.microsoft.com/office/powerpoint/2010/main" val="16432378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happens when goal preferences clashes with governance preferences </a:t>
            </a:r>
            <a:endParaRPr lang="en-US" dirty="0"/>
          </a:p>
        </p:txBody>
      </p:sp>
      <p:sp>
        <p:nvSpPr>
          <p:cNvPr id="3" name="Content Placeholder 2"/>
          <p:cNvSpPr>
            <a:spLocks noGrp="1"/>
          </p:cNvSpPr>
          <p:nvPr>
            <p:ph idx="1"/>
          </p:nvPr>
        </p:nvSpPr>
        <p:spPr>
          <a:xfrm>
            <a:off x="906780" y="1940984"/>
            <a:ext cx="10058400" cy="4023360"/>
          </a:xfrm>
        </p:spPr>
        <p:txBody>
          <a:bodyPr>
            <a:normAutofit/>
          </a:bodyPr>
          <a:lstStyle/>
          <a:p>
            <a:r>
              <a:rPr lang="en-US" sz="2400" dirty="0" smtClean="0"/>
              <a:t>Goal reprioritization: </a:t>
            </a:r>
          </a:p>
          <a:p>
            <a:pPr lvl="1"/>
            <a:r>
              <a:rPr lang="en-US" sz="2400" dirty="0" smtClean="0"/>
              <a:t>Partisans alter </a:t>
            </a:r>
            <a:r>
              <a:rPr lang="en-US" sz="2400" dirty="0"/>
              <a:t>the importance they assign to different </a:t>
            </a:r>
            <a:r>
              <a:rPr lang="en-US" sz="2400" dirty="0" smtClean="0"/>
              <a:t>goals depending </a:t>
            </a:r>
            <a:r>
              <a:rPr lang="en-US" sz="2400" dirty="0"/>
              <a:t>on what </a:t>
            </a:r>
            <a:r>
              <a:rPr lang="en-US" sz="2400" dirty="0" smtClean="0"/>
              <a:t>aligns with core partisan beliefs </a:t>
            </a:r>
          </a:p>
          <a:p>
            <a:pPr lvl="1"/>
            <a:r>
              <a:rPr lang="en-US" sz="2400" dirty="0" smtClean="0"/>
              <a:t>Governance </a:t>
            </a:r>
            <a:r>
              <a:rPr lang="en-US" sz="2400" dirty="0"/>
              <a:t>preferences &gt; goal expectations</a:t>
            </a:r>
          </a:p>
          <a:p>
            <a:pPr lvl="2"/>
            <a:r>
              <a:rPr lang="en-US" sz="2400" dirty="0" smtClean="0"/>
              <a:t>When </a:t>
            </a:r>
            <a:r>
              <a:rPr lang="en-US" sz="2400" dirty="0"/>
              <a:t>given data showing private schools perform better on </a:t>
            </a:r>
            <a:r>
              <a:rPr lang="en-US" sz="2400" dirty="0" smtClean="0"/>
              <a:t>student well-being, </a:t>
            </a:r>
            <a:r>
              <a:rPr lang="en-US" sz="2400" dirty="0"/>
              <a:t>I </a:t>
            </a:r>
            <a:r>
              <a:rPr lang="en-US" sz="2400" dirty="0" smtClean="0"/>
              <a:t>switch my goal expectation to test scores because </a:t>
            </a:r>
            <a:r>
              <a:rPr lang="en-US" sz="2400" dirty="0"/>
              <a:t>it makes public schools look </a:t>
            </a:r>
            <a:r>
              <a:rPr lang="en-US" sz="2400" dirty="0" smtClean="0"/>
              <a:t>better</a:t>
            </a:r>
            <a:endParaRPr lang="en-US" sz="2200" dirty="0"/>
          </a:p>
          <a:p>
            <a:pPr lvl="1"/>
            <a:endParaRPr lang="en-US" sz="2200" dirty="0" smtClean="0"/>
          </a:p>
          <a:p>
            <a:endParaRPr lang="en-US" sz="2400" dirty="0" smtClean="0"/>
          </a:p>
          <a:p>
            <a:endParaRPr lang="en-US" sz="2400" dirty="0"/>
          </a:p>
          <a:p>
            <a:endParaRPr lang="en-US" sz="2400" dirty="0" smtClean="0"/>
          </a:p>
        </p:txBody>
      </p:sp>
    </p:spTree>
    <p:extLst>
      <p:ext uri="{BB962C8B-B14F-4D97-AF65-F5344CB8AC3E}">
        <p14:creationId xmlns:p14="http://schemas.microsoft.com/office/powerpoint/2010/main" val="4456052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3333" dirty="0"/>
              <a:t>Illustrative survey experiment</a:t>
            </a:r>
          </a:p>
        </p:txBody>
      </p:sp>
      <p:sp>
        <p:nvSpPr>
          <p:cNvPr id="4" name="Pladsholder til indhold 12"/>
          <p:cNvSpPr>
            <a:spLocks noGrp="1"/>
          </p:cNvSpPr>
          <p:nvPr>
            <p:ph idx="1"/>
          </p:nvPr>
        </p:nvSpPr>
        <p:spPr>
          <a:xfrm>
            <a:off x="450853" y="2132857"/>
            <a:ext cx="11254319" cy="2349943"/>
          </a:xfrm>
        </p:spPr>
        <p:txBody>
          <a:bodyPr>
            <a:noAutofit/>
          </a:bodyPr>
          <a:lstStyle/>
          <a:p>
            <a:pPr marL="380990" indent="-380990">
              <a:buFontTx/>
              <a:buChar char="-"/>
            </a:pPr>
            <a:r>
              <a:rPr lang="en-GB" dirty="0" smtClean="0"/>
              <a:t>988 Danish city councillors (out of 2445 </a:t>
            </a:r>
            <a:r>
              <a:rPr lang="en-GB" dirty="0" smtClean="0">
                <a:sym typeface="Wingdings" panose="05000000000000000000" pitchFamily="2" charset="2"/>
              </a:rPr>
              <a:t></a:t>
            </a:r>
            <a:r>
              <a:rPr lang="en-GB" dirty="0" smtClean="0"/>
              <a:t> 40.5 %).</a:t>
            </a:r>
            <a:br>
              <a:rPr lang="en-GB" dirty="0" smtClean="0"/>
            </a:br>
            <a:endParaRPr lang="en-GB" dirty="0" smtClean="0"/>
          </a:p>
          <a:p>
            <a:pPr marL="380990" indent="-380990">
              <a:buFontTx/>
              <a:buChar char="-"/>
            </a:pPr>
            <a:r>
              <a:rPr lang="en-GB" dirty="0" smtClean="0"/>
              <a:t>Asked to evaluate performance information regarding academic achievements and student well-being at two schools: schools either do better on one goal or the other</a:t>
            </a:r>
          </a:p>
          <a:p>
            <a:pPr marL="380990" indent="-380990">
              <a:buFontTx/>
              <a:buChar char="-"/>
            </a:pPr>
            <a:r>
              <a:rPr lang="en-GB" dirty="0" smtClean="0"/>
              <a:t>Asked about preference for public or private service provisions</a:t>
            </a:r>
          </a:p>
          <a:p>
            <a:pPr marL="380990" indent="-380990">
              <a:buFontTx/>
              <a:buChar char="-"/>
            </a:pPr>
            <a:endParaRPr lang="en-GB" dirty="0" smtClean="0"/>
          </a:p>
        </p:txBody>
      </p:sp>
    </p:spTree>
    <p:extLst>
      <p:ext uri="{BB962C8B-B14F-4D97-AF65-F5344CB8AC3E}">
        <p14:creationId xmlns:p14="http://schemas.microsoft.com/office/powerpoint/2010/main" val="260916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z="3333" dirty="0" smtClean="0"/>
              <a:t>Pro-public group: Proportions </a:t>
            </a:r>
            <a:r>
              <a:rPr lang="en-US" sz="3333" dirty="0"/>
              <a:t>who base evaluation on well-being</a:t>
            </a:r>
            <a:endParaRPr lang="en-GB" sz="3333" dirty="0"/>
          </a:p>
        </p:txBody>
      </p:sp>
      <p:pic>
        <p:nvPicPr>
          <p:cNvPr id="4" name="Pladsholder til indhold 5" descr="Skærmbillede 2016-03-28 kl. 17.50.04.png"/>
          <p:cNvPicPr>
            <a:picLocks noGrp="1" noChangeAspect="1"/>
          </p:cNvPicPr>
          <p:nvPr>
            <p:ph idx="1"/>
          </p:nvPr>
        </p:nvPicPr>
        <p:blipFill>
          <a:blip r:embed="rId3">
            <a:extLst>
              <a:ext uri="{28A0092B-C50C-407E-A947-70E740481C1C}">
                <a14:useLocalDpi xmlns:a14="http://schemas.microsoft.com/office/drawing/2010/main" val="0"/>
              </a:ext>
            </a:extLst>
          </a:blip>
          <a:srcRect l="925" r="925"/>
          <a:stretch>
            <a:fillRect/>
          </a:stretch>
        </p:blipFill>
        <p:spPr>
          <a:xfrm>
            <a:off x="2495600" y="1793416"/>
            <a:ext cx="6816757" cy="3748955"/>
          </a:xfrm>
        </p:spPr>
      </p:pic>
    </p:spTree>
    <p:extLst>
      <p:ext uri="{BB962C8B-B14F-4D97-AF65-F5344CB8AC3E}">
        <p14:creationId xmlns:p14="http://schemas.microsoft.com/office/powerpoint/2010/main" val="1894923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of motivated reasoning</a:t>
            </a:r>
            <a:endParaRPr lang="en-US" dirty="0"/>
          </a:p>
        </p:txBody>
      </p:sp>
      <p:sp>
        <p:nvSpPr>
          <p:cNvPr id="3" name="Content Placeholder 2"/>
          <p:cNvSpPr>
            <a:spLocks noGrp="1"/>
          </p:cNvSpPr>
          <p:nvPr>
            <p:ph idx="1"/>
          </p:nvPr>
        </p:nvSpPr>
        <p:spPr/>
        <p:txBody>
          <a:bodyPr>
            <a:normAutofit fontScale="92500" lnSpcReduction="20000"/>
          </a:bodyPr>
          <a:lstStyle/>
          <a:p>
            <a:r>
              <a:rPr lang="en-US" sz="3100" dirty="0" smtClean="0"/>
              <a:t>Performance data does not engender consensus where there is are strong prior beliefs– may actually harden disagreement</a:t>
            </a:r>
          </a:p>
          <a:p>
            <a:r>
              <a:rPr lang="en-US" sz="3100" dirty="0" smtClean="0"/>
              <a:t>Policymakers may ignore data on performance on issues they say they care about if it challenges core beliefs</a:t>
            </a:r>
          </a:p>
          <a:p>
            <a:r>
              <a:rPr lang="en-US" sz="3100" dirty="0" smtClean="0"/>
              <a:t>Policymakers “</a:t>
            </a:r>
            <a:r>
              <a:rPr lang="en-US" sz="3100" dirty="0"/>
              <a:t>shop around” for data to justify </a:t>
            </a:r>
            <a:r>
              <a:rPr lang="en-US" sz="3100" dirty="0" smtClean="0"/>
              <a:t>core beliefs</a:t>
            </a:r>
          </a:p>
          <a:p>
            <a:r>
              <a:rPr lang="en-US" sz="3100" dirty="0"/>
              <a:t>Present data as neutrally as possible</a:t>
            </a:r>
          </a:p>
          <a:p>
            <a:pPr lvl="1"/>
            <a:r>
              <a:rPr lang="en-US" sz="3100" dirty="0"/>
              <a:t>Reflects competing values</a:t>
            </a:r>
          </a:p>
          <a:p>
            <a:pPr lvl="1"/>
            <a:r>
              <a:rPr lang="en-US" sz="3100" dirty="0"/>
              <a:t>Shows good and bad news</a:t>
            </a:r>
          </a:p>
          <a:p>
            <a:pPr lvl="1"/>
            <a:r>
              <a:rPr lang="en-US" sz="3100" dirty="0"/>
              <a:t>Get advance commitment from all parties on goals</a:t>
            </a:r>
          </a:p>
          <a:p>
            <a:endParaRPr lang="en-US" sz="3100" dirty="0"/>
          </a:p>
        </p:txBody>
      </p:sp>
    </p:spTree>
    <p:extLst>
      <p:ext uri="{BB962C8B-B14F-4D97-AF65-F5344CB8AC3E}">
        <p14:creationId xmlns:p14="http://schemas.microsoft.com/office/powerpoint/2010/main" val="9828342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6. Negativity bias</a:t>
            </a:r>
            <a:endParaRPr lang="en-US" dirty="0"/>
          </a:p>
        </p:txBody>
      </p:sp>
      <p:sp>
        <p:nvSpPr>
          <p:cNvPr id="3" name="Content Placeholder 2"/>
          <p:cNvSpPr>
            <a:spLocks noGrp="1"/>
          </p:cNvSpPr>
          <p:nvPr>
            <p:ph idx="1"/>
          </p:nvPr>
        </p:nvSpPr>
        <p:spPr/>
        <p:txBody>
          <a:bodyPr/>
          <a:lstStyle/>
          <a:p>
            <a:r>
              <a:rPr lang="en-US" sz="3200" dirty="0" smtClean="0"/>
              <a:t>Loss aversion</a:t>
            </a:r>
          </a:p>
          <a:p>
            <a:pPr lvl="1"/>
            <a:r>
              <a:rPr lang="en-US" sz="2800" dirty="0" smtClean="0"/>
              <a:t>People are more motivated by loss than equivalent gain</a:t>
            </a:r>
          </a:p>
          <a:p>
            <a:pPr lvl="1"/>
            <a:r>
              <a:rPr lang="en-US" sz="2800" dirty="0" smtClean="0"/>
              <a:t>We see this in how media chooses to cover public sector</a:t>
            </a:r>
          </a:p>
          <a:p>
            <a:pPr lvl="1"/>
            <a:endParaRPr lang="en-US" dirty="0"/>
          </a:p>
        </p:txBody>
      </p:sp>
    </p:spTree>
    <p:extLst>
      <p:ext uri="{BB962C8B-B14F-4D97-AF65-F5344CB8AC3E}">
        <p14:creationId xmlns:p14="http://schemas.microsoft.com/office/powerpoint/2010/main" val="2041657788"/>
      </p:ext>
    </p:extLst>
  </p:cSld>
  <p:clrMapOvr>
    <a:masterClrMapping/>
  </p:clrMapOvr>
  <mc:AlternateContent xmlns:mc="http://schemas.openxmlformats.org/markup-compatibility/2006" xmlns:p14="http://schemas.microsoft.com/office/powerpoint/2010/main">
    <mc:Choice Requires="p14">
      <p:transition spd="slow" p14:dur="2000" advTm="476"/>
    </mc:Choice>
    <mc:Fallback xmlns="">
      <p:transition xmlns:p14="http://schemas.microsoft.com/office/powerpoint/2010/main" spd="slow" advTm="476"/>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09810" y="1270089"/>
            <a:ext cx="3001502" cy="369332"/>
          </a:xfrm>
          <a:prstGeom prst="rect">
            <a:avLst/>
          </a:prstGeom>
          <a:noFill/>
        </p:spPr>
        <p:txBody>
          <a:bodyPr wrap="square" rtlCol="0">
            <a:spAutoFit/>
          </a:bodyPr>
          <a:lstStyle/>
          <a:p>
            <a:r>
              <a:rPr lang="en-US" dirty="0"/>
              <a:t>Onion headline</a:t>
            </a:r>
          </a:p>
        </p:txBody>
      </p:sp>
      <p:pic>
        <p:nvPicPr>
          <p:cNvPr id="3" name="Picture 2"/>
          <p:cNvPicPr>
            <a:picLocks noChangeAspect="1"/>
          </p:cNvPicPr>
          <p:nvPr/>
        </p:nvPicPr>
        <p:blipFill>
          <a:blip r:embed="rId2"/>
          <a:stretch>
            <a:fillRect/>
          </a:stretch>
        </p:blipFill>
        <p:spPr>
          <a:xfrm>
            <a:off x="1524000" y="348237"/>
            <a:ext cx="9144000" cy="5521115"/>
          </a:xfrm>
          <a:prstGeom prst="rect">
            <a:avLst/>
          </a:prstGeom>
        </p:spPr>
      </p:pic>
    </p:spTree>
    <p:extLst>
      <p:ext uri="{BB962C8B-B14F-4D97-AF65-F5344CB8AC3E}">
        <p14:creationId xmlns:p14="http://schemas.microsoft.com/office/powerpoint/2010/main" val="1648731150"/>
      </p:ext>
    </p:extLst>
  </p:cSld>
  <p:clrMapOvr>
    <a:masterClrMapping/>
  </p:clrMapOvr>
  <mc:AlternateContent xmlns:mc="http://schemas.openxmlformats.org/markup-compatibility/2006" xmlns:p14="http://schemas.microsoft.com/office/powerpoint/2010/main">
    <mc:Choice Requires="p14">
      <p:transition spd="slow" p14:dur="2000" advTm="206"/>
    </mc:Choice>
    <mc:Fallback xmlns="">
      <p:transition xmlns:p14="http://schemas.microsoft.com/office/powerpoint/2010/main" spd="slow" advTm="20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635" y="254552"/>
            <a:ext cx="4051300" cy="5156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4935" y="0"/>
            <a:ext cx="3665882" cy="608594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7700" y="995844"/>
            <a:ext cx="3581400" cy="4813300"/>
          </a:xfrm>
          <a:prstGeom prst="rect">
            <a:avLst/>
          </a:prstGeom>
        </p:spPr>
      </p:pic>
    </p:spTree>
    <p:extLst>
      <p:ext uri="{BB962C8B-B14F-4D97-AF65-F5344CB8AC3E}">
        <p14:creationId xmlns:p14="http://schemas.microsoft.com/office/powerpoint/2010/main" val="2502306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Negativity bias</a:t>
            </a:r>
            <a:endParaRPr lang="en-US" dirty="0"/>
          </a:p>
        </p:txBody>
      </p:sp>
      <p:sp>
        <p:nvSpPr>
          <p:cNvPr id="3" name="Content Placeholder 2"/>
          <p:cNvSpPr>
            <a:spLocks noGrp="1"/>
          </p:cNvSpPr>
          <p:nvPr>
            <p:ph idx="1"/>
          </p:nvPr>
        </p:nvSpPr>
        <p:spPr>
          <a:xfrm>
            <a:off x="1097280" y="1845734"/>
            <a:ext cx="4751070" cy="4023360"/>
          </a:xfrm>
        </p:spPr>
        <p:txBody>
          <a:bodyPr/>
          <a:lstStyle/>
          <a:p>
            <a:endParaRPr lang="en-US" sz="2800" dirty="0" smtClean="0"/>
          </a:p>
          <a:p>
            <a:r>
              <a:rPr lang="en-US" sz="2800" dirty="0" smtClean="0"/>
              <a:t>We are more interested in and responsive to data that is labeled as low performance </a:t>
            </a:r>
          </a:p>
          <a:p>
            <a:endParaRPr lang="en-US" sz="2800" dirty="0"/>
          </a:p>
          <a:p>
            <a:endParaRPr lang="en-US" sz="2400" dirty="0" smtClean="0"/>
          </a:p>
          <a:p>
            <a:pPr lvl="1"/>
            <a:endParaRPr lang="en-US" dirty="0"/>
          </a:p>
        </p:txBody>
      </p:sp>
      <p:pic>
        <p:nvPicPr>
          <p:cNvPr id="4" name="Picture 3"/>
          <p:cNvPicPr>
            <a:picLocks noChangeAspect="1"/>
          </p:cNvPicPr>
          <p:nvPr/>
        </p:nvPicPr>
        <p:blipFill>
          <a:blip r:embed="rId2"/>
          <a:stretch>
            <a:fillRect/>
          </a:stretch>
        </p:blipFill>
        <p:spPr>
          <a:xfrm>
            <a:off x="6362699" y="2114550"/>
            <a:ext cx="5007429" cy="3505200"/>
          </a:xfrm>
          <a:prstGeom prst="rect">
            <a:avLst/>
          </a:prstGeom>
        </p:spPr>
      </p:pic>
    </p:spTree>
    <p:extLst>
      <p:ext uri="{BB962C8B-B14F-4D97-AF65-F5344CB8AC3E}">
        <p14:creationId xmlns:p14="http://schemas.microsoft.com/office/powerpoint/2010/main" val="1242940809"/>
      </p:ext>
    </p:extLst>
  </p:cSld>
  <p:clrMapOvr>
    <a:masterClrMapping/>
  </p:clrMapOvr>
  <mc:AlternateContent xmlns:mc="http://schemas.openxmlformats.org/markup-compatibility/2006" xmlns:p14="http://schemas.microsoft.com/office/powerpoint/2010/main">
    <mc:Choice Requires="p14">
      <p:transition spd="slow" p14:dur="2000" advTm="476"/>
    </mc:Choice>
    <mc:Fallback xmlns="">
      <p:transition xmlns:p14="http://schemas.microsoft.com/office/powerpoint/2010/main" spd="slow" advTm="476"/>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Negativity bias</a:t>
            </a:r>
            <a:endParaRPr lang="en-US" dirty="0"/>
          </a:p>
        </p:txBody>
      </p:sp>
      <p:sp>
        <p:nvSpPr>
          <p:cNvPr id="3" name="Content Placeholder 2"/>
          <p:cNvSpPr>
            <a:spLocks noGrp="1"/>
          </p:cNvSpPr>
          <p:nvPr>
            <p:ph idx="1"/>
          </p:nvPr>
        </p:nvSpPr>
        <p:spPr/>
        <p:txBody>
          <a:bodyPr/>
          <a:lstStyle/>
          <a:p>
            <a:r>
              <a:rPr lang="en-US" sz="2400" dirty="0" smtClean="0"/>
              <a:t>Citizens evaluate services more negatively </a:t>
            </a:r>
            <a:r>
              <a:rPr lang="en-US" sz="2400" dirty="0"/>
              <a:t>if the same performance data is presented in a negative </a:t>
            </a:r>
            <a:r>
              <a:rPr lang="en-US" sz="2400" dirty="0" smtClean="0"/>
              <a:t>terms (rates of dissatisfaction) rather </a:t>
            </a:r>
            <a:r>
              <a:rPr lang="en-US" sz="2400" dirty="0"/>
              <a:t>than a positive </a:t>
            </a:r>
            <a:r>
              <a:rPr lang="en-US" sz="2400" dirty="0" smtClean="0"/>
              <a:t>(rates of satisfaction) </a:t>
            </a:r>
          </a:p>
          <a:p>
            <a:r>
              <a:rPr lang="en-US" sz="2400" dirty="0" smtClean="0"/>
              <a:t>Asymmetry in how we give credit to good and bad performance</a:t>
            </a:r>
          </a:p>
          <a:p>
            <a:pPr lvl="1"/>
            <a:r>
              <a:rPr lang="en-US" sz="2200" dirty="0" smtClean="0"/>
              <a:t>Public </a:t>
            </a:r>
            <a:r>
              <a:rPr lang="en-US" sz="2200" dirty="0"/>
              <a:t>more critical of UK </a:t>
            </a:r>
            <a:r>
              <a:rPr lang="en-US" sz="2200" dirty="0" smtClean="0"/>
              <a:t>local political </a:t>
            </a:r>
            <a:r>
              <a:rPr lang="en-US" sz="2200" dirty="0"/>
              <a:t>incumbents </a:t>
            </a:r>
            <a:r>
              <a:rPr lang="en-US" sz="2200" dirty="0" smtClean="0"/>
              <a:t>and less likely to vote for them when </a:t>
            </a:r>
            <a:r>
              <a:rPr lang="en-US" sz="2200" dirty="0"/>
              <a:t>performance data is labeled as poor, but do not provide equivalent credit when performance is good </a:t>
            </a:r>
            <a:endParaRPr lang="en-US" sz="2200" dirty="0" smtClean="0"/>
          </a:p>
        </p:txBody>
      </p:sp>
    </p:spTree>
    <p:extLst>
      <p:ext uri="{BB962C8B-B14F-4D97-AF65-F5344CB8AC3E}">
        <p14:creationId xmlns:p14="http://schemas.microsoft.com/office/powerpoint/2010/main" val="1532742494"/>
      </p:ext>
    </p:extLst>
  </p:cSld>
  <p:clrMapOvr>
    <a:masterClrMapping/>
  </p:clrMapOvr>
  <mc:AlternateContent xmlns:mc="http://schemas.openxmlformats.org/markup-compatibility/2006" xmlns:p14="http://schemas.microsoft.com/office/powerpoint/2010/main">
    <mc:Choice Requires="p14">
      <p:transition spd="slow" p14:dur="2000" advTm="171"/>
    </mc:Choice>
    <mc:Fallback xmlns="">
      <p:transition xmlns:p14="http://schemas.microsoft.com/office/powerpoint/2010/main" spd="slow" advTm="171"/>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Negativity bias: </a:t>
            </a:r>
            <a:br>
              <a:rPr lang="en-US" dirty="0" smtClean="0"/>
            </a:br>
            <a:r>
              <a:rPr lang="en-US" dirty="0" smtClean="0"/>
              <a:t>holding leaders accountable</a:t>
            </a:r>
            <a:endParaRPr lang="en-US" dirty="0"/>
          </a:p>
        </p:txBody>
      </p:sp>
      <p:sp>
        <p:nvSpPr>
          <p:cNvPr id="3" name="Content Placeholder 2"/>
          <p:cNvSpPr>
            <a:spLocks noGrp="1"/>
          </p:cNvSpPr>
          <p:nvPr>
            <p:ph idx="1"/>
          </p:nvPr>
        </p:nvSpPr>
        <p:spPr/>
        <p:txBody>
          <a:bodyPr>
            <a:normAutofit/>
          </a:bodyPr>
          <a:lstStyle/>
          <a:p>
            <a:r>
              <a:rPr lang="en-US" sz="2800" dirty="0" smtClean="0"/>
              <a:t>Local elected officials asked to attribute responsibility for outcomes of schools to school principals</a:t>
            </a:r>
          </a:p>
          <a:p>
            <a:r>
              <a:rPr lang="en-US" sz="2800" dirty="0" smtClean="0"/>
              <a:t>Performance data increases responsibility attribution in cases of low performance</a:t>
            </a:r>
            <a:endParaRPr lang="en-US" sz="2800" dirty="0"/>
          </a:p>
        </p:txBody>
      </p:sp>
    </p:spTree>
    <p:extLst>
      <p:ext uri="{BB962C8B-B14F-4D97-AF65-F5344CB8AC3E}">
        <p14:creationId xmlns:p14="http://schemas.microsoft.com/office/powerpoint/2010/main" val="17367508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Implications of negativity bias</a:t>
            </a:r>
            <a:endParaRPr lang="en-US" dirty="0"/>
          </a:p>
        </p:txBody>
      </p:sp>
      <p:sp>
        <p:nvSpPr>
          <p:cNvPr id="3" name="Content Placeholder 2"/>
          <p:cNvSpPr>
            <a:spLocks noGrp="1"/>
          </p:cNvSpPr>
          <p:nvPr>
            <p:ph idx="1"/>
          </p:nvPr>
        </p:nvSpPr>
        <p:spPr>
          <a:xfrm>
            <a:off x="1097280" y="1845734"/>
            <a:ext cx="5864218" cy="4023360"/>
          </a:xfrm>
        </p:spPr>
        <p:txBody>
          <a:bodyPr>
            <a:normAutofit/>
          </a:bodyPr>
          <a:lstStyle/>
          <a:p>
            <a:r>
              <a:rPr lang="en-US" sz="2400" dirty="0" smtClean="0"/>
              <a:t>”We should have excellence in government” - President Trump’s son-in-law</a:t>
            </a:r>
          </a:p>
          <a:p>
            <a:r>
              <a:rPr lang="en-US" sz="2400" dirty="0" smtClean="0"/>
              <a:t>That</a:t>
            </a:r>
            <a:r>
              <a:rPr lang="uk-UA" sz="2400" dirty="0" smtClean="0"/>
              <a:t>’</a:t>
            </a:r>
            <a:r>
              <a:rPr lang="en-US" sz="2400" dirty="0" smtClean="0"/>
              <a:t>s not how our brains are wired</a:t>
            </a:r>
          </a:p>
          <a:p>
            <a:r>
              <a:rPr lang="en-US" sz="2400" dirty="0"/>
              <a:t>Manage to avoid failure rather than excellence</a:t>
            </a:r>
          </a:p>
          <a:p>
            <a:r>
              <a:rPr lang="en-US" sz="2400" dirty="0" smtClean="0"/>
              <a:t>Present results in terms of levels of achievement, not failure</a:t>
            </a:r>
          </a:p>
          <a:p>
            <a:r>
              <a:rPr lang="en-US" sz="2400" dirty="0" smtClean="0"/>
              <a:t>Use data to identify risk and problem-solve</a:t>
            </a:r>
          </a:p>
          <a:p>
            <a:pPr lvl="1"/>
            <a:endParaRPr lang="en-US" dirty="0" smtClean="0"/>
          </a:p>
          <a:p>
            <a:pPr lvl="1"/>
            <a:endParaRPr lang="en-US" dirty="0"/>
          </a:p>
          <a:p>
            <a:pPr lvl="1"/>
            <a:endParaRPr lang="en-US" dirty="0"/>
          </a:p>
        </p:txBody>
      </p:sp>
      <p:pic>
        <p:nvPicPr>
          <p:cNvPr id="4" name="Picture 3"/>
          <p:cNvPicPr>
            <a:picLocks noChangeAspect="1"/>
          </p:cNvPicPr>
          <p:nvPr/>
        </p:nvPicPr>
        <p:blipFill>
          <a:blip r:embed="rId2"/>
          <a:stretch>
            <a:fillRect/>
          </a:stretch>
        </p:blipFill>
        <p:spPr>
          <a:xfrm>
            <a:off x="7504596" y="1845734"/>
            <a:ext cx="4515953" cy="3009900"/>
          </a:xfrm>
          <a:prstGeom prst="rect">
            <a:avLst/>
          </a:prstGeom>
        </p:spPr>
      </p:pic>
    </p:spTree>
    <p:extLst>
      <p:ext uri="{BB962C8B-B14F-4D97-AF65-F5344CB8AC3E}">
        <p14:creationId xmlns:p14="http://schemas.microsoft.com/office/powerpoint/2010/main" val="974528627"/>
      </p:ext>
    </p:extLst>
  </p:cSld>
  <p:clrMapOvr>
    <a:masterClrMapping/>
  </p:clrMapOvr>
  <mc:AlternateContent xmlns:mc="http://schemas.openxmlformats.org/markup-compatibility/2006" xmlns:p14="http://schemas.microsoft.com/office/powerpoint/2010/main">
    <mc:Choice Requires="p14">
      <p:transition spd="slow" p14:dur="2000" advTm="791"/>
    </mc:Choice>
    <mc:Fallback xmlns="">
      <p:transition xmlns:p14="http://schemas.microsoft.com/office/powerpoint/2010/main" spd="slow" advTm="791"/>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1097280" y="1902884"/>
            <a:ext cx="10058400" cy="4023360"/>
          </a:xfrm>
        </p:spPr>
        <p:txBody>
          <a:bodyPr/>
          <a:lstStyle/>
          <a:p>
            <a:r>
              <a:rPr lang="en-US" dirty="0" smtClean="0"/>
              <a:t>Welcome comments and questions</a:t>
            </a:r>
          </a:p>
          <a:p>
            <a:endParaRPr lang="en-US" dirty="0"/>
          </a:p>
          <a:p>
            <a:r>
              <a:rPr lang="en-US" dirty="0" smtClean="0"/>
              <a:t>How do these findings apply to your area of work?</a:t>
            </a:r>
          </a:p>
          <a:p>
            <a:endParaRPr lang="en-US" dirty="0" smtClean="0"/>
          </a:p>
          <a:p>
            <a:r>
              <a:rPr lang="en-US" dirty="0"/>
              <a:t>Web: http://</a:t>
            </a:r>
            <a:r>
              <a:rPr lang="en-US" dirty="0" err="1"/>
              <a:t>www.lafollette.wisc.edu</a:t>
            </a:r>
            <a:r>
              <a:rPr lang="en-US" dirty="0"/>
              <a:t>/faculty-staff/faculty/</a:t>
            </a:r>
            <a:r>
              <a:rPr lang="en-US" dirty="0" err="1"/>
              <a:t>donald-moynihan</a:t>
            </a:r>
            <a:endParaRPr lang="en-US" dirty="0"/>
          </a:p>
          <a:p>
            <a:r>
              <a:rPr lang="en-US" dirty="0" smtClean="0"/>
              <a:t>Email: </a:t>
            </a:r>
            <a:r>
              <a:rPr lang="en-US" dirty="0" smtClean="0">
                <a:hlinkClick r:id="rId2"/>
              </a:rPr>
              <a:t>dmoynihan@lafollette.wisc.edu</a:t>
            </a:r>
            <a:endParaRPr lang="en-US" dirty="0" smtClean="0"/>
          </a:p>
          <a:p>
            <a:r>
              <a:rPr lang="en-US" dirty="0" smtClean="0"/>
              <a:t>Twitter: @</a:t>
            </a:r>
            <a:r>
              <a:rPr lang="en-US" dirty="0" err="1" smtClean="0"/>
              <a:t>donmoyn</a:t>
            </a:r>
            <a:endParaRPr lang="en-US" dirty="0"/>
          </a:p>
        </p:txBody>
      </p:sp>
    </p:spTree>
    <p:extLst>
      <p:ext uri="{BB962C8B-B14F-4D97-AF65-F5344CB8AC3E}">
        <p14:creationId xmlns:p14="http://schemas.microsoft.com/office/powerpoint/2010/main" val="10932074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smtClean="0"/>
              <a:t>Design</a:t>
            </a:r>
            <a:endParaRPr lang="en-GB" dirty="0"/>
          </a:p>
        </p:txBody>
      </p:sp>
      <p:pic>
        <p:nvPicPr>
          <p:cNvPr id="4" name="Billede 3" descr="Skærmbillede 2016-03-28 kl. 17.32.00.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18755" y="884718"/>
            <a:ext cx="7877235" cy="4693519"/>
          </a:xfrm>
          <a:prstGeom prst="rect">
            <a:avLst/>
          </a:prstGeom>
        </p:spPr>
      </p:pic>
      <p:sp>
        <p:nvSpPr>
          <p:cNvPr id="7" name="Pladsholder til indhold 1"/>
          <p:cNvSpPr>
            <a:spLocks noGrp="1"/>
          </p:cNvSpPr>
          <p:nvPr>
            <p:ph idx="1"/>
          </p:nvPr>
        </p:nvSpPr>
        <p:spPr>
          <a:xfrm>
            <a:off x="469901" y="2078567"/>
            <a:ext cx="3849903" cy="3384551"/>
          </a:xfrm>
        </p:spPr>
        <p:txBody>
          <a:bodyPr/>
          <a:lstStyle/>
          <a:p>
            <a:r>
              <a:rPr lang="en-GB" dirty="0" smtClean="0"/>
              <a:t>- Two placebo </a:t>
            </a:r>
            <a:r>
              <a:rPr lang="en-GB" dirty="0" err="1" smtClean="0"/>
              <a:t>grps</a:t>
            </a:r>
            <a:r>
              <a:rPr lang="en-GB" dirty="0" smtClean="0"/>
              <a:t> (A/B).</a:t>
            </a:r>
          </a:p>
          <a:p>
            <a:r>
              <a:rPr lang="en-GB" dirty="0" smtClean="0"/>
              <a:t>- Two stimulus </a:t>
            </a:r>
            <a:r>
              <a:rPr lang="en-GB" dirty="0" err="1" smtClean="0"/>
              <a:t>grps</a:t>
            </a:r>
            <a:r>
              <a:rPr lang="en-GB" dirty="0" smtClean="0"/>
              <a:t> (pub/</a:t>
            </a:r>
            <a:r>
              <a:rPr lang="en-GB" dirty="0" err="1" smtClean="0"/>
              <a:t>priv</a:t>
            </a:r>
            <a:r>
              <a:rPr lang="en-GB" dirty="0" smtClean="0"/>
              <a:t>).</a:t>
            </a:r>
          </a:p>
          <a:p>
            <a:pPr lvl="2"/>
            <a:r>
              <a:rPr lang="en-GB" sz="1800" dirty="0" smtClean="0"/>
              <a:t>Trigger ideologically based attitudes towards public/private welfare delivery.</a:t>
            </a:r>
          </a:p>
          <a:p>
            <a:r>
              <a:rPr lang="en-GB" dirty="0" smtClean="0"/>
              <a:t>- Ambiguity: Forced to prioritize.</a:t>
            </a:r>
            <a:endParaRPr lang="en-GB" dirty="0"/>
          </a:p>
        </p:txBody>
      </p:sp>
    </p:spTree>
    <p:extLst>
      <p:ext uri="{BB962C8B-B14F-4D97-AF65-F5344CB8AC3E}">
        <p14:creationId xmlns:p14="http://schemas.microsoft.com/office/powerpoint/2010/main" val="964126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a:xfrm>
            <a:off x="469901" y="2078567"/>
            <a:ext cx="3849903" cy="3384551"/>
          </a:xfrm>
        </p:spPr>
        <p:txBody>
          <a:bodyPr/>
          <a:lstStyle/>
          <a:p>
            <a:r>
              <a:rPr lang="en-GB" dirty="0" smtClean="0"/>
              <a:t>- Two placebo </a:t>
            </a:r>
            <a:r>
              <a:rPr lang="en-GB" dirty="0" err="1" smtClean="0"/>
              <a:t>grps</a:t>
            </a:r>
            <a:r>
              <a:rPr lang="en-GB" dirty="0" smtClean="0"/>
              <a:t> (A/B).</a:t>
            </a:r>
          </a:p>
          <a:p>
            <a:r>
              <a:rPr lang="en-GB" dirty="0" smtClean="0"/>
              <a:t>- Two stimulus </a:t>
            </a:r>
            <a:r>
              <a:rPr lang="en-GB" dirty="0" err="1" smtClean="0"/>
              <a:t>grps</a:t>
            </a:r>
            <a:r>
              <a:rPr lang="en-GB" dirty="0" smtClean="0"/>
              <a:t> (pub/</a:t>
            </a:r>
            <a:r>
              <a:rPr lang="en-GB" dirty="0" err="1" smtClean="0"/>
              <a:t>priv</a:t>
            </a:r>
            <a:r>
              <a:rPr lang="en-GB" dirty="0" smtClean="0"/>
              <a:t>).</a:t>
            </a:r>
          </a:p>
          <a:p>
            <a:pPr lvl="2"/>
            <a:r>
              <a:rPr lang="en-GB" sz="1800" dirty="0" smtClean="0"/>
              <a:t>Trigger ideologically based attitudes towards public/private welfare delivery.</a:t>
            </a:r>
          </a:p>
          <a:p>
            <a:r>
              <a:rPr lang="en-GB" dirty="0" smtClean="0"/>
              <a:t>- Ambiguity: Forced to prioritize.</a:t>
            </a:r>
          </a:p>
          <a:p>
            <a:r>
              <a:rPr lang="en-GB" dirty="0" smtClean="0"/>
              <a:t>- Divide respondents into three groups: agnostic, pro-public, pro-private</a:t>
            </a:r>
            <a:endParaRPr lang="en-GB" dirty="0"/>
          </a:p>
        </p:txBody>
      </p:sp>
      <p:sp>
        <p:nvSpPr>
          <p:cNvPr id="3" name="Titel 2"/>
          <p:cNvSpPr>
            <a:spLocks noGrp="1"/>
          </p:cNvSpPr>
          <p:nvPr>
            <p:ph type="title"/>
          </p:nvPr>
        </p:nvSpPr>
        <p:spPr/>
        <p:txBody>
          <a:bodyPr/>
          <a:lstStyle/>
          <a:p>
            <a:r>
              <a:rPr lang="en-GB" dirty="0" smtClean="0"/>
              <a:t>Design</a:t>
            </a:r>
            <a:endParaRPr lang="en-GB" dirty="0"/>
          </a:p>
        </p:txBody>
      </p:sp>
      <p:pic>
        <p:nvPicPr>
          <p:cNvPr id="1026" name="Picture 2" descr="C:\Users\Julian\Desktop\Desig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845" y="575234"/>
            <a:ext cx="6772739" cy="4867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00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z="3333" dirty="0" smtClean="0"/>
              <a:t>No difference among those without governance preferences in how they use performance information when service provider revealed  </a:t>
            </a:r>
            <a:endParaRPr lang="en-GB" sz="3333" dirty="0"/>
          </a:p>
        </p:txBody>
      </p:sp>
      <p:pic>
        <p:nvPicPr>
          <p:cNvPr id="5" name="Pladsholder til indhold 3" descr="Skærmbillede 2016-03-28 kl. 17.46.24.png"/>
          <p:cNvPicPr>
            <a:picLocks noChangeAspect="1"/>
          </p:cNvPicPr>
          <p:nvPr/>
        </p:nvPicPr>
        <p:blipFill>
          <a:blip r:embed="rId3">
            <a:extLst>
              <a:ext uri="{28A0092B-C50C-407E-A947-70E740481C1C}">
                <a14:useLocalDpi xmlns:a14="http://schemas.microsoft.com/office/drawing/2010/main" val="0"/>
              </a:ext>
            </a:extLst>
          </a:blip>
          <a:srcRect l="93" r="93"/>
          <a:stretch>
            <a:fillRect/>
          </a:stretch>
        </p:blipFill>
        <p:spPr bwMode="auto">
          <a:xfrm>
            <a:off x="2447596" y="1833252"/>
            <a:ext cx="6789233" cy="3733816"/>
          </a:xfrm>
          <a:prstGeom prst="rect">
            <a:avLst/>
          </a:prstGeom>
          <a:noFill/>
          <a:ln w="9525">
            <a:noFill/>
            <a:miter lim="800000"/>
            <a:headEnd/>
            <a:tailEnd/>
          </a:ln>
        </p:spPr>
      </p:pic>
    </p:spTree>
    <p:extLst>
      <p:ext uri="{BB962C8B-B14F-4D97-AF65-F5344CB8AC3E}">
        <p14:creationId xmlns:p14="http://schemas.microsoft.com/office/powerpoint/2010/main" val="1253278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474" y="609600"/>
            <a:ext cx="2463800" cy="3810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1274" y="2512718"/>
            <a:ext cx="3149600" cy="22479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9696" y="411035"/>
            <a:ext cx="3994978" cy="212357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5686" y="2298700"/>
            <a:ext cx="4010991" cy="267593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1373" y="4760618"/>
            <a:ext cx="3413539" cy="128069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7580" y="4719748"/>
            <a:ext cx="3757543" cy="1080765"/>
          </a:xfrm>
          <a:prstGeom prst="rect">
            <a:avLst/>
          </a:prstGeom>
        </p:spPr>
      </p:pic>
    </p:spTree>
    <p:extLst>
      <p:ext uri="{BB962C8B-B14F-4D97-AF65-F5344CB8AC3E}">
        <p14:creationId xmlns:p14="http://schemas.microsoft.com/office/powerpoint/2010/main" val="3198791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of behavioral science </a:t>
            </a:r>
            <a:endParaRPr lang="en-US" dirty="0"/>
          </a:p>
        </p:txBody>
      </p:sp>
      <p:sp>
        <p:nvSpPr>
          <p:cNvPr id="3" name="Content Placeholder 2"/>
          <p:cNvSpPr>
            <a:spLocks noGrp="1"/>
          </p:cNvSpPr>
          <p:nvPr>
            <p:ph idx="1"/>
          </p:nvPr>
        </p:nvSpPr>
        <p:spPr/>
        <p:txBody>
          <a:bodyPr>
            <a:normAutofit/>
          </a:bodyPr>
          <a:lstStyle/>
          <a:p>
            <a:r>
              <a:rPr lang="en-US" sz="2800" dirty="0" smtClean="0"/>
              <a:t>Starts from psychology – ideal for focus on cognition</a:t>
            </a:r>
          </a:p>
          <a:p>
            <a:r>
              <a:rPr lang="en-US" sz="2800" dirty="0" smtClean="0"/>
              <a:t>Identified some biases relevant to policymaking:</a:t>
            </a:r>
          </a:p>
          <a:p>
            <a:pPr lvl="1"/>
            <a:r>
              <a:rPr lang="en-US" sz="2600" dirty="0" smtClean="0"/>
              <a:t>Confirmation bias</a:t>
            </a:r>
          </a:p>
          <a:p>
            <a:r>
              <a:rPr lang="en-US" sz="2800" dirty="0" smtClean="0"/>
              <a:t>Little attention to public management</a:t>
            </a:r>
            <a:endParaRPr lang="en-US" sz="2600" dirty="0" smtClean="0"/>
          </a:p>
          <a:p>
            <a:endParaRPr lang="en-US" sz="2800" dirty="0" smtClean="0"/>
          </a:p>
          <a:p>
            <a:endParaRPr lang="en-US" sz="2800" dirty="0"/>
          </a:p>
        </p:txBody>
      </p:sp>
    </p:spTree>
    <p:extLst>
      <p:ext uri="{BB962C8B-B14F-4D97-AF65-F5344CB8AC3E}">
        <p14:creationId xmlns:p14="http://schemas.microsoft.com/office/powerpoint/2010/main" val="8925723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2" y="594359"/>
            <a:ext cx="3401568" cy="1801369"/>
          </a:xfrm>
        </p:spPr>
        <p:txBody>
          <a:bodyPr>
            <a:normAutofit/>
          </a:bodyPr>
          <a:lstStyle/>
          <a:p>
            <a:r>
              <a:rPr lang="en-US" dirty="0" smtClean="0"/>
              <a:t>Behavioral public administration</a:t>
            </a:r>
            <a:endParaRPr lang="en-US" dirty="0"/>
          </a:p>
        </p:txBody>
      </p:sp>
      <p:sp>
        <p:nvSpPr>
          <p:cNvPr id="5" name="Text Placeholder 4"/>
          <p:cNvSpPr>
            <a:spLocks noGrp="1"/>
          </p:cNvSpPr>
          <p:nvPr>
            <p:ph type="body" sz="half" idx="2"/>
          </p:nvPr>
        </p:nvSpPr>
        <p:spPr>
          <a:xfrm>
            <a:off x="384048" y="2880359"/>
            <a:ext cx="3273552" cy="3424845"/>
          </a:xfrm>
        </p:spPr>
        <p:txBody>
          <a:bodyPr>
            <a:normAutofit/>
          </a:bodyPr>
          <a:lstStyle/>
          <a:p>
            <a:r>
              <a:rPr lang="en-US" sz="2000" b="1" i="1" dirty="0" smtClean="0"/>
              <a:t>Focuses behavioral science to specific public management issues</a:t>
            </a:r>
          </a:p>
          <a:p>
            <a:r>
              <a:rPr lang="en-US" sz="2000" b="1" i="1" dirty="0" smtClean="0"/>
              <a:t>Relies primarily on experiments </a:t>
            </a:r>
          </a:p>
          <a:p>
            <a:endParaRPr lang="en-US" sz="1800" b="1" i="1" dirty="0" smtClean="0"/>
          </a:p>
          <a:p>
            <a:endParaRPr lang="en-US" sz="1800" b="1" i="1" dirty="0"/>
          </a:p>
        </p:txBody>
      </p:sp>
      <p:pic>
        <p:nvPicPr>
          <p:cNvPr id="4" name="Content Placeholder 3"/>
          <p:cNvPicPr>
            <a:picLocks noGrp="1" noChangeAspect="1"/>
          </p:cNvPicPr>
          <p:nvPr>
            <p:ph idx="1"/>
          </p:nvPr>
        </p:nvPicPr>
        <p:blipFill>
          <a:blip r:embed="rId2"/>
          <a:stretch>
            <a:fillRect/>
          </a:stretch>
        </p:blipFill>
        <p:spPr>
          <a:xfrm>
            <a:off x="6477000" y="594359"/>
            <a:ext cx="3829050" cy="5389080"/>
          </a:xfrm>
          <a:prstGeom prst="rect">
            <a:avLst/>
          </a:prstGeom>
        </p:spPr>
      </p:pic>
    </p:spTree>
    <p:extLst>
      <p:ext uri="{BB962C8B-B14F-4D97-AF65-F5344CB8AC3E}">
        <p14:creationId xmlns:p14="http://schemas.microsoft.com/office/powerpoint/2010/main" val="15689824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Why performance information use matters</a:t>
            </a:r>
            <a:endParaRPr lang="en-US" sz="4400" dirty="0"/>
          </a:p>
        </p:txBody>
      </p:sp>
      <p:sp>
        <p:nvSpPr>
          <p:cNvPr id="3" name="Content Placeholder 2"/>
          <p:cNvSpPr>
            <a:spLocks noGrp="1"/>
          </p:cNvSpPr>
          <p:nvPr>
            <p:ph idx="1"/>
          </p:nvPr>
        </p:nvSpPr>
        <p:spPr/>
        <p:txBody>
          <a:bodyPr/>
          <a:lstStyle/>
          <a:p>
            <a:r>
              <a:rPr lang="en-US" sz="2800" dirty="0" smtClean="0"/>
              <a:t>Implies use of performance data about public action</a:t>
            </a:r>
          </a:p>
          <a:p>
            <a:pPr lvl="1"/>
            <a:r>
              <a:rPr lang="en-US" sz="2400" dirty="0" smtClean="0"/>
              <a:t>What do we really know about this?</a:t>
            </a:r>
          </a:p>
          <a:p>
            <a:pPr lvl="1"/>
            <a:r>
              <a:rPr lang="en-US" sz="2400" dirty="0" smtClean="0"/>
              <a:t>Mixed track record of performance management</a:t>
            </a:r>
          </a:p>
          <a:p>
            <a:pPr lvl="1"/>
            <a:r>
              <a:rPr lang="en-US" sz="2400" dirty="0" smtClean="0"/>
              <a:t>Not really sure how to do better</a:t>
            </a:r>
          </a:p>
          <a:p>
            <a:pPr lvl="1"/>
            <a:r>
              <a:rPr lang="en-US" sz="2400" dirty="0" smtClean="0"/>
              <a:t>Standard formula: improve the supply of data, or attach to incentives</a:t>
            </a:r>
          </a:p>
          <a:p>
            <a:pPr lvl="1"/>
            <a:r>
              <a:rPr lang="en-US" sz="2400" dirty="0" smtClean="0"/>
              <a:t>Can’t get far until we understand how people react to information </a:t>
            </a:r>
          </a:p>
          <a:p>
            <a:pPr lvl="1"/>
            <a:endParaRPr lang="en-US" dirty="0"/>
          </a:p>
        </p:txBody>
      </p:sp>
    </p:spTree>
    <p:extLst>
      <p:ext uri="{BB962C8B-B14F-4D97-AF65-F5344CB8AC3E}">
        <p14:creationId xmlns:p14="http://schemas.microsoft.com/office/powerpoint/2010/main" val="10176028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 y="285749"/>
            <a:ext cx="3785616" cy="1827275"/>
          </a:xfrm>
        </p:spPr>
        <p:txBody>
          <a:bodyPr/>
          <a:lstStyle/>
          <a:p>
            <a:r>
              <a:rPr lang="en-US" dirty="0" smtClean="0"/>
              <a:t>Performance information use is a cognitive processes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79987" y="731838"/>
            <a:ext cx="6134100" cy="5257800"/>
          </a:xfrm>
        </p:spPr>
      </p:pic>
      <p:sp>
        <p:nvSpPr>
          <p:cNvPr id="5" name="Text Placeholder 4"/>
          <p:cNvSpPr>
            <a:spLocks noGrp="1"/>
          </p:cNvSpPr>
          <p:nvPr>
            <p:ph type="body" sz="half" idx="2"/>
          </p:nvPr>
        </p:nvSpPr>
        <p:spPr>
          <a:xfrm>
            <a:off x="384048" y="2880359"/>
            <a:ext cx="3273552" cy="3424845"/>
          </a:xfrm>
        </p:spPr>
        <p:txBody>
          <a:bodyPr>
            <a:normAutofit/>
          </a:bodyPr>
          <a:lstStyle/>
          <a:p>
            <a:endParaRPr lang="en-US" b="1" i="1" dirty="0" smtClean="0"/>
          </a:p>
          <a:p>
            <a:r>
              <a:rPr lang="en-US" sz="2400" b="1" i="1" dirty="0" smtClean="0"/>
              <a:t>Need to understand what goes on inside our heads when we are given numbers</a:t>
            </a:r>
          </a:p>
        </p:txBody>
      </p:sp>
    </p:spTree>
    <p:extLst>
      <p:ext uri="{BB962C8B-B14F-4D97-AF65-F5344CB8AC3E}">
        <p14:creationId xmlns:p14="http://schemas.microsoft.com/office/powerpoint/2010/main" val="376305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2" y="194309"/>
            <a:ext cx="3401568" cy="1801369"/>
          </a:xfrm>
        </p:spPr>
        <p:txBody>
          <a:bodyPr>
            <a:normAutofit fontScale="90000"/>
          </a:bodyPr>
          <a:lstStyle/>
          <a:p>
            <a:r>
              <a:rPr lang="en-US" dirty="0" smtClean="0"/>
              <a:t>Performance information use is a cognitive processes </a:t>
            </a:r>
            <a:endParaRPr lang="en-US" dirty="0"/>
          </a:p>
        </p:txBody>
      </p:sp>
      <p:sp>
        <p:nvSpPr>
          <p:cNvPr id="5" name="Text Placeholder 4"/>
          <p:cNvSpPr>
            <a:spLocks noGrp="1"/>
          </p:cNvSpPr>
          <p:nvPr>
            <p:ph type="body" sz="half" idx="2"/>
          </p:nvPr>
        </p:nvSpPr>
        <p:spPr>
          <a:xfrm>
            <a:off x="256032" y="2476500"/>
            <a:ext cx="3406902" cy="3982741"/>
          </a:xfrm>
        </p:spPr>
        <p:txBody>
          <a:bodyPr>
            <a:noAutofit/>
          </a:bodyPr>
          <a:lstStyle/>
          <a:p>
            <a:r>
              <a:rPr lang="en-US" sz="2400" b="1" i="1" dirty="0" smtClean="0"/>
              <a:t>To deal with complexity, we use cognitive shortcuts</a:t>
            </a:r>
          </a:p>
          <a:p>
            <a:r>
              <a:rPr lang="en-US" sz="2400" b="1" i="1" dirty="0" smtClean="0"/>
              <a:t>Sometimes these shortcuts are efficient</a:t>
            </a:r>
          </a:p>
          <a:p>
            <a:r>
              <a:rPr lang="en-US" sz="2400" b="1" i="1" dirty="0" smtClean="0"/>
              <a:t>Sometimes they lead us to make bad decisions – they become biases</a:t>
            </a:r>
            <a:endParaRPr lang="en-US" sz="2400" b="1" i="1"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92407" y="731838"/>
            <a:ext cx="5509260" cy="5257800"/>
          </a:xfrm>
        </p:spPr>
      </p:pic>
      <p:sp>
        <p:nvSpPr>
          <p:cNvPr id="8" name="TextBox 7"/>
          <p:cNvSpPr txBox="1"/>
          <p:nvPr/>
        </p:nvSpPr>
        <p:spPr>
          <a:xfrm>
            <a:off x="5084762" y="5997576"/>
            <a:ext cx="5924550" cy="923330"/>
          </a:xfrm>
          <a:prstGeom prst="rect">
            <a:avLst/>
          </a:prstGeom>
          <a:noFill/>
        </p:spPr>
        <p:txBody>
          <a:bodyPr wrap="square" rtlCol="0">
            <a:spAutoFit/>
          </a:bodyPr>
          <a:lstStyle/>
          <a:p>
            <a:r>
              <a:rPr lang="en-US" b="1" i="1" dirty="0"/>
              <a:t>“It </a:t>
            </a:r>
            <a:r>
              <a:rPr lang="en-US" b="1" i="1" dirty="0" err="1"/>
              <a:t>ain’t</a:t>
            </a:r>
            <a:r>
              <a:rPr lang="en-US" b="1" i="1" dirty="0"/>
              <a:t> what </a:t>
            </a:r>
            <a:r>
              <a:rPr lang="en-US" b="1" i="1" dirty="0" smtClean="0"/>
              <a:t>you </a:t>
            </a:r>
            <a:r>
              <a:rPr lang="en-US" b="1" i="1" dirty="0"/>
              <a:t>don’t know that gets you into trouble; </a:t>
            </a:r>
            <a:endParaRPr lang="en-US" b="1" i="1" dirty="0" smtClean="0"/>
          </a:p>
          <a:p>
            <a:r>
              <a:rPr lang="en-US" b="1" i="1" dirty="0" smtClean="0"/>
              <a:t>its </a:t>
            </a:r>
            <a:r>
              <a:rPr lang="en-US" b="1" i="1" dirty="0"/>
              <a:t>what you know for sure that just </a:t>
            </a:r>
            <a:r>
              <a:rPr lang="en-US" b="1" i="1" dirty="0" err="1"/>
              <a:t>ain’t</a:t>
            </a:r>
            <a:r>
              <a:rPr lang="en-US" b="1" i="1" dirty="0"/>
              <a:t> so” – Mark Twain</a:t>
            </a:r>
          </a:p>
          <a:p>
            <a:endParaRPr lang="en-US" dirty="0"/>
          </a:p>
        </p:txBody>
      </p:sp>
    </p:spTree>
    <p:extLst>
      <p:ext uri="{BB962C8B-B14F-4D97-AF65-F5344CB8AC3E}">
        <p14:creationId xmlns:p14="http://schemas.microsoft.com/office/powerpoint/2010/main" val="728922935"/>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3999</TotalTime>
  <Words>1732</Words>
  <Application>Microsoft Office PowerPoint</Application>
  <PresentationFormat>Widescreen</PresentationFormat>
  <Paragraphs>211</Paragraphs>
  <Slides>37</Slides>
  <Notes>14</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37</vt:i4>
      </vt:variant>
    </vt:vector>
  </HeadingPairs>
  <TitlesOfParts>
    <vt:vector size="43" baseType="lpstr">
      <vt:lpstr>Apercu</vt:lpstr>
      <vt:lpstr>Arial</vt:lpstr>
      <vt:lpstr>Calibri</vt:lpstr>
      <vt:lpstr>Calibri Light</vt:lpstr>
      <vt:lpstr>Wingdings</vt:lpstr>
      <vt:lpstr>Retrospect</vt:lpstr>
      <vt:lpstr>Evaluating Public Administration Research:  Applying a Behavioral Perspective to Public Management</vt:lpstr>
      <vt:lpstr>One new trend </vt:lpstr>
      <vt:lpstr>Apresentação do PowerPoint</vt:lpstr>
      <vt:lpstr>Apresentação do PowerPoint</vt:lpstr>
      <vt:lpstr>Field of behavioral science </vt:lpstr>
      <vt:lpstr>Behavioral public administration</vt:lpstr>
      <vt:lpstr>Why performance information use matters</vt:lpstr>
      <vt:lpstr>Performance information use is a cognitive processes </vt:lpstr>
      <vt:lpstr>Performance information use is a cognitive processes </vt:lpstr>
      <vt:lpstr>Apresentação do PowerPoint</vt:lpstr>
      <vt:lpstr>1. Numeric literacy: Do we even really like data…?</vt:lpstr>
      <vt:lpstr>Implications of numeric literacy</vt:lpstr>
      <vt:lpstr>Implications of numeric literacy</vt:lpstr>
      <vt:lpstr>2. Power of comparison</vt:lpstr>
      <vt:lpstr>Implications of comparison</vt:lpstr>
      <vt:lpstr>3. Anti-public sector bias</vt:lpstr>
      <vt:lpstr>Implications of anti-public sector bias</vt:lpstr>
      <vt:lpstr>4. Distrust of government data</vt:lpstr>
      <vt:lpstr>Implications of distrust of data</vt:lpstr>
      <vt:lpstr>5. Motivated reasoning</vt:lpstr>
      <vt:lpstr>Motivated reasoning</vt:lpstr>
      <vt:lpstr>Affects who elected officials listen to </vt:lpstr>
      <vt:lpstr>Applying motivated reasoning: Basic concepts</vt:lpstr>
      <vt:lpstr>What happens when goal preferences clashes with governance preferences </vt:lpstr>
      <vt:lpstr>Illustrative survey experiment</vt:lpstr>
      <vt:lpstr>Pro-public group: Proportions who base evaluation on well-being</vt:lpstr>
      <vt:lpstr>Implications of motivated reasoning</vt:lpstr>
      <vt:lpstr>6. Negativity bias</vt:lpstr>
      <vt:lpstr>Apresentação do PowerPoint</vt:lpstr>
      <vt:lpstr>Negativity bias</vt:lpstr>
      <vt:lpstr>Negativity bias</vt:lpstr>
      <vt:lpstr>Negativity bias:  holding leaders accountable</vt:lpstr>
      <vt:lpstr>Implications of negativity bias</vt:lpstr>
      <vt:lpstr>Conclusion</vt:lpstr>
      <vt:lpstr>Design</vt:lpstr>
      <vt:lpstr>Design</vt:lpstr>
      <vt:lpstr>No difference among those without governance preferences in how they use performance information when service provider revealed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DONALD P MOYNIHAN</dc:creator>
  <cp:lastModifiedBy>Natália Guerra da Rocha Macedo</cp:lastModifiedBy>
  <cp:revision>55</cp:revision>
  <dcterms:created xsi:type="dcterms:W3CDTF">2017-03-14T20:03:14Z</dcterms:created>
  <dcterms:modified xsi:type="dcterms:W3CDTF">2017-06-21T18:54:29Z</dcterms:modified>
</cp:coreProperties>
</file>