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287" r:id="rId4"/>
    <p:sldId id="286" r:id="rId5"/>
    <p:sldId id="278" r:id="rId6"/>
    <p:sldId id="271" r:id="rId7"/>
    <p:sldId id="279" r:id="rId8"/>
    <p:sldId id="267" r:id="rId9"/>
    <p:sldId id="280" r:id="rId10"/>
    <p:sldId id="281" r:id="rId11"/>
    <p:sldId id="282" r:id="rId12"/>
    <p:sldId id="277" r:id="rId13"/>
    <p:sldId id="283" r:id="rId14"/>
    <p:sldId id="285" r:id="rId15"/>
    <p:sldId id="284" r:id="rId1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1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4D503-A5BB-4EA1-BE63-E7643DDF4CE8}" type="datetimeFigureOut">
              <a:rPr lang="en-US" smtClean="0"/>
              <a:t>19/06/17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C154B-2911-4B23-91D3-3B7D092F3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0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6E256-4E65-4EA2-BEA1-809903A8700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0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Peci</a:t>
            </a:r>
            <a:r>
              <a:rPr lang="en-US" baseline="0" dirty="0" smtClean="0"/>
              <a:t> (2017) Editorial:  </a:t>
            </a:r>
            <a:r>
              <a:rPr lang="en-US" dirty="0" smtClean="0"/>
              <a:t>Considering that Brazil now has more than 100 academic journals — a number that is proof of the unbridled search for publishing papers — we need to focus more on quality than on quantity.  (This</a:t>
            </a:r>
            <a:r>
              <a:rPr lang="en-US" baseline="0" dirty="0" smtClean="0"/>
              <a:t> comment speaks directly to the incentives that may be counterproductive.)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6E256-4E65-4EA2-BEA1-809903A8700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20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Perry, J. L. (2016), Building Global Public Administration Knowledge. Public Admin Rev, 76: 533–534. doi:10.1111/puar.12588</a:t>
            </a:r>
          </a:p>
          <a:p>
            <a:endParaRPr lang="en-US" dirty="0" smtClean="0"/>
          </a:p>
          <a:p>
            <a:r>
              <a:rPr lang="en-US" dirty="0" smtClean="0"/>
              <a:t>Perry, J. L. (2012), How Can We Improve Our Science to Generate More Usable Knowledge for Public Professionals?. Public Administration Review, 72: 479–482. doi:10.1111/j.1540-6210.2012.02607.x</a:t>
            </a:r>
          </a:p>
          <a:p>
            <a:endParaRPr lang="en-US" dirty="0" smtClean="0"/>
          </a:p>
          <a:p>
            <a:r>
              <a:rPr lang="en-US" dirty="0" smtClean="0"/>
              <a:t>Perry, J. L. (2017), Practicing What We Preach! Public Administration Review Promotes Transparency and Openness. Public Admin Rev, 77: 5–6. doi:10.1111/puar.12705</a:t>
            </a:r>
          </a:p>
          <a:p>
            <a:endParaRPr lang="en-US" dirty="0" smtClean="0"/>
          </a:p>
          <a:p>
            <a:r>
              <a:rPr lang="en-US" b="1" dirty="0" smtClean="0"/>
              <a:t>WHAT’S NOT, BUT SHOULD BE: WHAT IMPORTANT IS MISSING?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Corruption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Public Professionalism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Ethics</a:t>
            </a:r>
          </a:p>
          <a:p>
            <a:endParaRPr lang="en-US" dirty="0" smtClean="0"/>
          </a:p>
          <a:p>
            <a:r>
              <a:rPr lang="en-US" dirty="0" smtClean="0"/>
              <a:t>Theory and scholarship about public administration has not kept pace with the challenges of public service</a:t>
            </a:r>
          </a:p>
          <a:p>
            <a:r>
              <a:rPr lang="en-US" dirty="0" smtClean="0"/>
              <a:t>As an interdisciplinary field, public administration has cut itself off from the disciplines</a:t>
            </a:r>
          </a:p>
          <a:p>
            <a:r>
              <a:rPr lang="en-US" dirty="0" smtClean="0"/>
              <a:t>Some lines of research (e.g., turnover, collaborative governance) have been marginally useful, especially for the ultimate goal of executing complex policies and programs </a:t>
            </a:r>
          </a:p>
          <a:p>
            <a:endParaRPr lang="en-US" dirty="0" smtClean="0"/>
          </a:p>
          <a:p>
            <a:r>
              <a:rPr lang="en-US" dirty="0" smtClean="0"/>
              <a:t>The disciplines have been bystanders, bounded from public administration by the wrong mix of incentives and disinterested in problem-centered research </a:t>
            </a:r>
          </a:p>
          <a:p>
            <a:endParaRPr lang="en-US" dirty="0" smtClean="0"/>
          </a:p>
          <a:p>
            <a:r>
              <a:rPr lang="en-US" dirty="0" smtClean="0"/>
              <a:t>Interdisciplinary silos, where research agendas are driven by the “</a:t>
            </a:r>
            <a:r>
              <a:rPr lang="en-US" dirty="0" err="1" smtClean="0"/>
              <a:t>interdiscipline</a:t>
            </a:r>
            <a:r>
              <a:rPr lang="en-US" dirty="0" smtClean="0"/>
              <a:t>,” create barriers to knowledge advancement </a:t>
            </a:r>
          </a:p>
          <a:p>
            <a:r>
              <a:rPr lang="en-US" dirty="0" smtClean="0"/>
              <a:t>Disciplinary balkanization, where research agendas are driven by concepts inwardly focused on the discipline, further limit knowledge advancement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6E256-4E65-4EA2-BEA1-809903A8700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00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Perry, J. L. (2017), Amplifying the Voices of Practitioners in PAR  . Public Admin Rev, 77: 157–158. </a:t>
            </a:r>
          </a:p>
          <a:p>
            <a:endParaRPr lang="en-US" dirty="0" smtClean="0"/>
          </a:p>
          <a:p>
            <a:r>
              <a:rPr lang="en-US" dirty="0" smtClean="0"/>
              <a:t>Perry, J.L. (2017), Where Have You Gone Harold Seidman. </a:t>
            </a:r>
          </a:p>
          <a:p>
            <a:endParaRPr lang="en-US" dirty="0" smtClean="0"/>
          </a:p>
          <a:p>
            <a:r>
              <a:rPr lang="en-US" dirty="0" smtClean="0"/>
              <a:t>Perry, J. L. (2016), Is Public Administration Vanishing?. Public Admin Rev, 76: 211–212. doi:10.1111/puar.12534</a:t>
            </a:r>
          </a:p>
          <a:p>
            <a:endParaRPr lang="en-US" dirty="0" smtClean="0"/>
          </a:p>
          <a:p>
            <a:r>
              <a:rPr lang="en-US" dirty="0" smtClean="0"/>
              <a:t>Perry, J. L. (2013), Reflections about Relevance. Public Admin Rev, 73: 386–387. doi:10.1111/puar.12055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6E256-4E65-4EA2-BEA1-809903A8700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1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Perry, J. L. (2015), Forging Practitioner–Scholar Partnerships. Public Admin Rev, 75: 343–344. doi:10.1111/puar.12376</a:t>
            </a:r>
          </a:p>
          <a:p>
            <a:endParaRPr lang="en-US" dirty="0" smtClean="0"/>
          </a:p>
          <a:p>
            <a:r>
              <a:rPr lang="en-US" dirty="0" smtClean="0"/>
              <a:t>Perry, J. L. (2016), Public Administration Needs to Become a Player in the Ratings and Rankings Business. Public Admin Rev, 76: 697–698. doi:10.1111/puar.12628</a:t>
            </a:r>
          </a:p>
          <a:p>
            <a:endParaRPr lang="en-US" dirty="0" smtClean="0"/>
          </a:p>
          <a:p>
            <a:r>
              <a:rPr lang="en-US" dirty="0" smtClean="0"/>
              <a:t>Perry, J. L. (2015), Revisiting the Core of Our Good Government Ethos. Public Admin Rev, 75: 186–187. doi:10.1111/puar.12350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6E256-4E65-4EA2-BEA1-809903A8700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1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Duncan J. Watts (2017).  Should social science be more solution-oriented? Nature Human </a:t>
            </a:r>
            <a:r>
              <a:rPr lang="en-US" dirty="0" err="1" smtClean="0"/>
              <a:t>Behaviour</a:t>
            </a:r>
            <a:r>
              <a:rPr lang="en-US" dirty="0" smtClean="0"/>
              <a:t> 1, </a:t>
            </a:r>
          </a:p>
          <a:p>
            <a:r>
              <a:rPr lang="en-US" dirty="0" smtClean="0"/>
              <a:t>doi:10.1038/s41562-016-0015</a:t>
            </a:r>
          </a:p>
          <a:p>
            <a:endParaRPr lang="en-US" dirty="0" smtClean="0"/>
          </a:p>
          <a:p>
            <a:r>
              <a:rPr lang="en-US" b="1" dirty="0" smtClean="0"/>
              <a:t>WHERE SHOULD PA BE GOING NOW?:</a:t>
            </a:r>
            <a:br>
              <a:rPr lang="en-US" b="1" dirty="0" smtClean="0"/>
            </a:br>
            <a:r>
              <a:rPr lang="en-US" b="1" dirty="0" smtClean="0"/>
              <a:t>WHAT WILL HELP MEET THE RESEARCH CHALLENGES?</a:t>
            </a:r>
          </a:p>
          <a:p>
            <a:endParaRPr lang="en-US" dirty="0" smtClean="0"/>
          </a:p>
          <a:p>
            <a:r>
              <a:rPr lang="en-US" dirty="0" smtClean="0"/>
              <a:t>Synthesis</a:t>
            </a:r>
          </a:p>
          <a:p>
            <a:r>
              <a:rPr lang="en-US" dirty="0" smtClean="0"/>
              <a:t>Comparative</a:t>
            </a:r>
          </a:p>
          <a:p>
            <a:r>
              <a:rPr lang="en-US" dirty="0" smtClean="0"/>
              <a:t>Middle-Range Theory</a:t>
            </a:r>
          </a:p>
          <a:p>
            <a:r>
              <a:rPr lang="en-US" dirty="0" smtClean="0"/>
              <a:t>Relevant</a:t>
            </a:r>
          </a:p>
          <a:p>
            <a:r>
              <a:rPr lang="en-US" dirty="0" smtClean="0"/>
              <a:t>High-Quality Methods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Perry, “Strategies for Building Public Administration Theory” (1991,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in Public Administration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Theories of the middle-range (Robert Merton)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 empirical inquiry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Systematize  theoretical information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Five areas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Administrative responsiveness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accountability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Administrative performance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Policy implementation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purpose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C154B-2911-4B23-91D3-3B7D092F343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4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73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73672-C361-4623-A106-8D30FCAD2A89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5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11213"/>
            <a:ext cx="1778000" cy="5080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811213"/>
            <a:ext cx="5181600" cy="5080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4C3CCD-73E6-4237-AE12-5AF359A716E6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88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0" name="Rectangle 48"/>
          <p:cNvSpPr>
            <a:spLocks noChangeArrowheads="1"/>
          </p:cNvSpPr>
          <p:nvPr userDrawn="1"/>
        </p:nvSpPr>
        <p:spPr bwMode="auto">
          <a:xfrm>
            <a:off x="0" y="0"/>
            <a:ext cx="9144000" cy="5803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33638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4316413"/>
            <a:ext cx="8226425" cy="457200"/>
          </a:xfrm>
        </p:spPr>
        <p:txBody>
          <a:bodyPr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</a:lstStyle>
          <a:p>
            <a:fld id="{F854DF32-867C-44F7-9E25-099CA9BBDF56}" type="datetime4">
              <a:rPr lang="en-US" smtClean="0">
                <a:solidFill>
                  <a:srgbClr val="FFFFFF"/>
                </a:solidFill>
              </a:rPr>
              <a:t>June 19, 2017</a:t>
            </a:fld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676400"/>
            <a:ext cx="8226425" cy="776288"/>
          </a:xfrm>
        </p:spPr>
        <p:txBody>
          <a:bodyPr/>
          <a:lstStyle>
            <a:lvl1pPr algn="ctr">
              <a:defRPr sz="4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685800" y="3198813"/>
            <a:ext cx="77692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0" y="5748338"/>
            <a:ext cx="9150350" cy="7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pic>
        <p:nvPicPr>
          <p:cNvPr id="3118" name="Picture 46" descr="IUwide_ps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13" y="5978525"/>
            <a:ext cx="1905000" cy="62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233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7FF0E8-398B-476F-BF4A-FB0C81C22890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96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A2EF5B-02C1-4D7E-A276-F7886F26F972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737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5588" y="1981200"/>
            <a:ext cx="3478212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981200"/>
            <a:ext cx="3479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F6C806-1B4F-4675-9D66-CB4C0B3C675E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75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9B571F-ABC0-49EF-A7AF-A3B7F11C0C95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2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CF7AF7-7792-48BA-9004-5C2E9C9A18A2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49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3C88BB-DC9E-4CA1-9EDA-190352590CAC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75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E75E3A-73B4-4E88-82D0-EB60A90850F9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40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61ACBA-DC4F-488B-BE88-3BB92A10AF5F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659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8D698-EBC4-4E47-BE0F-5B2869054756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37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5B73C-22C1-44E6-A94D-FAB517639155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88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949325"/>
            <a:ext cx="1778000" cy="5070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949325"/>
            <a:ext cx="5181600" cy="5070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3D31E0-9173-4BB7-9391-D590BF817C7C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89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451387-3F5F-4176-BDB9-A20DF011AE03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5588" y="1852613"/>
            <a:ext cx="3478212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852613"/>
            <a:ext cx="3479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7D6412-3500-4AE8-B987-2EC0B757F801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1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0A6CA-1A27-4EA4-8A27-30994E0B9737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3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25F1BC-083C-47A6-9A19-A141049E14FD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6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1D4315-7B90-440A-8456-A9FD89781320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CFBC30-19CE-4F96-9064-4559C65455BF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5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F0AB9E-15EA-4B56-BF5A-A277CE900E3F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05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811213"/>
            <a:ext cx="71104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5588" y="1852613"/>
            <a:ext cx="711041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1524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AF39601-0193-4AAD-BF47-DF63ACB98C9A}" type="datetime4">
              <a:rPr lang="en-US" smtClean="0">
                <a:solidFill>
                  <a:srgbClr val="000000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152400"/>
            <a:ext cx="495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1060" name="Line 36"/>
          <p:cNvSpPr>
            <a:spLocks noChangeShapeType="1"/>
          </p:cNvSpPr>
          <p:nvPr/>
        </p:nvSpPr>
        <p:spPr bwMode="auto">
          <a:xfrm>
            <a:off x="0" y="4429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061" name="Line 37"/>
          <p:cNvSpPr>
            <a:spLocks noChangeShapeType="1"/>
          </p:cNvSpPr>
          <p:nvPr/>
        </p:nvSpPr>
        <p:spPr bwMode="auto">
          <a:xfrm>
            <a:off x="0" y="6156325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pic>
        <p:nvPicPr>
          <p:cNvPr id="1064" name="Picture 40" descr="iu_h_wh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24600"/>
            <a:ext cx="2209800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6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949325"/>
            <a:ext cx="71104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5588" y="1981200"/>
            <a:ext cx="711041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6781800"/>
            <a:ext cx="9150350" cy="825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62484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bg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C67B3C0-99A6-4B68-A15F-F34C98564E13}" type="datetime4">
              <a:rPr lang="en-US" smtClean="0">
                <a:solidFill>
                  <a:srgbClr val="B0B2B4"/>
                </a:solidFill>
              </a:rPr>
              <a:t>June 19, 2017</a:t>
            </a:fld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95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bg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B0B2B4"/>
                </a:solidFill>
              </a:rPr>
              <a:t>Customize header: View menu/Header and Footer</a:t>
            </a:r>
            <a:endParaRPr lang="en-US" sz="1400" i="1">
              <a:solidFill>
                <a:srgbClr val="000000"/>
              </a:solidFill>
            </a:endParaRPr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0" y="0"/>
            <a:ext cx="9150350" cy="804863"/>
          </a:xfrm>
          <a:prstGeom prst="rect">
            <a:avLst/>
          </a:prstGeom>
          <a:solidFill>
            <a:srgbClr val="7D11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000000"/>
              </a:solidFill>
            </a:endParaRPr>
          </a:p>
        </p:txBody>
      </p:sp>
      <p:pic>
        <p:nvPicPr>
          <p:cNvPr id="1057" name="Picture 33" descr="iuwide_psd_wh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213" y="138113"/>
            <a:ext cx="1676400" cy="54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13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nlinelibrary.wiley.com/journal/10.1111/(ISSN)1540-621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97" y="3717032"/>
            <a:ext cx="9108504" cy="2016224"/>
          </a:xfrm>
        </p:spPr>
        <p:txBody>
          <a:bodyPr>
            <a:normAutofit fontScale="70000" lnSpcReduction="20000"/>
          </a:bodyPr>
          <a:lstStyle/>
          <a:p>
            <a:r>
              <a:rPr lang="en-US" altLang="zh-HK" sz="3600" dirty="0"/>
              <a:t>James L. Perry, Indiana University, Bloomington </a:t>
            </a:r>
            <a:endParaRPr lang="en-US" altLang="zh-HK" sz="3600" dirty="0" smtClean="0"/>
          </a:p>
          <a:p>
            <a:endParaRPr lang="en-US" altLang="zh-HK" sz="3600" dirty="0" smtClean="0"/>
          </a:p>
          <a:p>
            <a:r>
              <a:rPr lang="en-US" altLang="zh-HK" dirty="0"/>
              <a:t>OECD Government Schools </a:t>
            </a:r>
            <a:r>
              <a:rPr lang="en-US" altLang="zh-HK" dirty="0" smtClean="0"/>
              <a:t>Network 2017</a:t>
            </a:r>
          </a:p>
          <a:p>
            <a:r>
              <a:rPr lang="en-US" altLang="zh-HK" dirty="0" smtClean="0"/>
              <a:t>Organized by National </a:t>
            </a:r>
            <a:r>
              <a:rPr lang="en-US" altLang="zh-HK" dirty="0"/>
              <a:t>School of Public </a:t>
            </a:r>
            <a:r>
              <a:rPr lang="en-US" altLang="zh-HK" dirty="0" smtClean="0"/>
              <a:t>Administration </a:t>
            </a:r>
            <a:r>
              <a:rPr lang="en-US" altLang="zh-HK" dirty="0"/>
              <a:t>(ENAP) and</a:t>
            </a:r>
          </a:p>
          <a:p>
            <a:r>
              <a:rPr lang="en-US" altLang="zh-HK" dirty="0" err="1" smtClean="0"/>
              <a:t>Getúlio</a:t>
            </a:r>
            <a:r>
              <a:rPr lang="en-US" altLang="zh-HK" dirty="0" smtClean="0"/>
              <a:t> </a:t>
            </a:r>
            <a:r>
              <a:rPr lang="en-US" altLang="zh-HK" dirty="0"/>
              <a:t>Vargas </a:t>
            </a:r>
            <a:r>
              <a:rPr lang="en-US" altLang="zh-HK" dirty="0" smtClean="0"/>
              <a:t>Foundation </a:t>
            </a:r>
            <a:r>
              <a:rPr lang="en-US" altLang="zh-HK" dirty="0"/>
              <a:t>(FGV</a:t>
            </a:r>
            <a:r>
              <a:rPr lang="en-US" altLang="zh-HK" dirty="0" smtClean="0"/>
              <a:t>)</a:t>
            </a:r>
          </a:p>
          <a:p>
            <a:r>
              <a:rPr lang="en-US" altLang="zh-HK" dirty="0" smtClean="0"/>
              <a:t>June 20, 2017</a:t>
            </a:r>
            <a:endParaRPr lang="en-US" altLang="zh-HK" dirty="0"/>
          </a:p>
          <a:p>
            <a:endParaRPr lang="en-US" altLang="zh-HK" sz="3400" dirty="0"/>
          </a:p>
          <a:p>
            <a:endParaRPr lang="en-US" altLang="zh-HK" dirty="0" smtClean="0"/>
          </a:p>
          <a:p>
            <a:endParaRPr lang="zh-HK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58787" y="1340768"/>
            <a:ext cx="8226425" cy="1152128"/>
          </a:xfrm>
        </p:spPr>
        <p:txBody>
          <a:bodyPr>
            <a:normAutofit fontScale="90000"/>
          </a:bodyPr>
          <a:lstStyle/>
          <a:p>
            <a:r>
              <a:rPr lang="en-US" altLang="zh-HK" b="1" dirty="0" smtClean="0"/>
              <a:t/>
            </a:r>
            <a:br>
              <a:rPr lang="en-US" altLang="zh-HK" b="1" dirty="0" smtClean="0"/>
            </a:br>
            <a:r>
              <a:rPr lang="en-US" altLang="zh-HK" b="1" dirty="0" smtClean="0"/>
              <a:t>Challenges in </a:t>
            </a:r>
            <a:br>
              <a:rPr lang="en-US" altLang="zh-HK" b="1" dirty="0" smtClean="0"/>
            </a:br>
            <a:r>
              <a:rPr lang="en-US" altLang="zh-HK" b="1" dirty="0" smtClean="0"/>
              <a:t>Public Administration Research </a:t>
            </a:r>
            <a:br>
              <a:rPr lang="en-US" altLang="zh-HK" b="1" dirty="0" smtClean="0"/>
            </a:b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283897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110413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Calibri" pitchFamily="34" charset="0"/>
                <a:cs typeface="Calibri" pitchFamily="34" charset="0"/>
              </a:rPr>
              <a:t>INFLUENCE</a:t>
            </a:r>
            <a:endParaRPr 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060848"/>
            <a:ext cx="7110412" cy="3822576"/>
          </a:xfrm>
        </p:spPr>
        <p:txBody>
          <a:bodyPr>
            <a:normAutofit lnSpcReduction="10000"/>
          </a:bodyPr>
          <a:lstStyle/>
          <a:p>
            <a:pPr marL="125730" lvl="1" indent="0">
              <a:spcBef>
                <a:spcPts val="0"/>
              </a:spcBef>
            </a:pPr>
            <a:r>
              <a:rPr lang="en-US" sz="4200" dirty="0" smtClean="0">
                <a:cs typeface="Calibri" pitchFamily="34" charset="0"/>
              </a:rPr>
              <a:t>Translating scholarship from publication to impact</a:t>
            </a:r>
          </a:p>
          <a:p>
            <a:pPr marL="125730" lvl="1" indent="0">
              <a:spcBef>
                <a:spcPts val="0"/>
              </a:spcBef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/>
              <a:t>Perry</a:t>
            </a:r>
            <a:r>
              <a:rPr lang="en-US" dirty="0"/>
              <a:t>, J. L. (2015</a:t>
            </a:r>
            <a:r>
              <a:rPr lang="en-US" dirty="0" smtClean="0"/>
              <a:t>). </a:t>
            </a:r>
            <a:r>
              <a:rPr lang="en-US" dirty="0"/>
              <a:t>Revisiting the Core of Our Good Government Ethos. </a:t>
            </a:r>
            <a:r>
              <a:rPr lang="en-US" i="1" dirty="0"/>
              <a:t>PAR</a:t>
            </a:r>
            <a:endParaRPr lang="en-US" dirty="0"/>
          </a:p>
          <a:p>
            <a:r>
              <a:rPr lang="en-US" dirty="0" smtClean="0"/>
              <a:t>Perry</a:t>
            </a:r>
            <a:r>
              <a:rPr lang="en-US" dirty="0"/>
              <a:t>, J. L. (2016</a:t>
            </a:r>
            <a:r>
              <a:rPr lang="en-US" dirty="0" smtClean="0"/>
              <a:t>) </a:t>
            </a:r>
            <a:r>
              <a:rPr lang="en-US" dirty="0"/>
              <a:t>Public Administration Needs to Become a Player in the Ratings and Rankings Business. </a:t>
            </a:r>
            <a:r>
              <a:rPr lang="en-US" i="1" dirty="0" smtClean="0"/>
              <a:t>PAR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1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692696"/>
            <a:ext cx="8820472" cy="1143000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4400" dirty="0" smtClean="0"/>
              <a:t>MEETING THE CHALLENGES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060848"/>
            <a:ext cx="7110412" cy="3960440"/>
          </a:xfrm>
        </p:spPr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 smtClean="0"/>
              <a:t>Defining </a:t>
            </a:r>
            <a:r>
              <a:rPr lang="en-US" i="1" dirty="0" smtClean="0"/>
              <a:t>research</a:t>
            </a:r>
            <a:r>
              <a:rPr lang="en-US" dirty="0" smtClean="0"/>
              <a:t> broadly as discovery, integration, application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 smtClean="0"/>
              <a:t>Finding ways to address known knowledge gaps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Editors must commissioning critical content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 smtClean="0"/>
              <a:t>Mitigating the scourge of specialization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Structure/motivation for our scholarship</a:t>
            </a:r>
          </a:p>
          <a:p>
            <a:r>
              <a:rPr lang="en-US" dirty="0" smtClean="0"/>
              <a:t>Less exclusively problem-driven research in PA</a:t>
            </a:r>
          </a:p>
          <a:p>
            <a:r>
              <a:rPr lang="en-US" dirty="0" smtClean="0"/>
              <a:t>More attention to questions of practical importance in disciplinary journals (Watts 2017) 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8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11213"/>
            <a:ext cx="8892480" cy="1143000"/>
          </a:xfrm>
        </p:spPr>
        <p:txBody>
          <a:bodyPr/>
          <a:lstStyle/>
          <a:p>
            <a:r>
              <a:rPr lang="en-US" sz="4400" dirty="0" smtClean="0"/>
              <a:t>MEETING THE CHALLENGES: CROSSOVERS TO DISCIPLINES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588" y="2132855"/>
            <a:ext cx="7110412" cy="3758357"/>
          </a:xfrm>
        </p:spPr>
        <p:txBody>
          <a:bodyPr/>
          <a:lstStyle/>
          <a:p>
            <a:r>
              <a:rPr lang="en-US" sz="3200" dirty="0" smtClean="0"/>
              <a:t>Systematic </a:t>
            </a:r>
            <a:r>
              <a:rPr lang="en-US" sz="3200" dirty="0"/>
              <a:t>reviews</a:t>
            </a:r>
          </a:p>
          <a:p>
            <a:r>
              <a:rPr lang="en-US" sz="3200" dirty="0"/>
              <a:t>PA scholarship must become much less </a:t>
            </a:r>
            <a:r>
              <a:rPr lang="en-US" sz="3200" dirty="0" smtClean="0"/>
              <a:t>insular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Perry, J. L. (2016</a:t>
            </a:r>
            <a:r>
              <a:rPr lang="en-US" dirty="0" smtClean="0"/>
              <a:t>). </a:t>
            </a:r>
            <a:r>
              <a:rPr lang="en-US" dirty="0"/>
              <a:t>Is Public Administration Vanishing</a:t>
            </a:r>
            <a:r>
              <a:rPr lang="en-US" dirty="0" smtClean="0"/>
              <a:t>? </a:t>
            </a:r>
            <a:r>
              <a:rPr lang="en-US" i="1" dirty="0" smtClean="0"/>
              <a:t>PAR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11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ELEVATING EXPECTATIONS FOR NORMS OF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588" y="1988839"/>
            <a:ext cx="7110412" cy="39023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Transparency and Openness Promotion (TOP) extends quality norms from the </a:t>
            </a:r>
            <a:r>
              <a:rPr lang="en-US" i="1" dirty="0" smtClean="0"/>
              <a:t>journal</a:t>
            </a:r>
            <a:r>
              <a:rPr lang="en-US" dirty="0" smtClean="0"/>
              <a:t> to the research </a:t>
            </a:r>
            <a:r>
              <a:rPr lang="en-US" i="1" dirty="0" smtClean="0"/>
              <a:t>community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Data sharing</a:t>
            </a:r>
          </a:p>
          <a:p>
            <a:r>
              <a:rPr lang="en-US" dirty="0" smtClean="0"/>
              <a:t>Replication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/>
              <a:t>Perry</a:t>
            </a:r>
            <a:r>
              <a:rPr lang="en-US" sz="2400" dirty="0"/>
              <a:t>, J. L. (2017</a:t>
            </a:r>
            <a:r>
              <a:rPr lang="en-US" sz="2400" dirty="0" smtClean="0"/>
              <a:t>). </a:t>
            </a:r>
            <a:r>
              <a:rPr lang="en-US" sz="2400" dirty="0"/>
              <a:t>Practicing What We Preach! </a:t>
            </a:r>
            <a:r>
              <a:rPr lang="en-US" sz="2400" i="1" dirty="0"/>
              <a:t>Public Administration Review </a:t>
            </a:r>
            <a:r>
              <a:rPr lang="en-US" sz="2400" dirty="0"/>
              <a:t>Promotes Transparency and </a:t>
            </a:r>
            <a:r>
              <a:rPr lang="en-US" sz="2400" dirty="0" smtClean="0"/>
              <a:t>Openness. </a:t>
            </a:r>
            <a:r>
              <a:rPr lang="en-US" sz="2400" i="1" dirty="0" smtClean="0"/>
              <a:t>PAR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93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811213"/>
            <a:ext cx="7992888" cy="1143000"/>
          </a:xfrm>
        </p:spPr>
        <p:txBody>
          <a:bodyPr/>
          <a:lstStyle/>
          <a:p>
            <a:r>
              <a:rPr lang="en-US" dirty="0" smtClean="0"/>
              <a:t>BUILDING AND STRENGTHENING PRACTITIONER—RESEARCHER 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588" y="1988841"/>
            <a:ext cx="7110412" cy="3902372"/>
          </a:xfrm>
        </p:spPr>
        <p:txBody>
          <a:bodyPr/>
          <a:lstStyle/>
          <a:p>
            <a:r>
              <a:rPr lang="en-US" sz="2400" dirty="0" smtClean="0"/>
              <a:t>Research programs that generate shared interest</a:t>
            </a:r>
          </a:p>
          <a:p>
            <a:r>
              <a:rPr lang="en-US" sz="2400" dirty="0" smtClean="0"/>
              <a:t>Creation of forums that advance mutual interests between practitioners and scholars</a:t>
            </a:r>
          </a:p>
          <a:p>
            <a:r>
              <a:rPr lang="en-US" sz="2400" dirty="0" smtClean="0"/>
              <a:t>Developing integrative social media strategies</a:t>
            </a:r>
          </a:p>
          <a:p>
            <a:pPr marL="0" indent="0">
              <a:buNone/>
            </a:pPr>
            <a:r>
              <a:rPr lang="en-US" sz="2400" dirty="0" smtClean="0"/>
              <a:t>Perry, J. L. (2015). Forging Practitioner–Scholar Partnerships. </a:t>
            </a:r>
            <a:r>
              <a:rPr lang="en-US" sz="2400" i="1" dirty="0" smtClean="0"/>
              <a:t>PAR</a:t>
            </a:r>
          </a:p>
          <a:p>
            <a:pPr marL="0" indent="0">
              <a:buNone/>
            </a:pPr>
            <a:r>
              <a:rPr lang="en-US" sz="2400" dirty="0"/>
              <a:t>Perry, J. L. (2017</a:t>
            </a:r>
            <a:r>
              <a:rPr lang="en-US" sz="2400" dirty="0" smtClean="0"/>
              <a:t>). </a:t>
            </a:r>
            <a:r>
              <a:rPr lang="en-US" sz="2400" dirty="0"/>
              <a:t>Amplifying the Voices of Practitioners in </a:t>
            </a:r>
            <a:r>
              <a:rPr lang="en-US" sz="2400" i="1" dirty="0" smtClean="0"/>
              <a:t>PAR</a:t>
            </a:r>
            <a:r>
              <a:rPr lang="en-US" sz="2400" dirty="0" smtClean="0"/>
              <a:t>. </a:t>
            </a:r>
            <a:r>
              <a:rPr lang="en-US" sz="2400" i="1" dirty="0" smtClean="0"/>
              <a:t>PAR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6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4800" dirty="0" smtClean="0"/>
              <a:t>CONGRATULATIONS!</a:t>
            </a:r>
            <a:endParaRPr lang="zh-HK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588" y="2204863"/>
            <a:ext cx="7110412" cy="3686349"/>
          </a:xfrm>
        </p:spPr>
        <p:txBody>
          <a:bodyPr/>
          <a:lstStyle/>
          <a:p>
            <a:r>
              <a:rPr lang="en-US" altLang="zh-HK" sz="3600" dirty="0" smtClean="0"/>
              <a:t>50</a:t>
            </a:r>
            <a:r>
              <a:rPr lang="en-US" altLang="zh-HK" sz="3600" baseline="30000" dirty="0" smtClean="0"/>
              <a:t>th</a:t>
            </a:r>
            <a:r>
              <a:rPr lang="en-US" altLang="zh-HK" sz="3600" dirty="0" smtClean="0"/>
              <a:t> anniversary of </a:t>
            </a:r>
            <a:r>
              <a:rPr lang="en-US" altLang="zh-HK" sz="3600" i="1" dirty="0" smtClean="0"/>
              <a:t>RAP</a:t>
            </a:r>
            <a:endParaRPr lang="en-US" altLang="zh-HK" sz="3600" dirty="0" smtClean="0"/>
          </a:p>
          <a:p>
            <a:r>
              <a:rPr lang="en-US" altLang="zh-HK" sz="3600" i="1" dirty="0" smtClean="0"/>
              <a:t>RAP</a:t>
            </a:r>
            <a:r>
              <a:rPr lang="en-US" altLang="zh-HK" sz="3600" dirty="0" smtClean="0"/>
              <a:t>’s bilingual status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altLang="zh-HK" sz="3600" i="1" dirty="0" err="1"/>
              <a:t>Revista</a:t>
            </a:r>
            <a:r>
              <a:rPr lang="en-US" altLang="zh-HK" sz="3600" i="1" dirty="0"/>
              <a:t> de </a:t>
            </a:r>
            <a:r>
              <a:rPr lang="en-US" altLang="zh-HK" sz="3600" i="1" dirty="0" err="1"/>
              <a:t>Administração</a:t>
            </a:r>
            <a:r>
              <a:rPr lang="en-US" altLang="zh-HK" sz="3600" i="1" dirty="0"/>
              <a:t> </a:t>
            </a:r>
            <a:r>
              <a:rPr lang="en-US" altLang="zh-HK" sz="3600" i="1" dirty="0" err="1" smtClean="0"/>
              <a:t>Pública</a:t>
            </a:r>
            <a:endParaRPr lang="en-US" altLang="zh-HK" sz="3600" i="1" dirty="0" smtClean="0"/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altLang="zh-HK" sz="3600" i="1" dirty="0"/>
              <a:t>Brazilian Journal </a:t>
            </a:r>
            <a:r>
              <a:rPr lang="en-US" altLang="zh-HK" sz="3600" i="1" dirty="0" smtClean="0"/>
              <a:t>of Public </a:t>
            </a:r>
            <a:r>
              <a:rPr lang="en-US" altLang="zh-HK" sz="3600" i="1" dirty="0"/>
              <a:t>Administration</a:t>
            </a:r>
            <a:endParaRPr lang="en-US" altLang="zh-HK" sz="3600" i="1" dirty="0" smtClean="0"/>
          </a:p>
          <a:p>
            <a:endParaRPr lang="en-US" altLang="zh-HK" dirty="0" smtClean="0"/>
          </a:p>
          <a:p>
            <a:endParaRPr lang="en-US" altLang="zh-HK" dirty="0" smtClean="0"/>
          </a:p>
          <a:p>
            <a:pPr lvl="0"/>
            <a:endParaRPr lang="en-US" dirty="0" smtClean="0"/>
          </a:p>
          <a:p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620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4800" dirty="0" smtClean="0"/>
              <a:t>PREVIEW</a:t>
            </a:r>
            <a:endParaRPr lang="zh-HK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3600" dirty="0" smtClean="0"/>
              <a:t>Brief comment about my evidence related to the research challenges</a:t>
            </a:r>
          </a:p>
          <a:p>
            <a:r>
              <a:rPr lang="en-US" altLang="zh-HK" sz="3600" dirty="0" smtClean="0"/>
              <a:t>Research challenges</a:t>
            </a:r>
          </a:p>
          <a:p>
            <a:r>
              <a:rPr lang="en-US" altLang="zh-HK" sz="3600" dirty="0" smtClean="0"/>
              <a:t>Meeting the challenges</a:t>
            </a:r>
          </a:p>
          <a:p>
            <a:endParaRPr lang="en-US" altLang="zh-HK" dirty="0" smtClean="0"/>
          </a:p>
          <a:p>
            <a:endParaRPr lang="en-US" altLang="zh-HK" dirty="0" smtClean="0"/>
          </a:p>
          <a:p>
            <a:pPr lvl="0"/>
            <a:endParaRPr lang="en-US" dirty="0" smtClean="0"/>
          </a:p>
          <a:p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0476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11213"/>
            <a:ext cx="7992888" cy="1143000"/>
          </a:xfrm>
        </p:spPr>
        <p:txBody>
          <a:bodyPr/>
          <a:lstStyle/>
          <a:p>
            <a:r>
              <a:rPr lang="en-US" altLang="zh-HK" sz="3600" dirty="0" smtClean="0"/>
              <a:t>FOUNDATIONS FOR </a:t>
            </a:r>
            <a:r>
              <a:rPr lang="en-US" altLang="zh-HK" sz="3600" i="1" dirty="0" smtClean="0"/>
              <a:t>MY</a:t>
            </a:r>
            <a:r>
              <a:rPr lang="en-US" altLang="zh-HK" sz="3600" dirty="0" smtClean="0"/>
              <a:t> EVIDENCE</a:t>
            </a:r>
            <a:endParaRPr lang="zh-HK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Research career dating to 1970s</a:t>
            </a:r>
          </a:p>
          <a:p>
            <a:pPr lvl="0"/>
            <a:r>
              <a:rPr lang="en-US" sz="3200" dirty="0" smtClean="0"/>
              <a:t>Experiences as an university administrator on three campuses</a:t>
            </a:r>
          </a:p>
          <a:p>
            <a:pPr lvl="0"/>
            <a:r>
              <a:rPr lang="en-US" sz="3200" dirty="0" smtClean="0"/>
              <a:t>Six years as </a:t>
            </a:r>
            <a:r>
              <a:rPr lang="en-US" sz="3200" i="1" dirty="0" smtClean="0"/>
              <a:t>Public Administration Review</a:t>
            </a:r>
            <a:r>
              <a:rPr lang="en-US" sz="3200" dirty="0" smtClean="0"/>
              <a:t> Editor in Chief  </a:t>
            </a:r>
          </a:p>
          <a:p>
            <a:pPr marL="457200" lvl="1" indent="0"/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7416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110413" cy="1143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alibri" panose="020F0502020204030204" pitchFamily="34" charset="0"/>
              </a:rPr>
              <a:t>FACTS ABOUT </a:t>
            </a:r>
            <a:r>
              <a:rPr lang="en-US" sz="4400" b="1" i="1" dirty="0" smtClean="0">
                <a:latin typeface="Calibri" panose="020F0502020204030204" pitchFamily="34" charset="0"/>
              </a:rPr>
              <a:t>PAR</a:t>
            </a:r>
            <a:r>
              <a:rPr lang="en-US" sz="4400" dirty="0" smtClean="0">
                <a:latin typeface="Calibri" panose="020F0502020204030204" pitchFamily="34" charset="0"/>
              </a:rPr>
              <a:t> </a:t>
            </a: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110412" cy="4038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Nearing 77 </a:t>
            </a:r>
            <a:r>
              <a:rPr lang="en-US" sz="2800" dirty="0"/>
              <a:t>years </a:t>
            </a:r>
            <a:r>
              <a:rPr lang="en-US" sz="2800" dirty="0" smtClean="0"/>
              <a:t>of publication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http://onlinelibrary.wiley.com/journal/10.1111/(</a:t>
            </a:r>
            <a:r>
              <a:rPr lang="en-US" dirty="0" smtClean="0">
                <a:hlinkClick r:id="rId2"/>
              </a:rPr>
              <a:t>ISSN)1540-6210</a:t>
            </a:r>
            <a:r>
              <a:rPr lang="en-US" dirty="0" smtClean="0"/>
              <a:t>)     </a:t>
            </a:r>
            <a:endParaRPr lang="en-US" sz="2800" dirty="0" smtClean="0"/>
          </a:p>
          <a:p>
            <a:r>
              <a:rPr lang="en-US" sz="2800" dirty="0" smtClean="0"/>
              <a:t>Owned by American </a:t>
            </a:r>
            <a:r>
              <a:rPr lang="en-US" sz="2800" dirty="0"/>
              <a:t>Society for Public </a:t>
            </a:r>
            <a:r>
              <a:rPr lang="en-US" sz="2800" dirty="0" smtClean="0"/>
              <a:t>Administration (ASPA), published by Wiley/Blackwell </a:t>
            </a:r>
          </a:p>
          <a:p>
            <a:r>
              <a:rPr lang="en-US" sz="2800" dirty="0" smtClean="0"/>
              <a:t>19 Editors in Chief since 1940</a:t>
            </a:r>
            <a:endParaRPr lang="en-US" sz="2800" dirty="0"/>
          </a:p>
          <a:p>
            <a:r>
              <a:rPr lang="en-US" sz="2800" dirty="0" smtClean="0"/>
              <a:t>Almost 6000 </a:t>
            </a:r>
            <a:r>
              <a:rPr lang="en-US" sz="2800" dirty="0"/>
              <a:t>institutional subscribers </a:t>
            </a:r>
            <a:r>
              <a:rPr lang="en-US" sz="2800" dirty="0" smtClean="0"/>
              <a:t>globally</a:t>
            </a:r>
            <a:endParaRPr lang="en-US" sz="2800" dirty="0"/>
          </a:p>
          <a:p>
            <a:r>
              <a:rPr lang="en-US" sz="2800" dirty="0" smtClean="0"/>
              <a:t>About 1 million downloads annually since 2015</a:t>
            </a:r>
          </a:p>
          <a:p>
            <a:r>
              <a:rPr lang="en-US" dirty="0" smtClean="0"/>
              <a:t>Two-year impact factor of 3.47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493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110413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Calibri" pitchFamily="34" charset="0"/>
                <a:cs typeface="Calibri" pitchFamily="34" charset="0"/>
              </a:rPr>
              <a:t>RESEARCH CHALLENGES</a:t>
            </a:r>
            <a:endParaRPr 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276872"/>
            <a:ext cx="7110412" cy="3606552"/>
          </a:xfrm>
        </p:spPr>
        <p:txBody>
          <a:bodyPr>
            <a:normAutofit lnSpcReduction="10000"/>
          </a:bodyPr>
          <a:lstStyle/>
          <a:p>
            <a:pPr marL="125730" lvl="1" indent="0">
              <a:spcBef>
                <a:spcPts val="0"/>
              </a:spcBef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Public administration should be seeking three results simultaneously: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  <a:p>
            <a:pPr marL="64008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Quality</a:t>
            </a:r>
          </a:p>
          <a:p>
            <a:pPr marL="64008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Relevance</a:t>
            </a:r>
          </a:p>
          <a:p>
            <a:pPr marL="64008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Influence</a:t>
            </a:r>
          </a:p>
          <a:p>
            <a:pPr marL="640080" lvl="1" indent="-514350">
              <a:spcBef>
                <a:spcPts val="0"/>
              </a:spcBef>
              <a:buFont typeface="+mj-lt"/>
              <a:buAutoNum type="arabicPeriod"/>
            </a:pP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640080" lvl="1" indent="-514350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56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64096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SOME REALITIES BEHIND THE </a:t>
            </a:r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CHALLENGES</a:t>
            </a:r>
            <a:endParaRPr lang="en-US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204864"/>
            <a:ext cx="7110412" cy="3960440"/>
          </a:xfrm>
        </p:spPr>
        <p:txBody>
          <a:bodyPr>
            <a:normAutofit/>
          </a:bodyPr>
          <a:lstStyle/>
          <a:p>
            <a:pPr marL="58293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Disposed to chase the latest fads</a:t>
            </a:r>
          </a:p>
          <a:p>
            <a:pPr marL="58293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Short-term behaviors precipitated by reward systems, university rankings, pressures to publish in SSCI journals </a:t>
            </a:r>
          </a:p>
          <a:p>
            <a:pPr marL="58293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Uncertain human and financial resources for high-quality research</a:t>
            </a:r>
          </a:p>
          <a:p>
            <a:pPr marL="58293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Diversity of subjects, languages and cultures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94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110413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Calibri" pitchFamily="34" charset="0"/>
                <a:cs typeface="Calibri" pitchFamily="34" charset="0"/>
              </a:rPr>
              <a:t>QUALITY</a:t>
            </a:r>
            <a:endParaRPr 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060848"/>
            <a:ext cx="7110412" cy="3822576"/>
          </a:xfrm>
        </p:spPr>
        <p:txBody>
          <a:bodyPr>
            <a:normAutofit fontScale="85000" lnSpcReduction="20000"/>
          </a:bodyPr>
          <a:lstStyle/>
          <a:p>
            <a:pPr marL="125730" lvl="1" indent="0">
              <a:spcBef>
                <a:spcPts val="0"/>
              </a:spcBef>
            </a:pPr>
            <a:r>
              <a:rPr lang="en-US" sz="4000" i="1" dirty="0" smtClean="0"/>
              <a:t>Rigor </a:t>
            </a:r>
          </a:p>
          <a:p>
            <a:pPr marL="125730" lvl="1" indent="0">
              <a:spcBef>
                <a:spcPts val="0"/>
              </a:spcBef>
            </a:pPr>
            <a:r>
              <a:rPr lang="en-US" sz="4000" i="1" dirty="0" smtClean="0"/>
              <a:t>Attention</a:t>
            </a:r>
          </a:p>
          <a:p>
            <a:pPr marL="125730" lvl="1" indent="0">
              <a:spcBef>
                <a:spcPts val="0"/>
              </a:spcBef>
            </a:pPr>
            <a:r>
              <a:rPr lang="en-US" sz="4000" i="1" dirty="0" smtClean="0"/>
              <a:t>Persuasiveness</a:t>
            </a:r>
          </a:p>
          <a:p>
            <a:pPr marL="125730" lvl="1" indent="0">
              <a:spcBef>
                <a:spcPts val="0"/>
              </a:spcBef>
            </a:pPr>
            <a:endParaRPr lang="en-US" sz="4000" i="1" dirty="0"/>
          </a:p>
          <a:p>
            <a:pPr marL="125730" lvl="1" indent="0">
              <a:spcBef>
                <a:spcPts val="0"/>
              </a:spcBef>
            </a:pPr>
            <a:endParaRPr lang="en-US" sz="4000" i="1" dirty="0" smtClean="0"/>
          </a:p>
          <a:p>
            <a:pPr marL="125730" lvl="1" indent="0">
              <a:spcBef>
                <a:spcPts val="0"/>
              </a:spcBef>
            </a:pPr>
            <a:r>
              <a:rPr lang="en-US" sz="4000" dirty="0" smtClean="0"/>
              <a:t>Perry, J.L. (2012). How </a:t>
            </a:r>
            <a:r>
              <a:rPr lang="en-US" sz="4000" dirty="0"/>
              <a:t>Can We Improve Our Science to Generate More </a:t>
            </a:r>
            <a:r>
              <a:rPr lang="en-US" sz="4000" dirty="0" smtClean="0"/>
              <a:t>Usable Knowledge </a:t>
            </a:r>
            <a:r>
              <a:rPr lang="en-US" sz="4000" dirty="0"/>
              <a:t>for Public Professionals</a:t>
            </a:r>
            <a:r>
              <a:rPr lang="en-US" sz="4000" dirty="0" smtClean="0"/>
              <a:t>? </a:t>
            </a:r>
            <a:r>
              <a:rPr lang="en-US" sz="4000" i="1" dirty="0" smtClean="0"/>
              <a:t>PAR</a:t>
            </a:r>
            <a:endParaRPr lang="en-US" sz="4000" dirty="0" smtClean="0"/>
          </a:p>
          <a:p>
            <a:pPr marL="125730" lvl="1" indent="0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1272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110413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Calibri" pitchFamily="34" charset="0"/>
                <a:cs typeface="Calibri" pitchFamily="34" charset="0"/>
              </a:rPr>
              <a:t>RELEVANCE</a:t>
            </a:r>
            <a:endParaRPr 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844824"/>
            <a:ext cx="7110412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Generating </a:t>
            </a:r>
            <a:r>
              <a:rPr lang="en-US" sz="3600" dirty="0"/>
              <a:t>usable knowledge for people who </a:t>
            </a:r>
            <a:r>
              <a:rPr lang="en-US" sz="3600" dirty="0" smtClean="0"/>
              <a:t>are trying </a:t>
            </a:r>
            <a:r>
              <a:rPr lang="en-US" sz="3600" dirty="0"/>
              <a:t>to </a:t>
            </a:r>
            <a:r>
              <a:rPr lang="en-US" sz="3600" dirty="0" smtClean="0"/>
              <a:t>improve </a:t>
            </a:r>
            <a:r>
              <a:rPr lang="en-US" sz="3600" dirty="0"/>
              <a:t>what administrative institutions do </a:t>
            </a:r>
            <a:r>
              <a:rPr lang="en-US" sz="3600" dirty="0" smtClean="0"/>
              <a:t>in the </a:t>
            </a:r>
            <a:r>
              <a:rPr lang="en-US" sz="3600" dirty="0"/>
              <a:t>public </a:t>
            </a:r>
            <a:r>
              <a:rPr lang="en-US" sz="3600" dirty="0" smtClean="0"/>
              <a:t>sphere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Perry, J. L. (2013</a:t>
            </a:r>
            <a:r>
              <a:rPr lang="en-US" sz="3600" dirty="0" smtClean="0"/>
              <a:t>). </a:t>
            </a:r>
            <a:r>
              <a:rPr lang="en-US" sz="3600" dirty="0"/>
              <a:t>Reflections about Relevance</a:t>
            </a:r>
            <a:r>
              <a:rPr lang="en-US" sz="3600" dirty="0" smtClean="0"/>
              <a:t>. </a:t>
            </a:r>
            <a:r>
              <a:rPr lang="en-US" sz="3600" i="1" dirty="0" smtClean="0"/>
              <a:t>PAR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8533761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F8F3D2"/>
      </a:dk2>
      <a:lt2>
        <a:srgbClr val="B0B2B4"/>
      </a:lt2>
      <a:accent1>
        <a:srgbClr val="7D110C"/>
      </a:accent1>
      <a:accent2>
        <a:srgbClr val="6D6E70"/>
      </a:accent2>
      <a:accent3>
        <a:srgbClr val="FFFFFF"/>
      </a:accent3>
      <a:accent4>
        <a:srgbClr val="000000"/>
      </a:accent4>
      <a:accent5>
        <a:srgbClr val="BFAAAA"/>
      </a:accent5>
      <a:accent6>
        <a:srgbClr val="626365"/>
      </a:accent6>
      <a:hlink>
        <a:srgbClr val="7D110C"/>
      </a:hlink>
      <a:folHlink>
        <a:srgbClr val="6D6E7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F8F3D2"/>
      </a:dk2>
      <a:lt2>
        <a:srgbClr val="B0B2B4"/>
      </a:lt2>
      <a:accent1>
        <a:srgbClr val="7D110C"/>
      </a:accent1>
      <a:accent2>
        <a:srgbClr val="6D6E70"/>
      </a:accent2>
      <a:accent3>
        <a:srgbClr val="FFFFFF"/>
      </a:accent3>
      <a:accent4>
        <a:srgbClr val="000000"/>
      </a:accent4>
      <a:accent5>
        <a:srgbClr val="BFAAAA"/>
      </a:accent5>
      <a:accent6>
        <a:srgbClr val="626365"/>
      </a:accent6>
      <a:hlink>
        <a:srgbClr val="7D110C"/>
      </a:hlink>
      <a:folHlink>
        <a:srgbClr val="6D6E7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8863</TotalTime>
  <Words>1113</Words>
  <Application>Microsoft Macintosh PowerPoint</Application>
  <PresentationFormat>On-screen Show (4:3)</PresentationFormat>
  <Paragraphs>149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1_Blank Presentation</vt:lpstr>
      <vt:lpstr>Blank Presentation</vt:lpstr>
      <vt:lpstr> Challenges in  Public Administration Research  </vt:lpstr>
      <vt:lpstr>CONGRATULATIONS!</vt:lpstr>
      <vt:lpstr>PREVIEW</vt:lpstr>
      <vt:lpstr>FOUNDATIONS FOR MY EVIDENCE</vt:lpstr>
      <vt:lpstr>FACTS ABOUT PAR </vt:lpstr>
      <vt:lpstr>RESEARCH CHALLENGES</vt:lpstr>
      <vt:lpstr>SOME REALITIES BEHIND THE CHALLENGES</vt:lpstr>
      <vt:lpstr>QUALITY</vt:lpstr>
      <vt:lpstr>RELEVANCE</vt:lpstr>
      <vt:lpstr>INFLUENCE</vt:lpstr>
      <vt:lpstr>MEETING THE CHALLENGES</vt:lpstr>
      <vt:lpstr>MEETING THE CHALLENGES: CROSSOVERS TO DISCIPLINES</vt:lpstr>
      <vt:lpstr>ELEVATING EXPECTATIONS FOR NORMS OF QUALITY</vt:lpstr>
      <vt:lpstr>BUILDING AND STRENGTHENING PRACTITIONER—RESEARCHER TIES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socsc</dc:creator>
  <cp:lastModifiedBy>Roberta Tiemi Saita</cp:lastModifiedBy>
  <cp:revision>109</cp:revision>
  <dcterms:created xsi:type="dcterms:W3CDTF">2014-10-21T02:04:06Z</dcterms:created>
  <dcterms:modified xsi:type="dcterms:W3CDTF">2017-06-19T21:15:52Z</dcterms:modified>
</cp:coreProperties>
</file>