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6" r:id="rId7"/>
    <p:sldId id="267" r:id="rId8"/>
    <p:sldId id="271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96" y="-1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20/06/17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20/06/17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20/06/17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uylan00@gmail.com" TargetMode="External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uylan@unb.b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6743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Ensino e Aprendizado de administração pública em tempos de </a:t>
            </a:r>
            <a:r>
              <a:rPr lang="pt-BR" sz="4000" dirty="0" smtClean="0"/>
              <a:t>incerteza</a:t>
            </a:r>
            <a:br>
              <a:rPr lang="pt-BR" sz="4000" dirty="0" smtClean="0"/>
            </a:br>
            <a:r>
              <a:rPr lang="pt-BR" sz="4000" dirty="0"/>
              <a:t/>
            </a:r>
            <a:br>
              <a:rPr lang="pt-BR" sz="4000" dirty="0"/>
            </a:br>
            <a:r>
              <a:rPr lang="pt-BR" sz="2200" b="1" dirty="0" smtClean="0"/>
              <a:t>Suylan Midlej</a:t>
            </a:r>
            <a:r>
              <a:rPr lang="pt-BR" sz="2700" dirty="0" smtClean="0"/>
              <a:t/>
            </a:r>
            <a:br>
              <a:rPr lang="pt-BR" sz="2700" dirty="0" smtClean="0"/>
            </a:br>
            <a:r>
              <a:rPr lang="pt-BR" sz="1600" cap="none" dirty="0" smtClean="0"/>
              <a:t>Curso Gestão de Políticas Públicas (GPP)</a:t>
            </a:r>
            <a:br>
              <a:rPr lang="pt-BR" sz="1600" cap="none" dirty="0" smtClean="0"/>
            </a:br>
            <a:r>
              <a:rPr lang="pt-BR" sz="1600" cap="none" dirty="0" smtClean="0"/>
              <a:t>Programa de Pós-Graduação </a:t>
            </a:r>
            <a:r>
              <a:rPr lang="pt-BR" sz="1600" cap="none" dirty="0"/>
              <a:t>e</a:t>
            </a:r>
            <a:r>
              <a:rPr lang="pt-BR" sz="1600" cap="none" dirty="0" smtClean="0"/>
              <a:t>m Administração (PPGA)</a:t>
            </a:r>
            <a:br>
              <a:rPr lang="pt-BR" sz="1600" cap="none" dirty="0" smtClean="0"/>
            </a:br>
            <a:r>
              <a:rPr lang="pt-BR" sz="1600" cap="none" dirty="0" smtClean="0"/>
              <a:t>Universidade de Brasília</a:t>
            </a:r>
            <a:r>
              <a:rPr lang="pt-BR" sz="1600" dirty="0" smtClean="0"/>
              <a:t> (</a:t>
            </a:r>
            <a:r>
              <a:rPr lang="pt-BR" sz="1600" dirty="0" err="1" smtClean="0"/>
              <a:t>u</a:t>
            </a:r>
            <a:r>
              <a:rPr lang="pt-BR" sz="1600" cap="none" dirty="0" err="1" smtClean="0"/>
              <a:t>n</a:t>
            </a:r>
            <a:r>
              <a:rPr lang="pt-BR" sz="1600" dirty="0" err="1" smtClean="0"/>
              <a:t>b</a:t>
            </a:r>
            <a:r>
              <a:rPr lang="pt-BR" sz="1600" dirty="0" smtClean="0"/>
              <a:t>)</a:t>
            </a:r>
            <a:endParaRPr lang="pt-BR" sz="1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5"/>
            <a:ext cx="8637072" cy="1980596"/>
          </a:xfrm>
        </p:spPr>
        <p:txBody>
          <a:bodyPr>
            <a:normAutofit/>
          </a:bodyPr>
          <a:lstStyle/>
          <a:p>
            <a:pPr algn="ctr"/>
            <a:endParaRPr lang="pt-BR" b="1" dirty="0" smtClean="0"/>
          </a:p>
          <a:p>
            <a:pPr algn="ctr"/>
            <a:r>
              <a:rPr lang="pt-BR" sz="1100" b="1" dirty="0" smtClean="0"/>
              <a:t>Desafios no campo da administração pública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pt-BR" sz="1100" b="1" dirty="0" smtClean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1100" b="1" dirty="0" smtClean="0"/>
              <a:t>50º aniversário 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1100" b="1" dirty="0" smtClean="0"/>
              <a:t>da revista de administração pública (rap)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pt-BR" sz="1100" b="1" dirty="0" smtClean="0"/>
              <a:t>ENCONTRO </a:t>
            </a:r>
            <a:r>
              <a:rPr lang="pt-BR" sz="1100" b="1" dirty="0"/>
              <a:t>DA REDE DE ESCOLAS DE GOVERNO </a:t>
            </a:r>
            <a:r>
              <a:rPr lang="pt-BR" sz="1100" b="1" dirty="0" smtClean="0"/>
              <a:t>2017</a:t>
            </a:r>
            <a:endParaRPr lang="pt-BR" sz="1200" b="1" dirty="0" smtClean="0"/>
          </a:p>
          <a:p>
            <a:pPr algn="ctr"/>
            <a:r>
              <a:rPr lang="pt-BR" sz="1050" dirty="0" smtClean="0"/>
              <a:t>Rio de janeiro - 20 de junho de 2017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1124282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302933"/>
            <a:ext cx="9944554" cy="28363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3600" dirty="0" smtClean="0"/>
              <a:t> </a:t>
            </a:r>
            <a:endParaRPr lang="pt-BR" altLang="pt-BR" sz="3600" dirty="0"/>
          </a:p>
          <a:p>
            <a:pPr marL="0" indent="0" algn="ctr">
              <a:buNone/>
            </a:pPr>
            <a:r>
              <a:rPr lang="pt-BR" sz="2400" dirty="0">
                <a:hlinkClick r:id="rId2"/>
              </a:rPr>
              <a:t>s</a:t>
            </a:r>
            <a:r>
              <a:rPr lang="pt-BR" sz="2400" dirty="0" smtClean="0">
                <a:hlinkClick r:id="rId2"/>
              </a:rPr>
              <a:t>uylan@unb.br</a:t>
            </a:r>
            <a:endParaRPr lang="pt-BR" sz="2400" dirty="0" smtClean="0"/>
          </a:p>
          <a:p>
            <a:pPr marL="0" indent="0" algn="ctr">
              <a:buNone/>
            </a:pPr>
            <a:r>
              <a:rPr lang="pt-BR" sz="2400" dirty="0" smtClean="0">
                <a:hlinkClick r:id="rId3"/>
              </a:rPr>
              <a:t>suylan00@gmail.com</a:t>
            </a:r>
            <a:r>
              <a:rPr lang="pt-BR" sz="2400" dirty="0" smtClean="0"/>
              <a:t> </a:t>
            </a:r>
            <a:endParaRPr lang="pt-BR" sz="2400" dirty="0"/>
          </a:p>
        </p:txBody>
      </p:sp>
      <p:pic>
        <p:nvPicPr>
          <p:cNvPr id="1026" name="Picture 2" descr="https://www12.senado.leg.br/ecidadania/++resource++img/minus-collaps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633" y="709269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931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Estruturação da palestra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11400" y="1853754"/>
            <a:ext cx="9603275" cy="3450613"/>
          </a:xfrm>
        </p:spPr>
        <p:txBody>
          <a:bodyPr>
            <a:normAutofit/>
          </a:bodyPr>
          <a:lstStyle/>
          <a:p>
            <a:r>
              <a:rPr lang="pt-BR" sz="2400" dirty="0"/>
              <a:t>Ensino e Aprendizado </a:t>
            </a:r>
            <a:r>
              <a:rPr lang="pt-BR" sz="2400" dirty="0" smtClean="0"/>
              <a:t>no campo da </a:t>
            </a:r>
            <a:r>
              <a:rPr lang="pt-BR" sz="2400" dirty="0"/>
              <a:t>administração </a:t>
            </a:r>
            <a:r>
              <a:rPr lang="pt-BR" sz="2400" dirty="0" smtClean="0"/>
              <a:t>pública (Campo de Públicas) - Cursos com diversas denominações: </a:t>
            </a:r>
            <a:endParaRPr lang="pt-BR" sz="2400" dirty="0"/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Administração pública; Gestão Pública; Gestão de Políticas Públicas; Gestão Social;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Políticas Públicas e outros.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800" dirty="0" smtClean="0"/>
              <a:t>         Residência em Políticas Públicas</a:t>
            </a:r>
          </a:p>
          <a:p>
            <a:r>
              <a:rPr lang="pt-BR" sz="2400" dirty="0" smtClean="0"/>
              <a:t>Atuação na administração pública em tempos de incerteza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1693333" y="3579060"/>
            <a:ext cx="3556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1667937" y="4434213"/>
            <a:ext cx="35560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2083358" y="4249547"/>
            <a:ext cx="40991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/>
              <a:t>Cenário político-administrativo </a:t>
            </a:r>
          </a:p>
          <a:p>
            <a:r>
              <a:rPr lang="pt-BR" dirty="0" smtClean="0"/>
              <a:t>Regulação do Campo de Públicas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00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Ensino e aprendizado </a:t>
            </a:r>
            <a:br>
              <a:rPr lang="pt-BR" dirty="0" smtClean="0"/>
            </a:br>
            <a:r>
              <a:rPr lang="pt-BR" sz="2000" dirty="0" smtClean="0"/>
              <a:t>Diretrizes curriculares nacionais em administração pública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1913467"/>
            <a:ext cx="9603275" cy="4191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200" dirty="0" smtClean="0"/>
              <a:t>DCN de graduação </a:t>
            </a:r>
            <a:r>
              <a:rPr lang="pt-BR" sz="2200" dirty="0"/>
              <a:t>em Administração Pública (</a:t>
            </a:r>
            <a:r>
              <a:rPr lang="pt-BR" sz="2200" dirty="0" smtClean="0"/>
              <a:t>CNE/CES n.266/2010</a:t>
            </a:r>
            <a:r>
              <a:rPr lang="pt-BR" sz="2200" dirty="0"/>
              <a:t>), </a:t>
            </a:r>
            <a:r>
              <a:rPr lang="pt-BR" sz="2200" dirty="0" smtClean="0"/>
              <a:t>homologadas </a:t>
            </a:r>
            <a:r>
              <a:rPr lang="pt-BR" sz="2200" dirty="0"/>
              <a:t>em dezembro de </a:t>
            </a:r>
            <a:r>
              <a:rPr lang="pt-BR" sz="2200" dirty="0" smtClean="0"/>
              <a:t>2013: caráter </a:t>
            </a:r>
            <a:r>
              <a:rPr lang="pt-BR" sz="2200" dirty="0"/>
              <a:t>multidisciplinar, interdisciplinar e transdisciplinar dos cursos do </a:t>
            </a:r>
            <a:r>
              <a:rPr lang="pt-BR" sz="2200" dirty="0" smtClean="0"/>
              <a:t>CAMPO DE PÚBLICAS.</a:t>
            </a:r>
          </a:p>
          <a:p>
            <a:pPr algn="just"/>
            <a:r>
              <a:rPr lang="pt-BR" sz="2200" dirty="0" smtClean="0"/>
              <a:t>INOVAÇÃO: Estágio Supervisionado sob várias formas, desde </a:t>
            </a:r>
            <a:r>
              <a:rPr lang="pt-BR" sz="2200" b="1" dirty="0" smtClean="0"/>
              <a:t>estágio propriamente dito </a:t>
            </a:r>
            <a:r>
              <a:rPr lang="pt-BR" sz="2200" dirty="0" smtClean="0"/>
              <a:t>até </a:t>
            </a:r>
            <a:r>
              <a:rPr lang="pt-BR" sz="2200" b="1" dirty="0" smtClean="0"/>
              <a:t>imersão acadêmica em pesquisa </a:t>
            </a:r>
            <a:r>
              <a:rPr lang="pt-BR" sz="2200" dirty="0" smtClean="0"/>
              <a:t>e outras atividades, com base em regulamento próprio de cada IES</a:t>
            </a:r>
            <a:r>
              <a:rPr lang="pt-BR" sz="2200" dirty="0"/>
              <a:t>.</a:t>
            </a:r>
            <a:r>
              <a:rPr lang="pt-BR" sz="2200" dirty="0" smtClean="0"/>
              <a:t> </a:t>
            </a:r>
            <a:endParaRPr lang="pt-BR" sz="2200" dirty="0"/>
          </a:p>
          <a:p>
            <a:pPr algn="just"/>
            <a:r>
              <a:rPr lang="pt-BR" sz="2200" dirty="0" smtClean="0"/>
              <a:t>Alguns Cursos </a:t>
            </a:r>
            <a:r>
              <a:rPr lang="pt-BR" sz="2200" dirty="0"/>
              <a:t>do Campo de </a:t>
            </a:r>
            <a:r>
              <a:rPr lang="pt-BR" sz="2200" dirty="0" smtClean="0"/>
              <a:t>Públicas optaram pelo ESTÁGIO SUPERVISIONADO sob </a:t>
            </a:r>
            <a:r>
              <a:rPr lang="pt-BR" sz="2200" dirty="0"/>
              <a:t>a forma de imersão acadêmica em pesquisa. </a:t>
            </a:r>
            <a:endParaRPr lang="pt-BR" sz="2200" dirty="0" smtClean="0"/>
          </a:p>
          <a:p>
            <a:pPr algn="just"/>
            <a:r>
              <a:rPr lang="pt-BR" sz="2200" dirty="0" smtClean="0"/>
              <a:t>Gestão </a:t>
            </a:r>
            <a:r>
              <a:rPr lang="pt-BR" sz="2200" dirty="0"/>
              <a:t>de Políticas </a:t>
            </a:r>
            <a:r>
              <a:rPr lang="pt-BR" sz="2200" dirty="0" smtClean="0"/>
              <a:t>Públicas/UnB - </a:t>
            </a:r>
            <a:r>
              <a:rPr lang="pt-BR" sz="2200" b="1" dirty="0" smtClean="0"/>
              <a:t>Residência </a:t>
            </a:r>
            <a:r>
              <a:rPr lang="pt-BR" sz="2200" b="1" dirty="0"/>
              <a:t>em Políticas Públicas </a:t>
            </a:r>
            <a:r>
              <a:rPr lang="pt-BR" sz="2200" dirty="0"/>
              <a:t>(RPP</a:t>
            </a:r>
            <a:r>
              <a:rPr lang="pt-BR" sz="2200" dirty="0" smtClean="0"/>
              <a:t>) - </a:t>
            </a:r>
            <a:r>
              <a:rPr lang="pt-BR" sz="2200" dirty="0"/>
              <a:t>intensifica a </a:t>
            </a:r>
            <a:r>
              <a:rPr lang="pt-BR" sz="2200" b="1" dirty="0"/>
              <a:t>integração entre teoria e prática </a:t>
            </a:r>
            <a:r>
              <a:rPr lang="pt-BR" sz="2200" dirty="0"/>
              <a:t>por meio de uma </a:t>
            </a:r>
            <a:r>
              <a:rPr lang="pt-BR" sz="2200" b="1" dirty="0"/>
              <a:t>pesquisa avaliativa </a:t>
            </a:r>
            <a:r>
              <a:rPr lang="pt-BR" sz="2200" dirty="0"/>
              <a:t>em </a:t>
            </a:r>
            <a:r>
              <a:rPr lang="pt-BR" sz="2200" dirty="0" smtClean="0"/>
              <a:t>determinado </a:t>
            </a:r>
            <a:r>
              <a:rPr lang="pt-BR" sz="2200" b="1" dirty="0" smtClean="0"/>
              <a:t>contexto </a:t>
            </a:r>
            <a:r>
              <a:rPr lang="pt-BR" sz="2200" b="1" dirty="0"/>
              <a:t>organizacional</a:t>
            </a:r>
            <a:r>
              <a:rPr lang="pt-BR" sz="2200" dirty="0"/>
              <a:t>. </a:t>
            </a:r>
            <a:endParaRPr lang="pt-BR" sz="2200" dirty="0" smtClean="0"/>
          </a:p>
          <a:p>
            <a:pPr algn="just"/>
            <a:r>
              <a:rPr lang="pt-BR" sz="2200" dirty="0" smtClean="0"/>
              <a:t>UFBA </a:t>
            </a:r>
            <a:r>
              <a:rPr lang="pt-BR" sz="2200" dirty="0"/>
              <a:t>e </a:t>
            </a:r>
            <a:r>
              <a:rPr lang="pt-BR" sz="2200" dirty="0" smtClean="0"/>
              <a:t>UFCA - </a:t>
            </a:r>
            <a:r>
              <a:rPr lang="pt-BR" sz="2200" b="1" dirty="0" smtClean="0"/>
              <a:t>Residência Social 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14716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Residência em políticas públicas – </a:t>
            </a:r>
            <a:r>
              <a:rPr lang="pt-BR" dirty="0" err="1" smtClean="0"/>
              <a:t>gpp</a:t>
            </a:r>
            <a:r>
              <a:rPr lang="pt-BR" dirty="0" smtClean="0"/>
              <a:t>/</a:t>
            </a:r>
            <a:r>
              <a:rPr lang="pt-BR" dirty="0" err="1" smtClean="0"/>
              <a:t>Unb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80268"/>
          </a:xfrm>
        </p:spPr>
        <p:txBody>
          <a:bodyPr>
            <a:normAutofit fontScale="77500" lnSpcReduction="20000"/>
          </a:bodyPr>
          <a:lstStyle/>
          <a:p>
            <a:pPr marL="228600" lvl="1"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IMERSÃO: o </a:t>
            </a:r>
            <a:r>
              <a:rPr lang="pt-BR" sz="2600" dirty="0"/>
              <a:t>estudante observa como ocorre </a:t>
            </a:r>
            <a:r>
              <a:rPr lang="pt-BR" sz="2600" b="1" i="1" dirty="0" smtClean="0"/>
              <a:t>in loco </a:t>
            </a:r>
            <a:r>
              <a:rPr lang="pt-BR" sz="2600" dirty="0" smtClean="0"/>
              <a:t>o </a:t>
            </a:r>
            <a:r>
              <a:rPr lang="pt-BR" sz="2600" dirty="0"/>
              <a:t>processo de gestão de uma política pública em uma perspectiva analítico-reflexiva, utilizando técnicas de </a:t>
            </a:r>
            <a:r>
              <a:rPr lang="pt-BR" sz="2600" dirty="0" smtClean="0"/>
              <a:t>pesquisa (etnografia aplicada) </a:t>
            </a:r>
            <a:r>
              <a:rPr lang="pt-BR" sz="2600" dirty="0"/>
              <a:t>para compreender determinados aspectos da gestão de políticas públicas no contexto de uma </a:t>
            </a:r>
            <a:r>
              <a:rPr lang="pt-BR" sz="2600" dirty="0" smtClean="0"/>
              <a:t>organização. </a:t>
            </a:r>
            <a:r>
              <a:rPr lang="pt-BR" sz="2600" b="1" dirty="0" smtClean="0"/>
              <a:t>Duração de 8 semanas</a:t>
            </a:r>
            <a:r>
              <a:rPr lang="pt-BR" sz="2600" dirty="0" smtClean="0"/>
              <a:t>. Registro em diários de campo.</a:t>
            </a:r>
          </a:p>
          <a:p>
            <a:pPr marL="228600" lvl="1"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ORGANIZAÇÃO: públicas </a:t>
            </a:r>
            <a:r>
              <a:rPr lang="pt-BR" sz="2600" dirty="0"/>
              <a:t>e privadas sem fins lucrativos que atuam na formulação, implementação, avaliação e controle social de políticas </a:t>
            </a:r>
            <a:r>
              <a:rPr lang="pt-BR" sz="2600" dirty="0" smtClean="0"/>
              <a:t>públicas. A Comissão de RPP faz </a:t>
            </a:r>
            <a:r>
              <a:rPr lang="pt-BR" sz="2600" b="1" dirty="0" smtClean="0"/>
              <a:t>contato com as organizações</a:t>
            </a:r>
            <a:r>
              <a:rPr lang="pt-BR" sz="2600" dirty="0" smtClean="0"/>
              <a:t> solicitando uma </a:t>
            </a:r>
            <a:r>
              <a:rPr lang="pt-BR" sz="2600" b="1" dirty="0" smtClean="0"/>
              <a:t>pessoa de referência </a:t>
            </a:r>
            <a:r>
              <a:rPr lang="pt-BR" sz="2600" dirty="0" smtClean="0"/>
              <a:t>para acompanhar o estudante durante a coleta de dados, com </a:t>
            </a:r>
            <a:r>
              <a:rPr lang="pt-BR" sz="2600" b="1" dirty="0" smtClean="0"/>
              <a:t>construção coletiva do diagnóstico</a:t>
            </a:r>
            <a:r>
              <a:rPr lang="pt-BR" sz="2600" dirty="0" smtClean="0"/>
              <a:t>.</a:t>
            </a:r>
          </a:p>
          <a:p>
            <a:pPr marL="85725" lvl="1" indent="179388" algn="just">
              <a:spcBef>
                <a:spcPts val="600"/>
              </a:spcBef>
              <a:spcAft>
                <a:spcPts val="600"/>
              </a:spcAft>
            </a:pPr>
            <a:r>
              <a:rPr lang="pt-BR" sz="2600" dirty="0" smtClean="0"/>
              <a:t>RELATÓRIO </a:t>
            </a:r>
            <a:r>
              <a:rPr lang="pt-BR" sz="2600" dirty="0"/>
              <a:t>DE </a:t>
            </a:r>
            <a:r>
              <a:rPr lang="pt-BR" sz="2600" dirty="0" smtClean="0"/>
              <a:t>PESQUISA: resultado final da imersão, com diagnóstico sobre </a:t>
            </a:r>
            <a:r>
              <a:rPr lang="pt-BR" sz="2600" dirty="0"/>
              <a:t>a política </a:t>
            </a:r>
            <a:r>
              <a:rPr lang="pt-BR" sz="2600" dirty="0" smtClean="0"/>
              <a:t>analisada e proposta de intervenção/recomendação.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3904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resultados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1769087"/>
            <a:ext cx="10100733" cy="345061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7200" b="1" dirty="0" smtClean="0"/>
              <a:t>Total: </a:t>
            </a:r>
            <a:r>
              <a:rPr lang="pt-BR" sz="6400" b="1" dirty="0" smtClean="0"/>
              <a:t>104 </a:t>
            </a:r>
            <a:r>
              <a:rPr lang="pt-BR" sz="6400" dirty="0"/>
              <a:t>relatórios de pesquisa (estudantes 7º e 8º semestres</a:t>
            </a:r>
            <a:r>
              <a:rPr lang="pt-BR" sz="6400" dirty="0" smtClean="0"/>
              <a:t>) - </a:t>
            </a:r>
            <a:r>
              <a:rPr lang="pt-BR" sz="6400" b="1" dirty="0"/>
              <a:t>9</a:t>
            </a:r>
            <a:r>
              <a:rPr lang="pt-BR" sz="6400" dirty="0"/>
              <a:t> turmas RPP (2/2012 até 2/2016)</a:t>
            </a:r>
          </a:p>
          <a:p>
            <a:pPr marL="0" indent="0" algn="just">
              <a:buNone/>
            </a:pPr>
            <a:r>
              <a:rPr lang="pt-BR" sz="6400" dirty="0"/>
              <a:t>	</a:t>
            </a:r>
            <a:r>
              <a:rPr lang="pt-BR" sz="6400" b="1" dirty="0" smtClean="0"/>
              <a:t>Organizações da Administração Pública Federal, do Governo do Distrito Federal, ONGs</a:t>
            </a:r>
          </a:p>
          <a:p>
            <a:r>
              <a:rPr lang="pt-BR" sz="6800" dirty="0" smtClean="0"/>
              <a:t>Imersão </a:t>
            </a:r>
            <a:r>
              <a:rPr lang="pt-BR" sz="6800" dirty="0"/>
              <a:t>como uma rica experiência de ensino, pesquisa e extensão</a:t>
            </a:r>
          </a:p>
          <a:p>
            <a:r>
              <a:rPr lang="pt-BR" sz="6800" dirty="0"/>
              <a:t>Compreensão sobre a política estudada e sobre a estrutura </a:t>
            </a:r>
            <a:r>
              <a:rPr lang="pt-BR" sz="6800" dirty="0" smtClean="0"/>
              <a:t>organizacional de gestão </a:t>
            </a:r>
            <a:endParaRPr lang="pt-BR" sz="6800" dirty="0"/>
          </a:p>
          <a:p>
            <a:r>
              <a:rPr lang="pt-BR" sz="6800" dirty="0"/>
              <a:t>Desconstrução de conceitos já formados sobre a política pública em foco</a:t>
            </a:r>
          </a:p>
          <a:p>
            <a:r>
              <a:rPr lang="pt-BR" sz="6800" dirty="0"/>
              <a:t>Aprendizado a partir de algumas dificuldades: problema de comunicação com a organização em função do grande volume de trabalho de seus agentes e do reduzido número de servidores</a:t>
            </a:r>
          </a:p>
          <a:p>
            <a:r>
              <a:rPr lang="pt-BR" sz="6800" dirty="0"/>
              <a:t>Metodologia da RPP tem mostrado grande </a:t>
            </a:r>
            <a:r>
              <a:rPr lang="pt-BR" sz="6800" dirty="0" smtClean="0"/>
              <a:t>potencial, não só </a:t>
            </a:r>
            <a:r>
              <a:rPr lang="pt-BR" sz="6800" dirty="0"/>
              <a:t>do ponto de vista </a:t>
            </a:r>
            <a:r>
              <a:rPr lang="pt-BR" sz="6800" dirty="0" smtClean="0"/>
              <a:t>pedagógico, mas na </a:t>
            </a:r>
            <a:r>
              <a:rPr lang="pt-BR" sz="6800" dirty="0"/>
              <a:t>relação universidade, Estado e governo; porém as pesquisas ainda são mais descritivas do que analíticas, </a:t>
            </a:r>
            <a:r>
              <a:rPr lang="pt-BR" sz="6800" dirty="0" smtClean="0"/>
              <a:t>mesmo com as propostas </a:t>
            </a:r>
            <a:r>
              <a:rPr lang="pt-BR" sz="6800" dirty="0"/>
              <a:t>de intervenção para melhoria das políticas. </a:t>
            </a:r>
          </a:p>
          <a:p>
            <a:pPr marL="0" indent="0" algn="ctr">
              <a:buNone/>
            </a:pPr>
            <a:r>
              <a:rPr lang="pt-BR" sz="6000" dirty="0" smtClean="0"/>
              <a:t>(Ver SILVA ET AL, 2015, Cadernos de Pesquisa – Fund. Carlos Chagas). </a:t>
            </a:r>
            <a:endParaRPr lang="pt-BR" sz="6000" dirty="0"/>
          </a:p>
          <a:p>
            <a:pPr marL="0" indent="0" algn="just">
              <a:buNone/>
            </a:pPr>
            <a:endParaRPr lang="pt-BR" sz="3200" dirty="0" smtClean="0"/>
          </a:p>
          <a:p>
            <a:pPr marL="0" indent="0" algn="just">
              <a:buNone/>
            </a:pPr>
            <a:r>
              <a:rPr lang="pt-BR" sz="3600" dirty="0" smtClean="0"/>
              <a:t> </a:t>
            </a:r>
          </a:p>
          <a:p>
            <a:pPr marL="0" indent="0" algn="just">
              <a:buNone/>
            </a:pPr>
            <a:r>
              <a:rPr lang="pt-BR" sz="3600" dirty="0" smtClean="0"/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337700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800" dirty="0"/>
              <a:t>Atuação na administração pública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em </a:t>
            </a:r>
            <a:r>
              <a:rPr lang="pt-BR" sz="2800" dirty="0"/>
              <a:t>tempos de </a:t>
            </a:r>
            <a:r>
              <a:rPr lang="pt-BR" sz="2800" dirty="0" smtClean="0"/>
              <a:t>incerteza</a:t>
            </a:r>
            <a:br>
              <a:rPr lang="pt-BR" sz="2800" dirty="0" smtClean="0"/>
            </a:br>
            <a:r>
              <a:rPr lang="pt-BR" sz="2800" dirty="0"/>
              <a:t/>
            </a:r>
            <a:br>
              <a:rPr lang="pt-BR" sz="2800" dirty="0"/>
            </a:b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1940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Cenário </a:t>
            </a:r>
            <a:r>
              <a:rPr lang="pt-BR" dirty="0" smtClean="0"/>
              <a:t>político-administrativo </a:t>
            </a:r>
          </a:p>
          <a:p>
            <a:r>
              <a:rPr lang="pt-BR" dirty="0"/>
              <a:t>C</a:t>
            </a:r>
            <a:r>
              <a:rPr lang="pt-BR" dirty="0" smtClean="0"/>
              <a:t>ontato com as organizações da RPP sinalizam o reflexo do cenário de insegurança/estudantes. Duas perspectivas: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– Desmonte das políticas públicas (Ex. Políticas Culturais – Política Nacional de Cultura Viva transformada em Lei em 2014 não consegue sair do papel)</a:t>
            </a:r>
          </a:p>
          <a:p>
            <a:pPr marL="0" indent="0">
              <a:buNone/>
            </a:pPr>
            <a:r>
              <a:rPr lang="pt-BR" dirty="0"/>
              <a:t>  </a:t>
            </a:r>
            <a:r>
              <a:rPr lang="pt-BR" dirty="0" smtClean="0"/>
              <a:t>    – Desmonte das estruturas de implementação (Ex. Secretaria de Políticas </a:t>
            </a:r>
            <a:r>
              <a:rPr lang="pt-BR" dirty="0"/>
              <a:t> </a:t>
            </a:r>
            <a:r>
              <a:rPr lang="pt-BR" dirty="0" smtClean="0"/>
              <a:t> </a:t>
            </a:r>
            <a:r>
              <a:rPr lang="pt-BR" dirty="0"/>
              <a:t>p</a:t>
            </a:r>
            <a:r>
              <a:rPr lang="pt-BR" dirty="0" smtClean="0"/>
              <a:t>ara as Mulheres - Até 2015, status de ministério, depois fusão com outras secretarias, agora alocada na Presidência da República)</a:t>
            </a:r>
          </a:p>
          <a:p>
            <a:pPr>
              <a:buFontTx/>
              <a:buChar char="-"/>
            </a:pPr>
            <a:endParaRPr lang="pt-BR" dirty="0"/>
          </a:p>
        </p:txBody>
      </p:sp>
      <p:pic>
        <p:nvPicPr>
          <p:cNvPr id="1026" name="Picture 2" descr="https://www12.senado.leg.br/ecidadania/++resource++img/minus-collap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6300" y="962025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56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Atuação na administração pública 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em </a:t>
            </a:r>
            <a:r>
              <a:rPr lang="pt-BR" sz="2800" dirty="0"/>
              <a:t>tempos de incerteza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944554" cy="405486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pt-BR" dirty="0" smtClean="0"/>
              <a:t> Regulação do Campo de Públicas</a:t>
            </a:r>
          </a:p>
          <a:p>
            <a:r>
              <a:rPr lang="pt-BR" dirty="0" smtClean="0"/>
              <a:t>DCN </a:t>
            </a:r>
            <a:r>
              <a:rPr lang="pt-BR" dirty="0"/>
              <a:t>A</a:t>
            </a:r>
            <a:r>
              <a:rPr lang="pt-BR" dirty="0" smtClean="0"/>
              <a:t>dministração Pública (2013) – ataques via </a:t>
            </a:r>
            <a:r>
              <a:rPr lang="pt-BR" dirty="0" err="1" smtClean="0"/>
              <a:t>CRAs</a:t>
            </a:r>
            <a:r>
              <a:rPr lang="pt-BR" dirty="0" smtClean="0"/>
              <a:t>, com exigência de carteira profissional de administrador. </a:t>
            </a:r>
          </a:p>
          <a:p>
            <a:r>
              <a:rPr lang="pt-BR" altLang="pt-BR" sz="2100" dirty="0" smtClean="0"/>
              <a:t>PLS </a:t>
            </a:r>
            <a:r>
              <a:rPr lang="pt-BR" altLang="pt-BR" sz="2100" dirty="0"/>
              <a:t>439/2015 </a:t>
            </a:r>
            <a:r>
              <a:rPr lang="pt-BR" altLang="pt-BR" sz="2100" dirty="0" smtClean="0"/>
              <a:t>– Autoria Sen. </a:t>
            </a:r>
            <a:r>
              <a:rPr lang="pt-BR" altLang="pt-BR" sz="2100" dirty="0" err="1"/>
              <a:t>Donizeti</a:t>
            </a:r>
            <a:r>
              <a:rPr lang="pt-BR" altLang="pt-BR" sz="2100" dirty="0"/>
              <a:t> </a:t>
            </a:r>
            <a:r>
              <a:rPr lang="pt-BR" altLang="pt-BR" sz="2100" dirty="0" smtClean="0"/>
              <a:t>Nogueira (consulta pública no e-cidadania)</a:t>
            </a:r>
            <a:endParaRPr lang="pt-BR" altLang="pt-BR" sz="21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pt-BR" altLang="pt-BR" sz="2100" dirty="0" smtClean="0"/>
              <a:t>“estabelece </a:t>
            </a:r>
            <a:r>
              <a:rPr lang="pt-BR" altLang="pt-BR" sz="2100" dirty="0"/>
              <a:t>que cargos e funções com atribuições voltadas para os campos da Administração, em organizações privadas, não governamentais e públicas, somente poderão ser providos por Tecnólogos e Administradores profissionais regulares na forma da lei, que ficam obrigados a comprovar, anualmente, perante organização empregadora, a regularidade com o Conselho Regional de </a:t>
            </a:r>
            <a:r>
              <a:rPr lang="pt-BR" altLang="pt-BR" sz="2100" dirty="0" smtClean="0"/>
              <a:t>Administração </a:t>
            </a:r>
            <a:r>
              <a:rPr lang="pt-BR" altLang="pt-BR" sz="2100" dirty="0"/>
              <a:t>– </a:t>
            </a:r>
            <a:r>
              <a:rPr lang="pt-BR" altLang="pt-BR" sz="2100" dirty="0" smtClean="0"/>
              <a:t>CRA”. Com </a:t>
            </a:r>
            <a:r>
              <a:rPr lang="pt-BR" altLang="pt-BR" sz="2100" dirty="0"/>
              <a:t>multas aplicáveis pelos </a:t>
            </a:r>
            <a:r>
              <a:rPr lang="pt-BR" altLang="pt-BR" sz="2100" dirty="0" err="1"/>
              <a:t>CRAs</a:t>
            </a:r>
            <a:r>
              <a:rPr lang="pt-BR" altLang="pt-BR" sz="2100" dirty="0"/>
              <a:t>.      </a:t>
            </a:r>
          </a:p>
          <a:p>
            <a:endParaRPr lang="pt-BR" dirty="0"/>
          </a:p>
        </p:txBody>
      </p:sp>
      <p:pic>
        <p:nvPicPr>
          <p:cNvPr id="1026" name="Picture 2" descr="https://www12.senado.leg.br/ecidadania/++resource++img/minus-collap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633" y="709269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14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/>
              <a:t>Tempos de esperança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3334" y="1853754"/>
            <a:ext cx="11668259" cy="50042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pt-BR" altLang="pt-BR" sz="3600" dirty="0" smtClean="0"/>
              <a:t> </a:t>
            </a:r>
            <a:r>
              <a:rPr lang="pt-BR" altLang="pt-BR" sz="6700" b="1" dirty="0" smtClean="0"/>
              <a:t>MOVIMENTO DO CAMPO DE PÚBLICAS</a:t>
            </a:r>
          </a:p>
          <a:p>
            <a:pPr marL="0" indent="0" algn="ctr">
              <a:buNone/>
            </a:pPr>
            <a:endParaRPr lang="pt-BR" altLang="pt-BR" sz="3600" b="1" dirty="0" smtClean="0"/>
          </a:p>
          <a:p>
            <a:pPr marL="0" indent="0" algn="ctr">
              <a:lnSpc>
                <a:spcPct val="170000"/>
              </a:lnSpc>
              <a:buNone/>
            </a:pPr>
            <a:r>
              <a:rPr lang="pt-BR" altLang="pt-BR" sz="5900" dirty="0" smtClean="0"/>
              <a:t>ANEPCP  -  Associação Nacional de Ensino e Pesquisa do Campo de Públicas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t-BR" altLang="pt-BR" sz="5900" dirty="0" smtClean="0"/>
              <a:t>SBAP  - Sociedade Brasileira de Administração Pública 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t-BR" altLang="pt-BR" sz="5900" dirty="0" smtClean="0"/>
              <a:t>FENEAP – Federação Nacional dos Estudantes do Campo de Públicas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pt-BR" altLang="pt-BR" sz="5900" dirty="0" smtClean="0"/>
              <a:t>PRÓ-PÚBLICA – Associação Brasileira dos Profissionais do Campo de Públicas</a:t>
            </a:r>
          </a:p>
          <a:p>
            <a:pPr marL="0" indent="0" algn="ctr">
              <a:buNone/>
            </a:pPr>
            <a:r>
              <a:rPr lang="pt-BR" altLang="pt-BR" sz="5900" dirty="0" smtClean="0"/>
              <a:t> </a:t>
            </a:r>
          </a:p>
          <a:p>
            <a:pPr marL="0" indent="0" algn="ctr">
              <a:buNone/>
            </a:pPr>
            <a:endParaRPr lang="pt-BR" altLang="pt-BR" sz="3600" dirty="0"/>
          </a:p>
          <a:p>
            <a:pPr marL="0" indent="0" algn="ctr">
              <a:buNone/>
            </a:pPr>
            <a:endParaRPr lang="pt-BR" altLang="pt-BR" sz="3600" dirty="0" smtClean="0"/>
          </a:p>
          <a:p>
            <a:pPr marL="0" indent="0" algn="ctr">
              <a:buNone/>
            </a:pPr>
            <a:endParaRPr lang="pt-BR" sz="3600" dirty="0"/>
          </a:p>
          <a:p>
            <a:pPr marL="0" indent="0" algn="ctr">
              <a:buNone/>
            </a:pPr>
            <a:endParaRPr lang="pt-BR" sz="2400" dirty="0" smtClean="0"/>
          </a:p>
        </p:txBody>
      </p:sp>
      <p:pic>
        <p:nvPicPr>
          <p:cNvPr id="1026" name="Picture 2" descr="https://www12.senado.leg.br/ecidadania/++resource++img/minus-collaps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633" y="709269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69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33" y="127000"/>
            <a:ext cx="5706534" cy="662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341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973</TotalTime>
  <Words>667</Words>
  <Application>Microsoft Macintosh PowerPoint</Application>
  <PresentationFormat>Custom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Ensino e Aprendizado de administração pública em tempos de incerteza  Suylan Midlej Curso Gestão de Políticas Públicas (GPP) Programa de Pós-Graduação em Administração (PPGA) Universidade de Brasília (unb)</vt:lpstr>
      <vt:lpstr>Estruturação da palestra</vt:lpstr>
      <vt:lpstr>Ensino e aprendizado  Diretrizes curriculares nacionais em administração pública</vt:lpstr>
      <vt:lpstr>Residência em políticas públicas – gpp/Unb</vt:lpstr>
      <vt:lpstr>resultados</vt:lpstr>
      <vt:lpstr>Atuação na administração pública  em tempos de incerteza  </vt:lpstr>
      <vt:lpstr>Atuação na administração pública  em tempos de incerteza</vt:lpstr>
      <vt:lpstr>Tempos de esperança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RESIDÊNCIA EM POLÍTICAS PÚBLICAS:</dc:title>
  <dc:creator>Graziela Dias Teixeira Teixeira</dc:creator>
  <cp:lastModifiedBy>Roberta Tiemi Saita</cp:lastModifiedBy>
  <cp:revision>60</cp:revision>
  <dcterms:created xsi:type="dcterms:W3CDTF">2015-12-01T11:54:44Z</dcterms:created>
  <dcterms:modified xsi:type="dcterms:W3CDTF">2017-06-20T17:01:14Z</dcterms:modified>
</cp:coreProperties>
</file>